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9"/>
  </p:notesMasterIdLst>
  <p:sldIdLst>
    <p:sldId id="256" r:id="rId2"/>
    <p:sldId id="416" r:id="rId3"/>
    <p:sldId id="417" r:id="rId4"/>
    <p:sldId id="282" r:id="rId5"/>
    <p:sldId id="283" r:id="rId6"/>
    <p:sldId id="284" r:id="rId7"/>
    <p:sldId id="285" r:id="rId8"/>
    <p:sldId id="286" r:id="rId9"/>
    <p:sldId id="287" r:id="rId10"/>
    <p:sldId id="288" r:id="rId11"/>
    <p:sldId id="289" r:id="rId12"/>
    <p:sldId id="290" r:id="rId13"/>
    <p:sldId id="291" r:id="rId14"/>
    <p:sldId id="406" r:id="rId15"/>
    <p:sldId id="407" r:id="rId16"/>
    <p:sldId id="408" r:id="rId17"/>
    <p:sldId id="409" r:id="rId18"/>
    <p:sldId id="410" r:id="rId19"/>
    <p:sldId id="411" r:id="rId20"/>
    <p:sldId id="412" r:id="rId21"/>
    <p:sldId id="292" r:id="rId22"/>
    <p:sldId id="415" r:id="rId23"/>
    <p:sldId id="382" r:id="rId24"/>
    <p:sldId id="383" r:id="rId25"/>
    <p:sldId id="384" r:id="rId26"/>
    <p:sldId id="385" r:id="rId27"/>
    <p:sldId id="386" r:id="rId28"/>
    <p:sldId id="387" r:id="rId29"/>
    <p:sldId id="388" r:id="rId30"/>
    <p:sldId id="413" r:id="rId31"/>
    <p:sldId id="414" r:id="rId32"/>
    <p:sldId id="390" r:id="rId33"/>
    <p:sldId id="391" r:id="rId34"/>
    <p:sldId id="392" r:id="rId35"/>
    <p:sldId id="304" r:id="rId36"/>
    <p:sldId id="261" r:id="rId37"/>
    <p:sldId id="305" r:id="rId38"/>
    <p:sldId id="306" r:id="rId39"/>
    <p:sldId id="307" r:id="rId40"/>
    <p:sldId id="308" r:id="rId41"/>
    <p:sldId id="389" r:id="rId42"/>
    <p:sldId id="317" r:id="rId43"/>
    <p:sldId id="273" r:id="rId44"/>
    <p:sldId id="274" r:id="rId45"/>
    <p:sldId id="277" r:id="rId46"/>
    <p:sldId id="276" r:id="rId47"/>
    <p:sldId id="328" r:id="rId48"/>
    <p:sldId id="330" r:id="rId49"/>
    <p:sldId id="331" r:id="rId50"/>
    <p:sldId id="327" r:id="rId51"/>
    <p:sldId id="369" r:id="rId52"/>
    <p:sldId id="370" r:id="rId53"/>
    <p:sldId id="371" r:id="rId54"/>
    <p:sldId id="372" r:id="rId55"/>
    <p:sldId id="373" r:id="rId56"/>
    <p:sldId id="368" r:id="rId57"/>
    <p:sldId id="418" r:id="rId5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43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9374A8-12DA-41E6-8214-E22A1577DC87}" type="datetimeFigureOut">
              <a:rPr lang="pl-PL" smtClean="0"/>
              <a:pPr/>
              <a:t>08.11.2018</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14A586-4E7B-47CF-BF99-3DF2650D4C8F}"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latin typeface="Arial" pitchFamily="34" charset="0"/>
              <a:ea typeface="ヒラギノ角ゴ Pro W3" charset="-128"/>
              <a:cs typeface="Arial" pitchFamily="34" charset="0"/>
            </a:endParaRPr>
          </a:p>
        </p:txBody>
      </p:sp>
      <p:sp>
        <p:nvSpPr>
          <p:cNvPr id="4100" name="Slide Number Placeholder 3"/>
          <p:cNvSpPr>
            <a:spLocks noGrp="1"/>
          </p:cNvSpPr>
          <p:nvPr>
            <p:ph type="sldNum" sz="quarter" idx="5"/>
          </p:nvPr>
        </p:nvSpPr>
        <p:spPr bwMode="auto">
          <a:noFill/>
          <a:ln>
            <a:miter lim="800000"/>
            <a:headEnd/>
            <a:tailEnd/>
          </a:ln>
        </p:spPr>
        <p:txBody>
          <a:bodyPr/>
          <a:lstStyle/>
          <a:p>
            <a:fld id="{B4DCB7EB-3BF6-4C49-8B47-FA521EEC6327}" type="slidenum">
              <a:rPr lang="en-US" smtClean="0"/>
              <a:pPr/>
              <a:t>45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latin typeface="Arial" pitchFamily="34" charset="0"/>
                <a:ea typeface="ヒラギノ角ゴ Pro W3" charset="-128"/>
                <a:cs typeface="Arial" pitchFamily="34" charset="0"/>
              </a:rPr>
              <a:t>Figure 1 | </a:t>
            </a:r>
            <a:r>
              <a:rPr lang="en-US" smtClean="0">
                <a:latin typeface="Arial" pitchFamily="34" charset="0"/>
                <a:ea typeface="ヒラギノ角ゴ Pro W3" charset="-128"/>
                <a:cs typeface="Arial" pitchFamily="34" charset="0"/>
              </a:rPr>
              <a:t>An overview of the TIMER microbiota–host interactions that modulate chemotherapy efficacy and toxicity. Chemotherapeutics can exert their influence through multiple pathways, which are outlined here. Translocation: cyclophosphamide can cause shortening of the intestinal villi and damage to the mucosal barrier, permitting commensal microorganisms to cross the intestinal barrier and enter secondary lymphoid organs. Immunomodulation: intestinal microbiota facilitate a plethora of chemotherapy-induced immune and inflammatory responses. For example, </a:t>
            </a:r>
            <a:r>
              <a:rPr lang="en-US" i="1" smtClean="0">
                <a:latin typeface="Arial" pitchFamily="34" charset="0"/>
                <a:ea typeface="ヒラギノ角ゴ Pro W3" charset="-128"/>
                <a:cs typeface="Arial" pitchFamily="34" charset="0"/>
              </a:rPr>
              <a:t>Lactobacillus</a:t>
            </a:r>
            <a:r>
              <a:rPr lang="en-US" smtClean="0">
                <a:latin typeface="Arial" pitchFamily="34" charset="0"/>
                <a:ea typeface="ヒラギノ角ゴ Pro W3" charset="-128"/>
                <a:cs typeface="Arial" pitchFamily="34" charset="0"/>
              </a:rPr>
              <a:t> and segmented filamentous bacteria mediate the accumulation of type 17 T helper (T</a:t>
            </a:r>
            <a:r>
              <a:rPr lang="en-US" baseline="-25000" smtClean="0">
                <a:latin typeface="Arial" pitchFamily="34" charset="0"/>
                <a:ea typeface="ヒラギノ角ゴ Pro W3" charset="-128"/>
                <a:cs typeface="Arial" pitchFamily="34" charset="0"/>
              </a:rPr>
              <a:t>H</a:t>
            </a:r>
            <a:r>
              <a:rPr lang="en-US" smtClean="0">
                <a:latin typeface="Arial" pitchFamily="34" charset="0"/>
                <a:ea typeface="ヒラギノ角ゴ Pro W3" charset="-128"/>
                <a:cs typeface="Arial" pitchFamily="34" charset="0"/>
              </a:rPr>
              <a:t>17) cell and type 1 T helper (T</a:t>
            </a:r>
            <a:r>
              <a:rPr lang="en-US" baseline="-25000" smtClean="0">
                <a:latin typeface="Arial" pitchFamily="34" charset="0"/>
                <a:ea typeface="ヒラギノ角ゴ Pro W3" charset="-128"/>
                <a:cs typeface="Arial" pitchFamily="34" charset="0"/>
              </a:rPr>
              <a:t>H</a:t>
            </a:r>
            <a:r>
              <a:rPr lang="en-US" smtClean="0">
                <a:latin typeface="Arial" pitchFamily="34" charset="0"/>
                <a:ea typeface="ヒラギノ角ゴ Pro W3" charset="-128"/>
                <a:cs typeface="Arial" pitchFamily="34" charset="0"/>
              </a:rPr>
              <a:t>1) cell responses</a:t>
            </a:r>
            <a:r>
              <a:rPr lang="en-US" baseline="30000" smtClean="0">
                <a:latin typeface="Arial" pitchFamily="34" charset="0"/>
                <a:ea typeface="ヒラギノ角ゴ Pro W3" charset="-128"/>
                <a:cs typeface="Arial" pitchFamily="34" charset="0"/>
              </a:rPr>
              <a:t>26</a:t>
            </a:r>
            <a:r>
              <a:rPr lang="en-US" smtClean="0">
                <a:latin typeface="Arial" pitchFamily="34" charset="0"/>
                <a:ea typeface="ヒラギノ角ゴ Pro W3" charset="-128"/>
                <a:cs typeface="Arial" pitchFamily="34" charset="0"/>
              </a:rPr>
              <a:t>. Bifidobacteria also modify tumour-specific T-cell induction and increase T-cell numbers in the tumour microenvironment in patients treated with anti-PD-L1 immunomodulator. Metabolism and enzymatic degradation: direct and indirect bacterial modification of pharmaceuticals might potentiate desirable effects, abrogate efficacy or liberate toxic compounds. The microbiota harbour a large suite of indirect metabolic processes (such as reduction, hydrolysis, dehydroxylation, dealkylation, etc.) which could be used for drug metabolism. These secondary metabolites are secreted into the circulation and excreted by the kidney, which might in turn cause toxicity. Gut bacteria possess β-glucuronidases that cleave the glucuronide from the inactive metabolite of irinotecan (SN-38G), releasing active metabolite (SN-38) in the gut causing diarrhoea. Reduced diversity: chemotherapy induces changes in the diversity of the mucosal and faecal microbiota through altered biliary excretion and secondary metabolism or associated antibiotic use and dietary modifications. As a result, pathobionts might predominate, leading to deleterious effects such as diarrhoea and colitis. PRR, pattern-recognition receptor; TAMC, tumour-associated myeloid cell; TLR, Toll-like receptor; T</a:t>
            </a:r>
            <a:r>
              <a:rPr lang="en-US" baseline="-25000" smtClean="0">
                <a:latin typeface="Arial" pitchFamily="34" charset="0"/>
                <a:ea typeface="ヒラギノ角ゴ Pro W3" charset="-128"/>
                <a:cs typeface="Arial" pitchFamily="34" charset="0"/>
              </a:rPr>
              <a:t>reg</a:t>
            </a:r>
            <a:r>
              <a:rPr lang="en-US" smtClean="0">
                <a:latin typeface="Arial" pitchFamily="34" charset="0"/>
                <a:ea typeface="ヒラギノ角ゴ Pro W3" charset="-128"/>
                <a:cs typeface="Arial" pitchFamily="34" charset="0"/>
              </a:rPr>
              <a:t> cell, regulatory T cell.</a:t>
            </a:r>
          </a:p>
        </p:txBody>
      </p:sp>
      <p:sp>
        <p:nvSpPr>
          <p:cNvPr id="4100" name="Slide Number Placeholder 3"/>
          <p:cNvSpPr>
            <a:spLocks noGrp="1"/>
          </p:cNvSpPr>
          <p:nvPr>
            <p:ph type="sldNum" sz="quarter" idx="5"/>
          </p:nvPr>
        </p:nvSpPr>
        <p:spPr bwMode="auto">
          <a:noFill/>
          <a:ln>
            <a:miter lim="800000"/>
            <a:headEnd/>
            <a:tailEnd/>
          </a:ln>
        </p:spPr>
        <p:txBody>
          <a:bodyPr/>
          <a:lstStyle/>
          <a:p>
            <a:fld id="{21F91683-0FB4-4479-947F-B1646E3F7AED}" type="slidenum">
              <a:rPr lang="en-US" smtClean="0"/>
              <a:pPr/>
              <a:t>46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84F11D9-FCFB-42B1-8E7B-C1307715C03D}" type="datetimeFigureOut">
              <a:rPr lang="pl-PL" smtClean="0"/>
              <a:pPr/>
              <a:t>08.11.2018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2407094-1805-4CDF-A086-A87B4F8B4E9E}"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84F11D9-FCFB-42B1-8E7B-C1307715C03D}" type="datetimeFigureOut">
              <a:rPr lang="pl-PL" smtClean="0"/>
              <a:pPr/>
              <a:t>08.11.2018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2407094-1805-4CDF-A086-A87B4F8B4E9E}"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84F11D9-FCFB-42B1-8E7B-C1307715C03D}" type="datetimeFigureOut">
              <a:rPr lang="pl-PL" smtClean="0"/>
              <a:pPr/>
              <a:t>08.11.2018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2407094-1805-4CDF-A086-A87B4F8B4E9E}"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84F11D9-FCFB-42B1-8E7B-C1307715C03D}" type="datetimeFigureOut">
              <a:rPr lang="pl-PL" smtClean="0"/>
              <a:pPr/>
              <a:t>08.11.2018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2407094-1805-4CDF-A086-A87B4F8B4E9E}"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D84F11D9-FCFB-42B1-8E7B-C1307715C03D}" type="datetimeFigureOut">
              <a:rPr lang="pl-PL" smtClean="0"/>
              <a:pPr/>
              <a:t>08.11.2018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2407094-1805-4CDF-A086-A87B4F8B4E9E}"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D84F11D9-FCFB-42B1-8E7B-C1307715C03D}" type="datetimeFigureOut">
              <a:rPr lang="pl-PL" smtClean="0"/>
              <a:pPr/>
              <a:t>08.11.2018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2407094-1805-4CDF-A086-A87B4F8B4E9E}"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D84F11D9-FCFB-42B1-8E7B-C1307715C03D}" type="datetimeFigureOut">
              <a:rPr lang="pl-PL" smtClean="0"/>
              <a:pPr/>
              <a:t>08.11.2018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E2407094-1805-4CDF-A086-A87B4F8B4E9E}"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84F11D9-FCFB-42B1-8E7B-C1307715C03D}" type="datetimeFigureOut">
              <a:rPr lang="pl-PL" smtClean="0"/>
              <a:pPr/>
              <a:t>08.11.2018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E2407094-1805-4CDF-A086-A87B4F8B4E9E}"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84F11D9-FCFB-42B1-8E7B-C1307715C03D}" type="datetimeFigureOut">
              <a:rPr lang="pl-PL" smtClean="0"/>
              <a:pPr/>
              <a:t>08.11.2018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E2407094-1805-4CDF-A086-A87B4F8B4E9E}"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84F11D9-FCFB-42B1-8E7B-C1307715C03D}" type="datetimeFigureOut">
              <a:rPr lang="pl-PL" smtClean="0"/>
              <a:pPr/>
              <a:t>08.11.2018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2407094-1805-4CDF-A086-A87B4F8B4E9E}"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84F11D9-FCFB-42B1-8E7B-C1307715C03D}" type="datetimeFigureOut">
              <a:rPr lang="pl-PL" smtClean="0"/>
              <a:pPr/>
              <a:t>08.11.2018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2407094-1805-4CDF-A086-A87B4F8B4E9E}"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F11D9-FCFB-42B1-8E7B-C1307715C03D}" type="datetimeFigureOut">
              <a:rPr lang="pl-PL" smtClean="0"/>
              <a:pPr/>
              <a:t>08.11.2018</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07094-1805-4CDF-A086-A87B4F8B4E9E}"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google.de/url?sa=i&amp;rct=j&amp;q=&amp;esrc=s&amp;source=images&amp;cd=&amp;cad=rja&amp;uact=8&amp;ved=0ahUKEwi_pOOJlLPWAhVCbBoKHWDAAzMQjRwIBw&amp;url=http://bibliografia.pum.edu.pl/&amp;psig=AFQjCNH1sQ0hwdBOQnlaVV-fg84xIewACw&amp;ust=150597601707934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pl/url?sa=i&amp;rct=j&amp;q=neutrofile&amp;source=images&amp;cd=&amp;cad=rja&amp;docid=dBvpGBG7LP6hRM&amp;tbnid=2AfQ4H49NsdBHM:&amp;ved=0CAUQjRw&amp;url=http://www.wisegeek.org/what-are-neutrophils.htm&amp;ei=i0wqUeaCDcH20gH2tIEo&amp;bvm=bv.42768644,d.ZG4&amp;psig=AFQjCNECv8Mf_Pr0OFX3QV3IKWeE71GVOQ&amp;ust=1361812983245520"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7504" y="1412776"/>
            <a:ext cx="8998768" cy="1470025"/>
          </a:xfrm>
        </p:spPr>
        <p:txBody>
          <a:bodyPr/>
          <a:lstStyle/>
          <a:p>
            <a:r>
              <a:rPr lang="pl-PL" b="1" dirty="0" smtClean="0"/>
              <a:t>MIKROBIOTA A FARMAKOTERAPIA</a:t>
            </a:r>
            <a:endParaRPr lang="pl-PL" b="1" dirty="0"/>
          </a:p>
        </p:txBody>
      </p:sp>
      <p:sp>
        <p:nvSpPr>
          <p:cNvPr id="3" name="Podtytuł 2"/>
          <p:cNvSpPr>
            <a:spLocks noGrp="1"/>
          </p:cNvSpPr>
          <p:nvPr>
            <p:ph type="subTitle" idx="1"/>
          </p:nvPr>
        </p:nvSpPr>
        <p:spPr>
          <a:xfrm>
            <a:off x="0" y="5105400"/>
            <a:ext cx="6224736" cy="1752600"/>
          </a:xfrm>
        </p:spPr>
        <p:txBody>
          <a:bodyPr>
            <a:normAutofit fontScale="92500" lnSpcReduction="20000"/>
          </a:bodyPr>
          <a:lstStyle/>
          <a:p>
            <a:pPr algn="l">
              <a:defRPr/>
            </a:pPr>
            <a:r>
              <a:rPr lang="pl-PL" sz="2800" i="1" dirty="0">
                <a:solidFill>
                  <a:srgbClr val="C00000"/>
                </a:solidFill>
                <a:cs typeface="Times New Roman" pitchFamily="18" charset="0"/>
              </a:rPr>
              <a:t>Dr n. med. Igor </a:t>
            </a:r>
            <a:r>
              <a:rPr lang="pl-PL" sz="2800" i="1" dirty="0" err="1">
                <a:solidFill>
                  <a:srgbClr val="C00000"/>
                </a:solidFill>
                <a:cs typeface="Times New Roman" pitchFamily="18" charset="0"/>
              </a:rPr>
              <a:t>Łoniewski</a:t>
            </a:r>
            <a:endParaRPr lang="pl-PL" sz="2800" i="1" dirty="0">
              <a:solidFill>
                <a:srgbClr val="C00000"/>
              </a:solidFill>
              <a:cs typeface="Times New Roman" pitchFamily="18" charset="0"/>
            </a:endParaRPr>
          </a:p>
          <a:p>
            <a:pPr algn="l">
              <a:defRPr/>
            </a:pPr>
            <a:r>
              <a:rPr lang="pl-PL" sz="2800" dirty="0">
                <a:solidFill>
                  <a:srgbClr val="C00000"/>
                </a:solidFill>
                <a:cs typeface="Times New Roman" pitchFamily="18" charset="0"/>
              </a:rPr>
              <a:t>Zakład Biochemii i </a:t>
            </a:r>
            <a:r>
              <a:rPr lang="pl-PL" sz="2800" dirty="0" smtClean="0">
                <a:solidFill>
                  <a:srgbClr val="C00000"/>
                </a:solidFill>
                <a:cs typeface="Times New Roman" pitchFamily="18" charset="0"/>
              </a:rPr>
              <a:t>Żywienia </a:t>
            </a:r>
            <a:r>
              <a:rPr lang="pl-PL" sz="2800" dirty="0">
                <a:solidFill>
                  <a:srgbClr val="C00000"/>
                </a:solidFill>
                <a:cs typeface="Times New Roman" pitchFamily="18" charset="0"/>
              </a:rPr>
              <a:t>Człowieka</a:t>
            </a:r>
          </a:p>
          <a:p>
            <a:pPr algn="l">
              <a:defRPr/>
            </a:pPr>
            <a:r>
              <a:rPr lang="pl-PL" sz="2800" dirty="0">
                <a:solidFill>
                  <a:srgbClr val="C00000"/>
                </a:solidFill>
                <a:cs typeface="Times New Roman" pitchFamily="18" charset="0"/>
              </a:rPr>
              <a:t>Pomorski Uniwersytet Medyczny </a:t>
            </a:r>
            <a:endParaRPr lang="pl-PL" sz="2800" dirty="0" smtClean="0">
              <a:solidFill>
                <a:srgbClr val="C00000"/>
              </a:solidFill>
              <a:cs typeface="Times New Roman" pitchFamily="18" charset="0"/>
            </a:endParaRPr>
          </a:p>
          <a:p>
            <a:pPr algn="l">
              <a:defRPr/>
            </a:pPr>
            <a:r>
              <a:rPr lang="pl-PL" sz="2800" dirty="0" smtClean="0">
                <a:solidFill>
                  <a:srgbClr val="C00000"/>
                </a:solidFill>
                <a:cs typeface="Times New Roman" pitchFamily="18" charset="0"/>
              </a:rPr>
              <a:t>w </a:t>
            </a:r>
            <a:r>
              <a:rPr lang="pl-PL" sz="2800" dirty="0">
                <a:solidFill>
                  <a:srgbClr val="C00000"/>
                </a:solidFill>
                <a:cs typeface="Times New Roman" pitchFamily="18" charset="0"/>
              </a:rPr>
              <a:t>Szczecinie</a:t>
            </a:r>
          </a:p>
          <a:p>
            <a:pPr algn="l"/>
            <a:endParaRPr lang="pl-PL" dirty="0"/>
          </a:p>
        </p:txBody>
      </p:sp>
      <p:pic>
        <p:nvPicPr>
          <p:cNvPr id="4" name="Picture 6" descr="Znalezione obrazy dla zapytania PUM">
            <a:hlinkClick r:id="rId2"/>
          </p:cNvPr>
          <p:cNvPicPr>
            <a:picLocks noChangeAspect="1" noChangeArrowheads="1"/>
          </p:cNvPicPr>
          <p:nvPr/>
        </p:nvPicPr>
        <p:blipFill>
          <a:blip r:embed="rId3" cstate="print"/>
          <a:srcRect/>
          <a:stretch>
            <a:fillRect/>
          </a:stretch>
        </p:blipFill>
        <p:spPr bwMode="auto">
          <a:xfrm>
            <a:off x="7380312" y="5157192"/>
            <a:ext cx="1547664" cy="154766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a:p>
        </p:txBody>
      </p:sp>
      <p:sp>
        <p:nvSpPr>
          <p:cNvPr id="3" name="Podtytuł 2"/>
          <p:cNvSpPr>
            <a:spLocks noGrp="1"/>
          </p:cNvSpPr>
          <p:nvPr>
            <p:ph type="subTitle" idx="1"/>
          </p:nvPr>
        </p:nvSpPr>
        <p:spPr/>
        <p:txBody>
          <a:bodyPr/>
          <a:lstStyle/>
          <a:p>
            <a:endParaRPr lang="pl-PL"/>
          </a:p>
        </p:txBody>
      </p:sp>
      <p:pic>
        <p:nvPicPr>
          <p:cNvPr id="1026" name="Picture 2"/>
          <p:cNvPicPr>
            <a:picLocks noChangeAspect="1" noChangeArrowheads="1"/>
          </p:cNvPicPr>
          <p:nvPr/>
        </p:nvPicPr>
        <p:blipFill>
          <a:blip r:embed="rId2" cstate="print"/>
          <a:srcRect/>
          <a:stretch>
            <a:fillRect/>
          </a:stretch>
        </p:blipFill>
        <p:spPr bwMode="auto">
          <a:xfrm>
            <a:off x="107504" y="44624"/>
            <a:ext cx="9037111" cy="5472608"/>
          </a:xfrm>
          <a:prstGeom prst="rect">
            <a:avLst/>
          </a:prstGeom>
          <a:noFill/>
          <a:ln w="9525">
            <a:noFill/>
            <a:miter lim="800000"/>
            <a:headEnd/>
            <a:tailEnd/>
          </a:ln>
        </p:spPr>
      </p:pic>
      <p:sp>
        <p:nvSpPr>
          <p:cNvPr id="6" name="Prostokąt 5"/>
          <p:cNvSpPr/>
          <p:nvPr/>
        </p:nvSpPr>
        <p:spPr>
          <a:xfrm>
            <a:off x="0" y="6211669"/>
            <a:ext cx="9144000" cy="646331"/>
          </a:xfrm>
          <a:prstGeom prst="rect">
            <a:avLst/>
          </a:prstGeom>
        </p:spPr>
        <p:txBody>
          <a:bodyPr wrap="square">
            <a:spAutoFit/>
          </a:bodyPr>
          <a:lstStyle/>
          <a:p>
            <a:r>
              <a:rPr lang="pl-PL" dirty="0" err="1" smtClean="0"/>
              <a:t>Spanogiannopoulos</a:t>
            </a:r>
            <a:r>
              <a:rPr lang="pl-PL" dirty="0" smtClean="0"/>
              <a:t> P et al. </a:t>
            </a:r>
            <a:r>
              <a:rPr lang="pl-PL" dirty="0" err="1" smtClean="0"/>
              <a:t>The</a:t>
            </a:r>
            <a:r>
              <a:rPr lang="pl-PL" dirty="0" smtClean="0"/>
              <a:t> </a:t>
            </a:r>
            <a:r>
              <a:rPr lang="pl-PL" dirty="0" err="1" smtClean="0"/>
              <a:t>microbial</a:t>
            </a:r>
            <a:r>
              <a:rPr lang="pl-PL" dirty="0" smtClean="0"/>
              <a:t> </a:t>
            </a:r>
            <a:r>
              <a:rPr lang="pl-PL" dirty="0" err="1" smtClean="0"/>
              <a:t>pharmacists</a:t>
            </a:r>
            <a:r>
              <a:rPr lang="pl-PL" dirty="0" smtClean="0"/>
              <a:t> </a:t>
            </a:r>
            <a:r>
              <a:rPr lang="pl-PL" dirty="0" err="1" smtClean="0"/>
              <a:t>within</a:t>
            </a:r>
            <a:r>
              <a:rPr lang="pl-PL" dirty="0" smtClean="0"/>
              <a:t> </a:t>
            </a:r>
            <a:r>
              <a:rPr lang="pl-PL" dirty="0" err="1" smtClean="0"/>
              <a:t>us</a:t>
            </a:r>
            <a:r>
              <a:rPr lang="pl-PL" dirty="0" smtClean="0"/>
              <a:t>: a </a:t>
            </a:r>
            <a:r>
              <a:rPr lang="pl-PL" dirty="0" err="1" smtClean="0"/>
              <a:t>metagenomic</a:t>
            </a:r>
            <a:r>
              <a:rPr lang="pl-PL" dirty="0" smtClean="0"/>
              <a:t> </a:t>
            </a:r>
            <a:r>
              <a:rPr lang="pl-PL" dirty="0" err="1" smtClean="0"/>
              <a:t>view</a:t>
            </a:r>
            <a:r>
              <a:rPr lang="pl-PL" dirty="0" smtClean="0"/>
              <a:t> of </a:t>
            </a:r>
            <a:r>
              <a:rPr lang="pl-PL" dirty="0" err="1" smtClean="0"/>
              <a:t>xenobiotic</a:t>
            </a:r>
            <a:r>
              <a:rPr lang="pl-PL" dirty="0" smtClean="0"/>
              <a:t> </a:t>
            </a:r>
            <a:r>
              <a:rPr lang="pl-PL" dirty="0" err="1" smtClean="0"/>
              <a:t>metabolism</a:t>
            </a:r>
            <a:r>
              <a:rPr lang="pl-PL" dirty="0" smtClean="0"/>
              <a:t>. Nat </a:t>
            </a:r>
            <a:r>
              <a:rPr lang="pl-PL" dirty="0" err="1" smtClean="0"/>
              <a:t>Rev</a:t>
            </a:r>
            <a:r>
              <a:rPr lang="pl-PL" dirty="0" smtClean="0"/>
              <a:t> </a:t>
            </a:r>
            <a:r>
              <a:rPr lang="pl-PL" dirty="0" err="1" smtClean="0"/>
              <a:t>Microbiol</a:t>
            </a:r>
            <a:r>
              <a:rPr lang="pl-PL" dirty="0" smtClean="0"/>
              <a:t>. 2016 ;14(5):273-87.</a:t>
            </a:r>
            <a:endParaRPr lang="pl-P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67544" y="42812"/>
            <a:ext cx="7416824" cy="6338516"/>
          </a:xfrm>
          <a:prstGeom prst="rect">
            <a:avLst/>
          </a:prstGeom>
          <a:noFill/>
          <a:ln w="9525">
            <a:noFill/>
            <a:miter lim="800000"/>
            <a:headEnd/>
            <a:tailEnd/>
          </a:ln>
        </p:spPr>
      </p:pic>
      <p:sp>
        <p:nvSpPr>
          <p:cNvPr id="4" name="Prostokąt 3"/>
          <p:cNvSpPr/>
          <p:nvPr/>
        </p:nvSpPr>
        <p:spPr>
          <a:xfrm>
            <a:off x="0" y="6311061"/>
            <a:ext cx="9144000" cy="646331"/>
          </a:xfrm>
          <a:prstGeom prst="rect">
            <a:avLst/>
          </a:prstGeom>
        </p:spPr>
        <p:txBody>
          <a:bodyPr wrap="square">
            <a:spAutoFit/>
          </a:bodyPr>
          <a:lstStyle/>
          <a:p>
            <a:r>
              <a:rPr lang="pl-PL" dirty="0" err="1" smtClean="0"/>
              <a:t>Spanogiannopoulos</a:t>
            </a:r>
            <a:r>
              <a:rPr lang="pl-PL" dirty="0" smtClean="0"/>
              <a:t> P et al. </a:t>
            </a:r>
            <a:r>
              <a:rPr lang="pl-PL" dirty="0" err="1" smtClean="0"/>
              <a:t>The</a:t>
            </a:r>
            <a:r>
              <a:rPr lang="pl-PL" dirty="0" smtClean="0"/>
              <a:t> </a:t>
            </a:r>
            <a:r>
              <a:rPr lang="pl-PL" dirty="0" err="1" smtClean="0"/>
              <a:t>microbial</a:t>
            </a:r>
            <a:r>
              <a:rPr lang="pl-PL" dirty="0" smtClean="0"/>
              <a:t> </a:t>
            </a:r>
            <a:r>
              <a:rPr lang="pl-PL" dirty="0" err="1" smtClean="0"/>
              <a:t>pharmacists</a:t>
            </a:r>
            <a:r>
              <a:rPr lang="pl-PL" dirty="0" smtClean="0"/>
              <a:t> </a:t>
            </a:r>
            <a:r>
              <a:rPr lang="pl-PL" dirty="0" err="1" smtClean="0"/>
              <a:t>within</a:t>
            </a:r>
            <a:r>
              <a:rPr lang="pl-PL" dirty="0" smtClean="0"/>
              <a:t> </a:t>
            </a:r>
            <a:r>
              <a:rPr lang="pl-PL" dirty="0" err="1" smtClean="0"/>
              <a:t>us</a:t>
            </a:r>
            <a:r>
              <a:rPr lang="pl-PL" dirty="0" smtClean="0"/>
              <a:t>: a </a:t>
            </a:r>
            <a:r>
              <a:rPr lang="pl-PL" dirty="0" err="1" smtClean="0"/>
              <a:t>metagenomic</a:t>
            </a:r>
            <a:r>
              <a:rPr lang="pl-PL" dirty="0" smtClean="0"/>
              <a:t> </a:t>
            </a:r>
            <a:r>
              <a:rPr lang="pl-PL" dirty="0" err="1" smtClean="0"/>
              <a:t>view</a:t>
            </a:r>
            <a:r>
              <a:rPr lang="pl-PL" dirty="0" smtClean="0"/>
              <a:t> of </a:t>
            </a:r>
            <a:r>
              <a:rPr lang="pl-PL" dirty="0" err="1" smtClean="0"/>
              <a:t>xenobiotic</a:t>
            </a:r>
            <a:r>
              <a:rPr lang="pl-PL" dirty="0" smtClean="0"/>
              <a:t> </a:t>
            </a:r>
            <a:r>
              <a:rPr lang="pl-PL" dirty="0" err="1" smtClean="0"/>
              <a:t>metabolism</a:t>
            </a:r>
            <a:r>
              <a:rPr lang="pl-PL" dirty="0" smtClean="0"/>
              <a:t>. Nat </a:t>
            </a:r>
            <a:r>
              <a:rPr lang="pl-PL" dirty="0" err="1" smtClean="0"/>
              <a:t>Rev</a:t>
            </a:r>
            <a:r>
              <a:rPr lang="pl-PL" dirty="0" smtClean="0"/>
              <a:t> </a:t>
            </a:r>
            <a:r>
              <a:rPr lang="pl-PL" dirty="0" err="1" smtClean="0"/>
              <a:t>Microbiol</a:t>
            </a:r>
            <a:r>
              <a:rPr lang="pl-PL" dirty="0" smtClean="0"/>
              <a:t>. 2016 ;14(5):273-87.</a:t>
            </a:r>
            <a:endParaRPr lang="pl-P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43025" y="-27384"/>
            <a:ext cx="6457950" cy="6343650"/>
          </a:xfrm>
          <a:prstGeom prst="rect">
            <a:avLst/>
          </a:prstGeom>
          <a:noFill/>
          <a:ln w="9525">
            <a:noFill/>
            <a:miter lim="800000"/>
            <a:headEnd/>
            <a:tailEnd/>
          </a:ln>
        </p:spPr>
      </p:pic>
      <p:sp>
        <p:nvSpPr>
          <p:cNvPr id="4" name="Prostokąt 3"/>
          <p:cNvSpPr/>
          <p:nvPr/>
        </p:nvSpPr>
        <p:spPr>
          <a:xfrm>
            <a:off x="0" y="6211669"/>
            <a:ext cx="9144000" cy="646331"/>
          </a:xfrm>
          <a:prstGeom prst="rect">
            <a:avLst/>
          </a:prstGeom>
        </p:spPr>
        <p:txBody>
          <a:bodyPr wrap="square">
            <a:spAutoFit/>
          </a:bodyPr>
          <a:lstStyle/>
          <a:p>
            <a:r>
              <a:rPr lang="pl-PL" dirty="0" err="1" smtClean="0"/>
              <a:t>Spanogiannopoulos</a:t>
            </a:r>
            <a:r>
              <a:rPr lang="pl-PL" dirty="0" smtClean="0"/>
              <a:t> P et al. </a:t>
            </a:r>
            <a:r>
              <a:rPr lang="pl-PL" dirty="0" err="1" smtClean="0"/>
              <a:t>The</a:t>
            </a:r>
            <a:r>
              <a:rPr lang="pl-PL" dirty="0" smtClean="0"/>
              <a:t> </a:t>
            </a:r>
            <a:r>
              <a:rPr lang="pl-PL" dirty="0" err="1" smtClean="0"/>
              <a:t>microbial</a:t>
            </a:r>
            <a:r>
              <a:rPr lang="pl-PL" dirty="0" smtClean="0"/>
              <a:t> </a:t>
            </a:r>
            <a:r>
              <a:rPr lang="pl-PL" dirty="0" err="1" smtClean="0"/>
              <a:t>pharmacists</a:t>
            </a:r>
            <a:r>
              <a:rPr lang="pl-PL" dirty="0" smtClean="0"/>
              <a:t> </a:t>
            </a:r>
            <a:r>
              <a:rPr lang="pl-PL" dirty="0" err="1" smtClean="0"/>
              <a:t>within</a:t>
            </a:r>
            <a:r>
              <a:rPr lang="pl-PL" dirty="0" smtClean="0"/>
              <a:t> </a:t>
            </a:r>
            <a:r>
              <a:rPr lang="pl-PL" dirty="0" err="1" smtClean="0"/>
              <a:t>us</a:t>
            </a:r>
            <a:r>
              <a:rPr lang="pl-PL" dirty="0" smtClean="0"/>
              <a:t>: a </a:t>
            </a:r>
            <a:r>
              <a:rPr lang="pl-PL" dirty="0" err="1" smtClean="0"/>
              <a:t>metagenomic</a:t>
            </a:r>
            <a:r>
              <a:rPr lang="pl-PL" dirty="0" smtClean="0"/>
              <a:t> </a:t>
            </a:r>
            <a:r>
              <a:rPr lang="pl-PL" dirty="0" err="1" smtClean="0"/>
              <a:t>view</a:t>
            </a:r>
            <a:r>
              <a:rPr lang="pl-PL" dirty="0" smtClean="0"/>
              <a:t> of </a:t>
            </a:r>
            <a:r>
              <a:rPr lang="pl-PL" dirty="0" err="1" smtClean="0"/>
              <a:t>xenobiotic</a:t>
            </a:r>
            <a:r>
              <a:rPr lang="pl-PL" dirty="0" smtClean="0"/>
              <a:t> </a:t>
            </a:r>
            <a:r>
              <a:rPr lang="pl-PL" dirty="0" err="1" smtClean="0"/>
              <a:t>metabolism</a:t>
            </a:r>
            <a:r>
              <a:rPr lang="pl-PL" dirty="0" smtClean="0"/>
              <a:t>. Nat </a:t>
            </a:r>
            <a:r>
              <a:rPr lang="pl-PL" dirty="0" err="1" smtClean="0"/>
              <a:t>Rev</a:t>
            </a:r>
            <a:r>
              <a:rPr lang="pl-PL" dirty="0" smtClean="0"/>
              <a:t> </a:t>
            </a:r>
            <a:r>
              <a:rPr lang="pl-PL" dirty="0" err="1" smtClean="0"/>
              <a:t>Microbiol</a:t>
            </a:r>
            <a:r>
              <a:rPr lang="pl-PL" dirty="0" smtClean="0"/>
              <a:t>. 2016 ;14(5):273-87.</a:t>
            </a:r>
            <a:endParaRPr lang="pl-P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0971" y="476672"/>
            <a:ext cx="9159541" cy="4176464"/>
          </a:xfrm>
          <a:prstGeom prst="rect">
            <a:avLst/>
          </a:prstGeom>
          <a:noFill/>
          <a:ln w="9525">
            <a:noFill/>
            <a:miter lim="800000"/>
            <a:headEnd/>
            <a:tailEnd/>
          </a:ln>
        </p:spPr>
      </p:pic>
      <p:sp>
        <p:nvSpPr>
          <p:cNvPr id="4" name="Prostokąt 3"/>
          <p:cNvSpPr/>
          <p:nvPr/>
        </p:nvSpPr>
        <p:spPr>
          <a:xfrm>
            <a:off x="0" y="6211669"/>
            <a:ext cx="9144000" cy="646331"/>
          </a:xfrm>
          <a:prstGeom prst="rect">
            <a:avLst/>
          </a:prstGeom>
        </p:spPr>
        <p:txBody>
          <a:bodyPr wrap="square">
            <a:spAutoFit/>
          </a:bodyPr>
          <a:lstStyle/>
          <a:p>
            <a:r>
              <a:rPr lang="pl-PL" dirty="0" err="1" smtClean="0"/>
              <a:t>Spanogiannopoulos</a:t>
            </a:r>
            <a:r>
              <a:rPr lang="pl-PL" dirty="0" smtClean="0"/>
              <a:t> P et al. </a:t>
            </a:r>
            <a:r>
              <a:rPr lang="pl-PL" dirty="0" err="1" smtClean="0"/>
              <a:t>The</a:t>
            </a:r>
            <a:r>
              <a:rPr lang="pl-PL" dirty="0" smtClean="0"/>
              <a:t> </a:t>
            </a:r>
            <a:r>
              <a:rPr lang="pl-PL" dirty="0" err="1" smtClean="0"/>
              <a:t>microbial</a:t>
            </a:r>
            <a:r>
              <a:rPr lang="pl-PL" dirty="0" smtClean="0"/>
              <a:t> </a:t>
            </a:r>
            <a:r>
              <a:rPr lang="pl-PL" dirty="0" err="1" smtClean="0"/>
              <a:t>pharmacists</a:t>
            </a:r>
            <a:r>
              <a:rPr lang="pl-PL" dirty="0" smtClean="0"/>
              <a:t> </a:t>
            </a:r>
            <a:r>
              <a:rPr lang="pl-PL" dirty="0" err="1" smtClean="0"/>
              <a:t>within</a:t>
            </a:r>
            <a:r>
              <a:rPr lang="pl-PL" dirty="0" smtClean="0"/>
              <a:t> </a:t>
            </a:r>
            <a:r>
              <a:rPr lang="pl-PL" dirty="0" err="1" smtClean="0"/>
              <a:t>us</a:t>
            </a:r>
            <a:r>
              <a:rPr lang="pl-PL" dirty="0" smtClean="0"/>
              <a:t>: a </a:t>
            </a:r>
            <a:r>
              <a:rPr lang="pl-PL" dirty="0" err="1" smtClean="0"/>
              <a:t>metagenomic</a:t>
            </a:r>
            <a:r>
              <a:rPr lang="pl-PL" dirty="0" smtClean="0"/>
              <a:t> </a:t>
            </a:r>
            <a:r>
              <a:rPr lang="pl-PL" dirty="0" err="1" smtClean="0"/>
              <a:t>view</a:t>
            </a:r>
            <a:r>
              <a:rPr lang="pl-PL" dirty="0" smtClean="0"/>
              <a:t> of </a:t>
            </a:r>
            <a:r>
              <a:rPr lang="pl-PL" dirty="0" err="1" smtClean="0"/>
              <a:t>xenobiotic</a:t>
            </a:r>
            <a:r>
              <a:rPr lang="pl-PL" dirty="0" smtClean="0"/>
              <a:t> </a:t>
            </a:r>
            <a:r>
              <a:rPr lang="pl-PL" dirty="0" err="1" smtClean="0"/>
              <a:t>metabolism</a:t>
            </a:r>
            <a:r>
              <a:rPr lang="pl-PL" dirty="0" smtClean="0"/>
              <a:t>. Nat </a:t>
            </a:r>
            <a:r>
              <a:rPr lang="pl-PL" dirty="0" err="1" smtClean="0"/>
              <a:t>Rev</a:t>
            </a:r>
            <a:r>
              <a:rPr lang="pl-PL" dirty="0" smtClean="0"/>
              <a:t> </a:t>
            </a:r>
            <a:r>
              <a:rPr lang="pl-PL" dirty="0" err="1" smtClean="0"/>
              <a:t>Microbiol</a:t>
            </a:r>
            <a:r>
              <a:rPr lang="pl-PL" dirty="0" smtClean="0"/>
              <a:t>. 2016 ;14(5):273-87.</a:t>
            </a:r>
            <a:endParaRPr lang="pl-P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2536" y="272842"/>
            <a:ext cx="9361039" cy="830997"/>
          </a:xfrm>
          <a:prstGeom prst="rect">
            <a:avLst/>
          </a:prstGeom>
        </p:spPr>
        <p:txBody>
          <a:bodyPr wrap="square">
            <a:spAutoFit/>
          </a:bodyPr>
          <a:lstStyle/>
          <a:p>
            <a:pPr algn="ctr"/>
            <a:r>
              <a:rPr lang="pl-PL" sz="2400" b="1" dirty="0" smtClean="0"/>
              <a:t>Mikroorganizmy jelitowe aktywują leki w jelicie grubym</a:t>
            </a:r>
            <a:br>
              <a:rPr lang="pl-PL" sz="2400" b="1" dirty="0" smtClean="0"/>
            </a:br>
            <a:r>
              <a:rPr lang="pl-PL" sz="2400" b="1" dirty="0" smtClean="0"/>
              <a:t>Implikacje dla leczenia chorób zapalnych jelit</a:t>
            </a:r>
            <a:endParaRPr lang="pl-PL" sz="2400" b="1" dirty="0"/>
          </a:p>
        </p:txBody>
      </p:sp>
      <p:sp>
        <p:nvSpPr>
          <p:cNvPr id="5" name="Rectangle 41"/>
          <p:cNvSpPr>
            <a:spLocks noChangeArrowheads="1"/>
          </p:cNvSpPr>
          <p:nvPr/>
        </p:nvSpPr>
        <p:spPr bwMode="auto">
          <a:xfrm>
            <a:off x="0" y="1357298"/>
            <a:ext cx="9144000" cy="55478"/>
          </a:xfrm>
          <a:prstGeom prst="rect">
            <a:avLst/>
          </a:prstGeom>
          <a:gradFill flip="none" rotWithShape="1">
            <a:gsLst>
              <a:gs pos="0">
                <a:schemeClr val="accent1"/>
              </a:gs>
              <a:gs pos="0">
                <a:schemeClr val="accent1">
                  <a:lumMod val="40000"/>
                  <a:lumOff val="60000"/>
                </a:schemeClr>
              </a:gs>
              <a:gs pos="0">
                <a:schemeClr val="accent1">
                  <a:lumMod val="40000"/>
                  <a:lumOff val="60000"/>
                </a:schemeClr>
              </a:gs>
              <a:gs pos="0">
                <a:schemeClr val="accent1">
                  <a:lumMod val="40000"/>
                  <a:lumOff val="60000"/>
                </a:schemeClr>
              </a:gs>
              <a:gs pos="50000">
                <a:schemeClr val="tx2"/>
              </a:gs>
              <a:gs pos="50000">
                <a:schemeClr val="tx2"/>
              </a:gs>
              <a:gs pos="100000">
                <a:srgbClr val="99CC00">
                  <a:gamma/>
                  <a:shade val="26275"/>
                  <a:invGamma/>
                </a:srgbClr>
              </a:gs>
            </a:gsLst>
            <a:lin ang="16200000" scaled="1"/>
            <a:tileRect/>
          </a:gradFill>
          <a:ln w="12700">
            <a:noFill/>
            <a:miter lim="800000"/>
            <a:headEnd type="none" w="sm" len="sm"/>
            <a:tailEnd type="none" w="sm" len="sm"/>
          </a:ln>
          <a:effectLst>
            <a:outerShdw dist="17961" dir="2700000" algn="ctr" rotWithShape="0">
              <a:schemeClr val="bg2"/>
            </a:outerShdw>
          </a:effectLst>
        </p:spPr>
        <p:txBody>
          <a:bodyPr wrap="none" lIns="91429" tIns="45714" rIns="91429" bIns="45714" anchor="ctr"/>
          <a:lstStyle/>
          <a:p>
            <a:pPr>
              <a:defRPr/>
            </a:pPr>
            <a:endParaRPr lang="pl-PL"/>
          </a:p>
        </p:txBody>
      </p:sp>
      <p:pic>
        <p:nvPicPr>
          <p:cNvPr id="6" name="Picture 12" descr="https://inyoungyoon.files.wordpress.com/2010/11/organweb1.jpg"/>
          <p:cNvPicPr>
            <a:picLocks noChangeAspect="1" noChangeArrowheads="1"/>
          </p:cNvPicPr>
          <p:nvPr/>
        </p:nvPicPr>
        <p:blipFill>
          <a:blip r:embed="rId2" cstate="print"/>
          <a:srcRect/>
          <a:stretch>
            <a:fillRect/>
          </a:stretch>
        </p:blipFill>
        <p:spPr bwMode="auto">
          <a:xfrm>
            <a:off x="251520" y="2132856"/>
            <a:ext cx="2457450" cy="3743325"/>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3525166" y="1628800"/>
            <a:ext cx="5151290" cy="4783794"/>
          </a:xfrm>
          <a:prstGeom prst="rect">
            <a:avLst/>
          </a:prstGeom>
          <a:noFill/>
          <a:ln w="9525">
            <a:noFill/>
            <a:miter lim="800000"/>
            <a:headEnd/>
            <a:tailEnd/>
          </a:ln>
        </p:spPr>
      </p:pic>
      <p:sp>
        <p:nvSpPr>
          <p:cNvPr id="8" name="pole tekstowe 7"/>
          <p:cNvSpPr txBox="1"/>
          <p:nvPr/>
        </p:nvSpPr>
        <p:spPr>
          <a:xfrm>
            <a:off x="-36512" y="6474822"/>
            <a:ext cx="6601679" cy="338554"/>
          </a:xfrm>
          <a:prstGeom prst="rect">
            <a:avLst/>
          </a:prstGeom>
          <a:noFill/>
        </p:spPr>
        <p:txBody>
          <a:bodyPr wrap="none" rtlCol="0">
            <a:spAutoFit/>
          </a:bodyPr>
          <a:lstStyle/>
          <a:p>
            <a:r>
              <a:rPr lang="pl-PL" sz="1600" dirty="0" err="1" smtClean="0"/>
              <a:t>Klassen</a:t>
            </a:r>
            <a:r>
              <a:rPr lang="pl-PL" sz="1600" dirty="0" smtClean="0"/>
              <a:t> CD and </a:t>
            </a:r>
            <a:r>
              <a:rPr lang="pl-PL" sz="1600" dirty="0" err="1" smtClean="0"/>
              <a:t>Cui</a:t>
            </a:r>
            <a:r>
              <a:rPr lang="pl-PL" sz="1600" dirty="0" smtClean="0"/>
              <a:t> JY; </a:t>
            </a:r>
            <a:r>
              <a:rPr lang="pl-PL" sz="1600" dirty="0" err="1" smtClean="0"/>
              <a:t>Drug</a:t>
            </a:r>
            <a:r>
              <a:rPr lang="pl-PL" sz="1600" dirty="0" smtClean="0"/>
              <a:t> </a:t>
            </a:r>
            <a:r>
              <a:rPr lang="pl-PL" sz="1600" dirty="0" err="1" smtClean="0"/>
              <a:t>Metabolism</a:t>
            </a:r>
            <a:r>
              <a:rPr lang="pl-PL" sz="1600" dirty="0" smtClean="0"/>
              <a:t> and </a:t>
            </a:r>
            <a:r>
              <a:rPr lang="pl-PL" sz="1600" dirty="0" err="1" smtClean="0"/>
              <a:t>Disposition</a:t>
            </a:r>
            <a:r>
              <a:rPr lang="pl-PL" sz="1600" dirty="0" smtClean="0"/>
              <a:t> 43: 1505-1521; 2015</a:t>
            </a:r>
            <a:endParaRPr lang="pl-PL" sz="16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2536" y="272842"/>
            <a:ext cx="9361039" cy="830997"/>
          </a:xfrm>
          <a:prstGeom prst="rect">
            <a:avLst/>
          </a:prstGeom>
        </p:spPr>
        <p:txBody>
          <a:bodyPr wrap="square">
            <a:spAutoFit/>
          </a:bodyPr>
          <a:lstStyle/>
          <a:p>
            <a:pPr algn="ctr"/>
            <a:r>
              <a:rPr lang="pl-PL" sz="2400" b="1" dirty="0" smtClean="0"/>
              <a:t>Mikroorganizmy jelitowe zmniejszają aktywność leków</a:t>
            </a:r>
            <a:br>
              <a:rPr lang="pl-PL" sz="2400" b="1" dirty="0" smtClean="0"/>
            </a:br>
            <a:r>
              <a:rPr lang="pl-PL" sz="2400" b="1" dirty="0" smtClean="0"/>
              <a:t>Implikacje dla leczenia chorób układu krążenia</a:t>
            </a:r>
            <a:endParaRPr lang="pl-PL" sz="2400" b="1" dirty="0"/>
          </a:p>
        </p:txBody>
      </p:sp>
      <p:sp>
        <p:nvSpPr>
          <p:cNvPr id="5" name="Rectangle 41"/>
          <p:cNvSpPr>
            <a:spLocks noChangeArrowheads="1"/>
          </p:cNvSpPr>
          <p:nvPr/>
        </p:nvSpPr>
        <p:spPr bwMode="auto">
          <a:xfrm>
            <a:off x="0" y="1357298"/>
            <a:ext cx="9144000" cy="55478"/>
          </a:xfrm>
          <a:prstGeom prst="rect">
            <a:avLst/>
          </a:prstGeom>
          <a:gradFill flip="none" rotWithShape="1">
            <a:gsLst>
              <a:gs pos="0">
                <a:schemeClr val="accent1"/>
              </a:gs>
              <a:gs pos="0">
                <a:schemeClr val="accent1">
                  <a:lumMod val="40000"/>
                  <a:lumOff val="60000"/>
                </a:schemeClr>
              </a:gs>
              <a:gs pos="0">
                <a:schemeClr val="accent1">
                  <a:lumMod val="40000"/>
                  <a:lumOff val="60000"/>
                </a:schemeClr>
              </a:gs>
              <a:gs pos="0">
                <a:schemeClr val="accent1">
                  <a:lumMod val="40000"/>
                  <a:lumOff val="60000"/>
                </a:schemeClr>
              </a:gs>
              <a:gs pos="50000">
                <a:schemeClr val="tx2"/>
              </a:gs>
              <a:gs pos="50000">
                <a:schemeClr val="tx2"/>
              </a:gs>
              <a:gs pos="100000">
                <a:srgbClr val="99CC00">
                  <a:gamma/>
                  <a:shade val="26275"/>
                  <a:invGamma/>
                </a:srgbClr>
              </a:gs>
            </a:gsLst>
            <a:lin ang="16200000" scaled="1"/>
            <a:tileRect/>
          </a:gradFill>
          <a:ln w="12700">
            <a:noFill/>
            <a:miter lim="800000"/>
            <a:headEnd type="none" w="sm" len="sm"/>
            <a:tailEnd type="none" w="sm" len="sm"/>
          </a:ln>
          <a:effectLst>
            <a:outerShdw dist="17961" dir="2700000" algn="ctr" rotWithShape="0">
              <a:schemeClr val="bg2"/>
            </a:outerShdw>
          </a:effectLst>
        </p:spPr>
        <p:txBody>
          <a:bodyPr wrap="none" lIns="91429" tIns="45714" rIns="91429" bIns="45714" anchor="ctr"/>
          <a:lstStyle/>
          <a:p>
            <a:pPr>
              <a:defRPr/>
            </a:pPr>
            <a:endParaRPr lang="pl-PL"/>
          </a:p>
        </p:txBody>
      </p:sp>
      <p:pic>
        <p:nvPicPr>
          <p:cNvPr id="6" name="Picture 12" descr="https://inyoungyoon.files.wordpress.com/2010/11/organweb1.jpg"/>
          <p:cNvPicPr>
            <a:picLocks noChangeAspect="1" noChangeArrowheads="1"/>
          </p:cNvPicPr>
          <p:nvPr/>
        </p:nvPicPr>
        <p:blipFill>
          <a:blip r:embed="rId2" cstate="print"/>
          <a:srcRect/>
          <a:stretch>
            <a:fillRect/>
          </a:stretch>
        </p:blipFill>
        <p:spPr bwMode="auto">
          <a:xfrm>
            <a:off x="971600" y="2420889"/>
            <a:ext cx="1701807" cy="2592288"/>
          </a:xfrm>
          <a:prstGeom prst="rect">
            <a:avLst/>
          </a:prstGeom>
          <a:noFill/>
        </p:spPr>
      </p:pic>
      <p:sp>
        <p:nvSpPr>
          <p:cNvPr id="8" name="pole tekstowe 7"/>
          <p:cNvSpPr txBox="1"/>
          <p:nvPr/>
        </p:nvSpPr>
        <p:spPr>
          <a:xfrm>
            <a:off x="0" y="6519446"/>
            <a:ext cx="6601679" cy="338554"/>
          </a:xfrm>
          <a:prstGeom prst="rect">
            <a:avLst/>
          </a:prstGeom>
          <a:noFill/>
        </p:spPr>
        <p:txBody>
          <a:bodyPr wrap="none" rtlCol="0">
            <a:spAutoFit/>
          </a:bodyPr>
          <a:lstStyle/>
          <a:p>
            <a:r>
              <a:rPr lang="pl-PL" sz="1600" dirty="0" err="1" smtClean="0"/>
              <a:t>Klassen</a:t>
            </a:r>
            <a:r>
              <a:rPr lang="pl-PL" sz="1600" dirty="0" smtClean="0"/>
              <a:t> CD and </a:t>
            </a:r>
            <a:r>
              <a:rPr lang="pl-PL" sz="1600" dirty="0" err="1" smtClean="0"/>
              <a:t>Cui</a:t>
            </a:r>
            <a:r>
              <a:rPr lang="pl-PL" sz="1600" dirty="0" smtClean="0"/>
              <a:t> JY; </a:t>
            </a:r>
            <a:r>
              <a:rPr lang="pl-PL" sz="1600" dirty="0" err="1" smtClean="0"/>
              <a:t>Drug</a:t>
            </a:r>
            <a:r>
              <a:rPr lang="pl-PL" sz="1600" dirty="0" smtClean="0"/>
              <a:t> </a:t>
            </a:r>
            <a:r>
              <a:rPr lang="pl-PL" sz="1600" dirty="0" err="1" smtClean="0"/>
              <a:t>Metabolism</a:t>
            </a:r>
            <a:r>
              <a:rPr lang="pl-PL" sz="1600" dirty="0" smtClean="0"/>
              <a:t> and </a:t>
            </a:r>
            <a:r>
              <a:rPr lang="pl-PL" sz="1600" dirty="0" err="1" smtClean="0"/>
              <a:t>Disposition</a:t>
            </a:r>
            <a:r>
              <a:rPr lang="pl-PL" sz="1600" dirty="0" smtClean="0"/>
              <a:t> 43: 1505-1521; 2015</a:t>
            </a:r>
            <a:endParaRPr lang="pl-PL" sz="1600" dirty="0"/>
          </a:p>
        </p:txBody>
      </p:sp>
      <p:pic>
        <p:nvPicPr>
          <p:cNvPr id="3074" name="Picture 2"/>
          <p:cNvPicPr>
            <a:picLocks noChangeAspect="1" noChangeArrowheads="1"/>
          </p:cNvPicPr>
          <p:nvPr/>
        </p:nvPicPr>
        <p:blipFill>
          <a:blip r:embed="rId3" cstate="print"/>
          <a:srcRect/>
          <a:stretch>
            <a:fillRect/>
          </a:stretch>
        </p:blipFill>
        <p:spPr bwMode="auto">
          <a:xfrm>
            <a:off x="5796136" y="1651038"/>
            <a:ext cx="2808312" cy="4749352"/>
          </a:xfrm>
          <a:prstGeom prst="rect">
            <a:avLst/>
          </a:prstGeom>
          <a:noFill/>
          <a:ln w="9525">
            <a:noFill/>
            <a:miter lim="800000"/>
            <a:headEnd/>
            <a:tailEnd/>
          </a:ln>
        </p:spPr>
      </p:pic>
      <p:sp>
        <p:nvSpPr>
          <p:cNvPr id="9" name="pole tekstowe 8"/>
          <p:cNvSpPr txBox="1"/>
          <p:nvPr/>
        </p:nvSpPr>
        <p:spPr>
          <a:xfrm>
            <a:off x="323528" y="4797152"/>
            <a:ext cx="1232710" cy="738664"/>
          </a:xfrm>
          <a:prstGeom prst="rect">
            <a:avLst/>
          </a:prstGeom>
          <a:noFill/>
        </p:spPr>
        <p:txBody>
          <a:bodyPr wrap="none" rtlCol="0">
            <a:spAutoFit/>
          </a:bodyPr>
          <a:lstStyle/>
          <a:p>
            <a:r>
              <a:rPr lang="pl-PL" sz="1400" dirty="0" smtClean="0"/>
              <a:t>tetracyklina</a:t>
            </a:r>
            <a:br>
              <a:rPr lang="pl-PL" sz="1400" dirty="0" smtClean="0"/>
            </a:br>
            <a:r>
              <a:rPr lang="pl-PL" sz="1400" dirty="0" smtClean="0"/>
              <a:t>erytromycyna </a:t>
            </a:r>
          </a:p>
          <a:p>
            <a:endParaRPr lang="pl-PL" sz="1400" dirty="0"/>
          </a:p>
        </p:txBody>
      </p:sp>
      <p:sp>
        <p:nvSpPr>
          <p:cNvPr id="10" name="pole tekstowe 9"/>
          <p:cNvSpPr txBox="1"/>
          <p:nvPr/>
        </p:nvSpPr>
        <p:spPr>
          <a:xfrm>
            <a:off x="2627784" y="4077072"/>
            <a:ext cx="1662315" cy="523220"/>
          </a:xfrm>
          <a:prstGeom prst="rect">
            <a:avLst/>
          </a:prstGeom>
          <a:noFill/>
        </p:spPr>
        <p:txBody>
          <a:bodyPr wrap="none" rtlCol="0">
            <a:spAutoFit/>
          </a:bodyPr>
          <a:lstStyle/>
          <a:p>
            <a:r>
              <a:rPr lang="pl-PL" sz="1400" i="1" dirty="0" err="1" smtClean="0"/>
              <a:t>Eubacterium</a:t>
            </a:r>
            <a:r>
              <a:rPr lang="pl-PL" sz="1400" i="1" dirty="0" smtClean="0"/>
              <a:t> </a:t>
            </a:r>
            <a:r>
              <a:rPr lang="pl-PL" sz="1400" i="1" dirty="0" err="1" smtClean="0"/>
              <a:t>lentum</a:t>
            </a:r>
            <a:endParaRPr lang="pl-PL" sz="1400" i="1" dirty="0" smtClean="0"/>
          </a:p>
          <a:p>
            <a:r>
              <a:rPr lang="pl-PL" sz="1400" i="1" dirty="0" smtClean="0"/>
              <a:t>(</a:t>
            </a:r>
            <a:r>
              <a:rPr lang="pl-PL" sz="1400" i="1" dirty="0" err="1" smtClean="0"/>
              <a:t>Eggerthella</a:t>
            </a:r>
            <a:r>
              <a:rPr lang="pl-PL" sz="1400" i="1" dirty="0" smtClean="0"/>
              <a:t> lenta)</a:t>
            </a:r>
            <a:endParaRPr lang="pl-PL" sz="1400" i="1" dirty="0"/>
          </a:p>
        </p:txBody>
      </p:sp>
      <p:sp>
        <p:nvSpPr>
          <p:cNvPr id="11" name="pole tekstowe 10"/>
          <p:cNvSpPr txBox="1"/>
          <p:nvPr/>
        </p:nvSpPr>
        <p:spPr>
          <a:xfrm>
            <a:off x="2627784" y="2060848"/>
            <a:ext cx="1770678" cy="523220"/>
          </a:xfrm>
          <a:prstGeom prst="rect">
            <a:avLst/>
          </a:prstGeom>
          <a:noFill/>
        </p:spPr>
        <p:txBody>
          <a:bodyPr wrap="none" rtlCol="0">
            <a:spAutoFit/>
          </a:bodyPr>
          <a:lstStyle/>
          <a:p>
            <a:r>
              <a:rPr lang="pl-PL" sz="1400" dirty="0" smtClean="0"/>
              <a:t>Dieta </a:t>
            </a:r>
            <a:r>
              <a:rPr lang="pl-PL" sz="1400" dirty="0" err="1" smtClean="0"/>
              <a:t>bogatobiałkowa</a:t>
            </a:r>
            <a:endParaRPr lang="pl-PL" sz="1400" dirty="0" smtClean="0"/>
          </a:p>
          <a:p>
            <a:r>
              <a:rPr lang="pl-PL" sz="1400" dirty="0" smtClean="0"/>
              <a:t>Arginina</a:t>
            </a:r>
            <a:endParaRPr lang="pl-PL" sz="1400" dirty="0"/>
          </a:p>
        </p:txBody>
      </p:sp>
      <p:cxnSp>
        <p:nvCxnSpPr>
          <p:cNvPr id="13" name="Łącznik prosty ze strzałką 12"/>
          <p:cNvCxnSpPr/>
          <p:nvPr/>
        </p:nvCxnSpPr>
        <p:spPr>
          <a:xfrm>
            <a:off x="251520" y="4869160"/>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p:cNvCxnSpPr/>
          <p:nvPr/>
        </p:nvCxnSpPr>
        <p:spPr>
          <a:xfrm flipV="1">
            <a:off x="2555776" y="2132856"/>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2536" y="272842"/>
            <a:ext cx="9361039" cy="830997"/>
          </a:xfrm>
          <a:prstGeom prst="rect">
            <a:avLst/>
          </a:prstGeom>
        </p:spPr>
        <p:txBody>
          <a:bodyPr wrap="square">
            <a:spAutoFit/>
          </a:bodyPr>
          <a:lstStyle/>
          <a:p>
            <a:pPr algn="ctr"/>
            <a:r>
              <a:rPr lang="pl-PL" sz="2400" b="1" dirty="0" smtClean="0"/>
              <a:t>Mikroorganizmy jelitowe zmniejszają wchłanianie leków</a:t>
            </a:r>
            <a:br>
              <a:rPr lang="pl-PL" sz="2400" b="1" dirty="0" smtClean="0"/>
            </a:br>
            <a:r>
              <a:rPr lang="pl-PL" sz="2400" b="1" dirty="0" smtClean="0"/>
              <a:t>Implikacje dla leczenia chorób układu nerwowego</a:t>
            </a:r>
            <a:endParaRPr lang="pl-PL" sz="2400" b="1" dirty="0"/>
          </a:p>
        </p:txBody>
      </p:sp>
      <p:sp>
        <p:nvSpPr>
          <p:cNvPr id="5" name="Rectangle 41"/>
          <p:cNvSpPr>
            <a:spLocks noChangeArrowheads="1"/>
          </p:cNvSpPr>
          <p:nvPr/>
        </p:nvSpPr>
        <p:spPr bwMode="auto">
          <a:xfrm>
            <a:off x="0" y="1357298"/>
            <a:ext cx="9144000" cy="55478"/>
          </a:xfrm>
          <a:prstGeom prst="rect">
            <a:avLst/>
          </a:prstGeom>
          <a:gradFill flip="none" rotWithShape="1">
            <a:gsLst>
              <a:gs pos="0">
                <a:schemeClr val="accent1"/>
              </a:gs>
              <a:gs pos="0">
                <a:schemeClr val="accent1">
                  <a:lumMod val="40000"/>
                  <a:lumOff val="60000"/>
                </a:schemeClr>
              </a:gs>
              <a:gs pos="0">
                <a:schemeClr val="accent1">
                  <a:lumMod val="40000"/>
                  <a:lumOff val="60000"/>
                </a:schemeClr>
              </a:gs>
              <a:gs pos="0">
                <a:schemeClr val="accent1">
                  <a:lumMod val="40000"/>
                  <a:lumOff val="60000"/>
                </a:schemeClr>
              </a:gs>
              <a:gs pos="50000">
                <a:schemeClr val="tx2"/>
              </a:gs>
              <a:gs pos="50000">
                <a:schemeClr val="tx2"/>
              </a:gs>
              <a:gs pos="100000">
                <a:srgbClr val="99CC00">
                  <a:gamma/>
                  <a:shade val="26275"/>
                  <a:invGamma/>
                </a:srgbClr>
              </a:gs>
            </a:gsLst>
            <a:lin ang="16200000" scaled="1"/>
            <a:tileRect/>
          </a:gradFill>
          <a:ln w="12700">
            <a:noFill/>
            <a:miter lim="800000"/>
            <a:headEnd type="none" w="sm" len="sm"/>
            <a:tailEnd type="none" w="sm" len="sm"/>
          </a:ln>
          <a:effectLst>
            <a:outerShdw dist="17961" dir="2700000" algn="ctr" rotWithShape="0">
              <a:schemeClr val="bg2"/>
            </a:outerShdw>
          </a:effectLst>
        </p:spPr>
        <p:txBody>
          <a:bodyPr wrap="none" lIns="91429" tIns="45714" rIns="91429" bIns="45714" anchor="ctr"/>
          <a:lstStyle/>
          <a:p>
            <a:pPr>
              <a:defRPr/>
            </a:pPr>
            <a:endParaRPr lang="pl-PL"/>
          </a:p>
        </p:txBody>
      </p:sp>
      <p:sp>
        <p:nvSpPr>
          <p:cNvPr id="8" name="pole tekstowe 7"/>
          <p:cNvSpPr txBox="1"/>
          <p:nvPr/>
        </p:nvSpPr>
        <p:spPr>
          <a:xfrm>
            <a:off x="58553" y="6525344"/>
            <a:ext cx="6601679" cy="338554"/>
          </a:xfrm>
          <a:prstGeom prst="rect">
            <a:avLst/>
          </a:prstGeom>
          <a:noFill/>
        </p:spPr>
        <p:txBody>
          <a:bodyPr wrap="none" rtlCol="0">
            <a:spAutoFit/>
          </a:bodyPr>
          <a:lstStyle/>
          <a:p>
            <a:r>
              <a:rPr lang="pl-PL" sz="1600" dirty="0" err="1" smtClean="0"/>
              <a:t>Klassen</a:t>
            </a:r>
            <a:r>
              <a:rPr lang="pl-PL" sz="1600" dirty="0" smtClean="0"/>
              <a:t> CD and </a:t>
            </a:r>
            <a:r>
              <a:rPr lang="pl-PL" sz="1600" dirty="0" err="1" smtClean="0"/>
              <a:t>Cui</a:t>
            </a:r>
            <a:r>
              <a:rPr lang="pl-PL" sz="1600" dirty="0" smtClean="0"/>
              <a:t> JY; </a:t>
            </a:r>
            <a:r>
              <a:rPr lang="pl-PL" sz="1600" dirty="0" err="1" smtClean="0"/>
              <a:t>Drug</a:t>
            </a:r>
            <a:r>
              <a:rPr lang="pl-PL" sz="1600" dirty="0" smtClean="0"/>
              <a:t> </a:t>
            </a:r>
            <a:r>
              <a:rPr lang="pl-PL" sz="1600" dirty="0" err="1" smtClean="0"/>
              <a:t>Metabolism</a:t>
            </a:r>
            <a:r>
              <a:rPr lang="pl-PL" sz="1600" dirty="0" smtClean="0"/>
              <a:t> and </a:t>
            </a:r>
            <a:r>
              <a:rPr lang="pl-PL" sz="1600" dirty="0" err="1" smtClean="0"/>
              <a:t>Disposition</a:t>
            </a:r>
            <a:r>
              <a:rPr lang="pl-PL" sz="1600" dirty="0" smtClean="0"/>
              <a:t> 43: 1505-1521; 2015</a:t>
            </a:r>
            <a:endParaRPr lang="pl-PL" sz="1600" dirty="0"/>
          </a:p>
        </p:txBody>
      </p:sp>
      <p:pic>
        <p:nvPicPr>
          <p:cNvPr id="4098" name="Picture 2"/>
          <p:cNvPicPr>
            <a:picLocks noChangeAspect="1" noChangeArrowheads="1"/>
          </p:cNvPicPr>
          <p:nvPr/>
        </p:nvPicPr>
        <p:blipFill>
          <a:blip r:embed="rId2" cstate="print"/>
          <a:srcRect/>
          <a:stretch>
            <a:fillRect/>
          </a:stretch>
        </p:blipFill>
        <p:spPr bwMode="auto">
          <a:xfrm>
            <a:off x="755576" y="1844824"/>
            <a:ext cx="4680520" cy="3466619"/>
          </a:xfrm>
          <a:prstGeom prst="rect">
            <a:avLst/>
          </a:prstGeom>
          <a:noFill/>
          <a:ln w="9525">
            <a:noFill/>
            <a:miter lim="800000"/>
            <a:headEnd/>
            <a:tailEnd/>
          </a:ln>
        </p:spPr>
      </p:pic>
      <p:sp>
        <p:nvSpPr>
          <p:cNvPr id="10" name="pole tekstowe 9"/>
          <p:cNvSpPr txBox="1"/>
          <p:nvPr/>
        </p:nvSpPr>
        <p:spPr>
          <a:xfrm>
            <a:off x="5796136" y="4221088"/>
            <a:ext cx="1931170" cy="369332"/>
          </a:xfrm>
          <a:prstGeom prst="rect">
            <a:avLst/>
          </a:prstGeom>
          <a:noFill/>
        </p:spPr>
        <p:txBody>
          <a:bodyPr wrap="none" rtlCol="0">
            <a:spAutoFit/>
          </a:bodyPr>
          <a:lstStyle/>
          <a:p>
            <a:r>
              <a:rPr lang="pl-PL" i="1" dirty="0" err="1" smtClean="0"/>
              <a:t>Helicobacter</a:t>
            </a:r>
            <a:r>
              <a:rPr lang="pl-PL" i="1" dirty="0" smtClean="0"/>
              <a:t> </a:t>
            </a:r>
            <a:r>
              <a:rPr lang="pl-PL" i="1" dirty="0" err="1" smtClean="0"/>
              <a:t>pylori</a:t>
            </a:r>
            <a:endParaRPr lang="pl-PL" i="1" dirty="0"/>
          </a:p>
        </p:txBody>
      </p:sp>
      <p:sp>
        <p:nvSpPr>
          <p:cNvPr id="9" name="pole tekstowe 8"/>
          <p:cNvSpPr txBox="1"/>
          <p:nvPr/>
        </p:nvSpPr>
        <p:spPr>
          <a:xfrm>
            <a:off x="5811376" y="4501500"/>
            <a:ext cx="1259447" cy="369332"/>
          </a:xfrm>
          <a:prstGeom prst="rect">
            <a:avLst/>
          </a:prstGeom>
          <a:noFill/>
        </p:spPr>
        <p:txBody>
          <a:bodyPr wrap="none" rtlCol="0">
            <a:spAutoFit/>
          </a:bodyPr>
          <a:lstStyle/>
          <a:p>
            <a:r>
              <a:rPr lang="pl-PL" dirty="0" smtClean="0"/>
              <a:t>neomycyna</a:t>
            </a:r>
          </a:p>
        </p:txBody>
      </p:sp>
      <p:cxnSp>
        <p:nvCxnSpPr>
          <p:cNvPr id="13" name="Łącznik prosty ze strzałką 12"/>
          <p:cNvCxnSpPr/>
          <p:nvPr/>
        </p:nvCxnSpPr>
        <p:spPr>
          <a:xfrm>
            <a:off x="5724128" y="4365104"/>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100" name="Picture 4" descr="Znalezione obrazy dla zapytania intestine drawing"/>
          <p:cNvPicPr>
            <a:picLocks noChangeAspect="1" noChangeArrowheads="1"/>
          </p:cNvPicPr>
          <p:nvPr/>
        </p:nvPicPr>
        <p:blipFill>
          <a:blip r:embed="rId3" cstate="print"/>
          <a:srcRect/>
          <a:stretch>
            <a:fillRect/>
          </a:stretch>
        </p:blipFill>
        <p:spPr bwMode="auto">
          <a:xfrm>
            <a:off x="3203848" y="3284984"/>
            <a:ext cx="1371393" cy="187220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2536" y="272842"/>
            <a:ext cx="9361039" cy="830997"/>
          </a:xfrm>
          <a:prstGeom prst="rect">
            <a:avLst/>
          </a:prstGeom>
        </p:spPr>
        <p:txBody>
          <a:bodyPr wrap="square">
            <a:spAutoFit/>
          </a:bodyPr>
          <a:lstStyle/>
          <a:p>
            <a:pPr algn="ctr"/>
            <a:r>
              <a:rPr lang="pl-PL" sz="2400" b="1" dirty="0" smtClean="0"/>
              <a:t>Mikroorganizmy jelitowe zwiększają biodostępność leków</a:t>
            </a:r>
            <a:br>
              <a:rPr lang="pl-PL" sz="2400" b="1" dirty="0" smtClean="0"/>
            </a:br>
            <a:r>
              <a:rPr lang="pl-PL" sz="2400" b="1" dirty="0" smtClean="0"/>
              <a:t>i mogą zwiększać ich </a:t>
            </a:r>
            <a:r>
              <a:rPr lang="pl-PL" sz="2400" b="1" dirty="0" err="1" smtClean="0"/>
              <a:t>hepato</a:t>
            </a:r>
            <a:r>
              <a:rPr lang="pl-PL" sz="2400" b="1" dirty="0" smtClean="0"/>
              <a:t>- lub </a:t>
            </a:r>
            <a:r>
              <a:rPr lang="pl-PL" sz="2400" b="1" dirty="0" err="1" smtClean="0"/>
              <a:t>kardiotoksyczność</a:t>
            </a:r>
            <a:endParaRPr lang="pl-PL" sz="2400" b="1" dirty="0"/>
          </a:p>
        </p:txBody>
      </p:sp>
      <p:sp>
        <p:nvSpPr>
          <p:cNvPr id="5" name="Rectangle 41"/>
          <p:cNvSpPr>
            <a:spLocks noChangeArrowheads="1"/>
          </p:cNvSpPr>
          <p:nvPr/>
        </p:nvSpPr>
        <p:spPr bwMode="auto">
          <a:xfrm>
            <a:off x="0" y="1357298"/>
            <a:ext cx="9144000" cy="55478"/>
          </a:xfrm>
          <a:prstGeom prst="rect">
            <a:avLst/>
          </a:prstGeom>
          <a:gradFill flip="none" rotWithShape="1">
            <a:gsLst>
              <a:gs pos="0">
                <a:schemeClr val="accent1"/>
              </a:gs>
              <a:gs pos="0">
                <a:schemeClr val="accent1">
                  <a:lumMod val="40000"/>
                  <a:lumOff val="60000"/>
                </a:schemeClr>
              </a:gs>
              <a:gs pos="0">
                <a:schemeClr val="accent1">
                  <a:lumMod val="40000"/>
                  <a:lumOff val="60000"/>
                </a:schemeClr>
              </a:gs>
              <a:gs pos="0">
                <a:schemeClr val="accent1">
                  <a:lumMod val="40000"/>
                  <a:lumOff val="60000"/>
                </a:schemeClr>
              </a:gs>
              <a:gs pos="50000">
                <a:schemeClr val="tx2"/>
              </a:gs>
              <a:gs pos="50000">
                <a:schemeClr val="tx2"/>
              </a:gs>
              <a:gs pos="100000">
                <a:srgbClr val="99CC00">
                  <a:gamma/>
                  <a:shade val="26275"/>
                  <a:invGamma/>
                </a:srgbClr>
              </a:gs>
            </a:gsLst>
            <a:lin ang="16200000" scaled="1"/>
            <a:tileRect/>
          </a:gradFill>
          <a:ln w="12700">
            <a:noFill/>
            <a:miter lim="800000"/>
            <a:headEnd type="none" w="sm" len="sm"/>
            <a:tailEnd type="none" w="sm" len="sm"/>
          </a:ln>
          <a:effectLst>
            <a:outerShdw dist="17961" dir="2700000" algn="ctr" rotWithShape="0">
              <a:schemeClr val="bg2"/>
            </a:outerShdw>
          </a:effectLst>
        </p:spPr>
        <p:txBody>
          <a:bodyPr wrap="none" lIns="91429" tIns="45714" rIns="91429" bIns="45714" anchor="ctr"/>
          <a:lstStyle/>
          <a:p>
            <a:pPr>
              <a:defRPr/>
            </a:pPr>
            <a:endParaRPr lang="pl-PL"/>
          </a:p>
        </p:txBody>
      </p:sp>
      <p:sp>
        <p:nvSpPr>
          <p:cNvPr id="8" name="pole tekstowe 7"/>
          <p:cNvSpPr txBox="1"/>
          <p:nvPr/>
        </p:nvSpPr>
        <p:spPr>
          <a:xfrm>
            <a:off x="35496" y="6525344"/>
            <a:ext cx="6601679" cy="338554"/>
          </a:xfrm>
          <a:prstGeom prst="rect">
            <a:avLst/>
          </a:prstGeom>
          <a:noFill/>
        </p:spPr>
        <p:txBody>
          <a:bodyPr wrap="none" rtlCol="0">
            <a:spAutoFit/>
          </a:bodyPr>
          <a:lstStyle/>
          <a:p>
            <a:r>
              <a:rPr lang="pl-PL" sz="1600" dirty="0" err="1" smtClean="0"/>
              <a:t>Klassen</a:t>
            </a:r>
            <a:r>
              <a:rPr lang="pl-PL" sz="1600" dirty="0" smtClean="0"/>
              <a:t> CD and </a:t>
            </a:r>
            <a:r>
              <a:rPr lang="pl-PL" sz="1600" dirty="0" err="1" smtClean="0"/>
              <a:t>Cui</a:t>
            </a:r>
            <a:r>
              <a:rPr lang="pl-PL" sz="1600" dirty="0" smtClean="0"/>
              <a:t> JY; </a:t>
            </a:r>
            <a:r>
              <a:rPr lang="pl-PL" sz="1600" dirty="0" err="1" smtClean="0"/>
              <a:t>Drug</a:t>
            </a:r>
            <a:r>
              <a:rPr lang="pl-PL" sz="1600" dirty="0" smtClean="0"/>
              <a:t> </a:t>
            </a:r>
            <a:r>
              <a:rPr lang="pl-PL" sz="1600" dirty="0" err="1" smtClean="0"/>
              <a:t>Metabolism</a:t>
            </a:r>
            <a:r>
              <a:rPr lang="pl-PL" sz="1600" dirty="0" smtClean="0"/>
              <a:t> and </a:t>
            </a:r>
            <a:r>
              <a:rPr lang="pl-PL" sz="1600" dirty="0" err="1" smtClean="0"/>
              <a:t>Disposition</a:t>
            </a:r>
            <a:r>
              <a:rPr lang="pl-PL" sz="1600" dirty="0" smtClean="0"/>
              <a:t> 43: 1505-1521; 2015</a:t>
            </a:r>
            <a:endParaRPr lang="pl-PL" sz="1600" dirty="0"/>
          </a:p>
        </p:txBody>
      </p:sp>
      <p:pic>
        <p:nvPicPr>
          <p:cNvPr id="91138" name="Picture 2"/>
          <p:cNvPicPr>
            <a:picLocks noChangeAspect="1" noChangeArrowheads="1"/>
          </p:cNvPicPr>
          <p:nvPr/>
        </p:nvPicPr>
        <p:blipFill>
          <a:blip r:embed="rId2" cstate="print"/>
          <a:srcRect/>
          <a:stretch>
            <a:fillRect/>
          </a:stretch>
        </p:blipFill>
        <p:spPr bwMode="auto">
          <a:xfrm>
            <a:off x="6156176" y="1484783"/>
            <a:ext cx="2376264" cy="5005595"/>
          </a:xfrm>
          <a:prstGeom prst="rect">
            <a:avLst/>
          </a:prstGeom>
          <a:noFill/>
          <a:ln w="9525">
            <a:noFill/>
            <a:miter lim="800000"/>
            <a:headEnd/>
            <a:tailEnd/>
          </a:ln>
        </p:spPr>
      </p:pic>
      <p:pic>
        <p:nvPicPr>
          <p:cNvPr id="11" name="Picture 12" descr="https://inyoungyoon.files.wordpress.com/2010/11/organweb1.jpg"/>
          <p:cNvPicPr>
            <a:picLocks noChangeAspect="1" noChangeArrowheads="1"/>
          </p:cNvPicPr>
          <p:nvPr/>
        </p:nvPicPr>
        <p:blipFill>
          <a:blip r:embed="rId3" cstate="print"/>
          <a:srcRect/>
          <a:stretch>
            <a:fillRect/>
          </a:stretch>
        </p:blipFill>
        <p:spPr bwMode="auto">
          <a:xfrm>
            <a:off x="683568" y="3068960"/>
            <a:ext cx="1701807" cy="2592288"/>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2536" y="272842"/>
            <a:ext cx="9361039" cy="830997"/>
          </a:xfrm>
          <a:prstGeom prst="rect">
            <a:avLst/>
          </a:prstGeom>
        </p:spPr>
        <p:txBody>
          <a:bodyPr wrap="square">
            <a:spAutoFit/>
          </a:bodyPr>
          <a:lstStyle/>
          <a:p>
            <a:pPr algn="ctr"/>
            <a:r>
              <a:rPr lang="pl-PL" sz="2400" b="1" dirty="0" smtClean="0"/>
              <a:t>Mikroorganizmy jelitowe warunkują powstawanie </a:t>
            </a:r>
            <a:br>
              <a:rPr lang="pl-PL" sz="2400" b="1" dirty="0" smtClean="0"/>
            </a:br>
            <a:r>
              <a:rPr lang="pl-PL" sz="2400" b="1" dirty="0" smtClean="0"/>
              <a:t>karcynogenów w przewodzie pokarmowym</a:t>
            </a:r>
            <a:endParaRPr lang="pl-PL" sz="2400" b="1" dirty="0"/>
          </a:p>
        </p:txBody>
      </p:sp>
      <p:sp>
        <p:nvSpPr>
          <p:cNvPr id="5" name="Rectangle 41"/>
          <p:cNvSpPr>
            <a:spLocks noChangeArrowheads="1"/>
          </p:cNvSpPr>
          <p:nvPr/>
        </p:nvSpPr>
        <p:spPr bwMode="auto">
          <a:xfrm>
            <a:off x="0" y="1357298"/>
            <a:ext cx="9144000" cy="55478"/>
          </a:xfrm>
          <a:prstGeom prst="rect">
            <a:avLst/>
          </a:prstGeom>
          <a:gradFill flip="none" rotWithShape="1">
            <a:gsLst>
              <a:gs pos="0">
                <a:schemeClr val="accent1"/>
              </a:gs>
              <a:gs pos="0">
                <a:schemeClr val="accent1">
                  <a:lumMod val="40000"/>
                  <a:lumOff val="60000"/>
                </a:schemeClr>
              </a:gs>
              <a:gs pos="0">
                <a:schemeClr val="accent1">
                  <a:lumMod val="40000"/>
                  <a:lumOff val="60000"/>
                </a:schemeClr>
              </a:gs>
              <a:gs pos="0">
                <a:schemeClr val="accent1">
                  <a:lumMod val="40000"/>
                  <a:lumOff val="60000"/>
                </a:schemeClr>
              </a:gs>
              <a:gs pos="50000">
                <a:schemeClr val="tx2"/>
              </a:gs>
              <a:gs pos="50000">
                <a:schemeClr val="tx2"/>
              </a:gs>
              <a:gs pos="100000">
                <a:srgbClr val="99CC00">
                  <a:gamma/>
                  <a:shade val="26275"/>
                  <a:invGamma/>
                </a:srgbClr>
              </a:gs>
            </a:gsLst>
            <a:lin ang="16200000" scaled="1"/>
            <a:tileRect/>
          </a:gradFill>
          <a:ln w="12700">
            <a:noFill/>
            <a:miter lim="800000"/>
            <a:headEnd type="none" w="sm" len="sm"/>
            <a:tailEnd type="none" w="sm" len="sm"/>
          </a:ln>
          <a:effectLst>
            <a:outerShdw dist="17961" dir="2700000" algn="ctr" rotWithShape="0">
              <a:schemeClr val="bg2"/>
            </a:outerShdw>
          </a:effectLst>
        </p:spPr>
        <p:txBody>
          <a:bodyPr wrap="none" lIns="91429" tIns="45714" rIns="91429" bIns="45714" anchor="ctr"/>
          <a:lstStyle/>
          <a:p>
            <a:pPr>
              <a:defRPr/>
            </a:pPr>
            <a:endParaRPr lang="pl-PL"/>
          </a:p>
        </p:txBody>
      </p:sp>
      <p:sp>
        <p:nvSpPr>
          <p:cNvPr id="8" name="pole tekstowe 7"/>
          <p:cNvSpPr txBox="1"/>
          <p:nvPr/>
        </p:nvSpPr>
        <p:spPr>
          <a:xfrm>
            <a:off x="0" y="6519446"/>
            <a:ext cx="6601679" cy="338554"/>
          </a:xfrm>
          <a:prstGeom prst="rect">
            <a:avLst/>
          </a:prstGeom>
          <a:noFill/>
        </p:spPr>
        <p:txBody>
          <a:bodyPr wrap="none" rtlCol="0">
            <a:spAutoFit/>
          </a:bodyPr>
          <a:lstStyle/>
          <a:p>
            <a:r>
              <a:rPr lang="pl-PL" sz="1600" dirty="0" err="1" smtClean="0"/>
              <a:t>Klassen</a:t>
            </a:r>
            <a:r>
              <a:rPr lang="pl-PL" sz="1600" dirty="0" smtClean="0"/>
              <a:t> CD and </a:t>
            </a:r>
            <a:r>
              <a:rPr lang="pl-PL" sz="1600" dirty="0" err="1" smtClean="0"/>
              <a:t>Cui</a:t>
            </a:r>
            <a:r>
              <a:rPr lang="pl-PL" sz="1600" dirty="0" smtClean="0"/>
              <a:t> JY; </a:t>
            </a:r>
            <a:r>
              <a:rPr lang="pl-PL" sz="1600" dirty="0" err="1" smtClean="0"/>
              <a:t>Drug</a:t>
            </a:r>
            <a:r>
              <a:rPr lang="pl-PL" sz="1600" dirty="0" smtClean="0"/>
              <a:t> </a:t>
            </a:r>
            <a:r>
              <a:rPr lang="pl-PL" sz="1600" dirty="0" err="1" smtClean="0"/>
              <a:t>Metabolism</a:t>
            </a:r>
            <a:r>
              <a:rPr lang="pl-PL" sz="1600" dirty="0" smtClean="0"/>
              <a:t> and </a:t>
            </a:r>
            <a:r>
              <a:rPr lang="pl-PL" sz="1600" dirty="0" err="1" smtClean="0"/>
              <a:t>Disposition</a:t>
            </a:r>
            <a:r>
              <a:rPr lang="pl-PL" sz="1600" dirty="0" smtClean="0"/>
              <a:t> 43: 1505-1521; 2015</a:t>
            </a:r>
            <a:endParaRPr lang="pl-PL" sz="1600" dirty="0"/>
          </a:p>
        </p:txBody>
      </p:sp>
      <p:sp>
        <p:nvSpPr>
          <p:cNvPr id="10" name="pole tekstowe 9"/>
          <p:cNvSpPr txBox="1"/>
          <p:nvPr/>
        </p:nvSpPr>
        <p:spPr>
          <a:xfrm>
            <a:off x="4860032" y="1844824"/>
            <a:ext cx="2214773" cy="923330"/>
          </a:xfrm>
          <a:prstGeom prst="rect">
            <a:avLst/>
          </a:prstGeom>
          <a:noFill/>
        </p:spPr>
        <p:txBody>
          <a:bodyPr wrap="none" rtlCol="0">
            <a:spAutoFit/>
          </a:bodyPr>
          <a:lstStyle/>
          <a:p>
            <a:r>
              <a:rPr lang="pl-PL" i="1" dirty="0" err="1" smtClean="0"/>
              <a:t>Lactobacillus</a:t>
            </a:r>
            <a:r>
              <a:rPr lang="pl-PL" i="1" dirty="0" smtClean="0"/>
              <a:t> </a:t>
            </a:r>
            <a:r>
              <a:rPr lang="pl-PL" i="1" dirty="0" err="1" smtClean="0"/>
              <a:t>casei</a:t>
            </a:r>
            <a:r>
              <a:rPr lang="pl-PL" i="1" dirty="0" smtClean="0"/>
              <a:t/>
            </a:r>
            <a:br>
              <a:rPr lang="pl-PL" i="1" dirty="0" smtClean="0"/>
            </a:br>
            <a:r>
              <a:rPr lang="pl-PL" i="1" dirty="0" err="1" smtClean="0"/>
              <a:t>Bifidobacterium</a:t>
            </a:r>
            <a:r>
              <a:rPr lang="pl-PL" i="1" dirty="0" smtClean="0"/>
              <a:t> </a:t>
            </a:r>
            <a:r>
              <a:rPr lang="pl-PL" i="1" dirty="0" err="1" smtClean="0"/>
              <a:t>lactis</a:t>
            </a:r>
            <a:r>
              <a:rPr lang="pl-PL" i="1" dirty="0" smtClean="0"/>
              <a:t/>
            </a:r>
            <a:br>
              <a:rPr lang="pl-PL" i="1" dirty="0" smtClean="0"/>
            </a:br>
            <a:r>
              <a:rPr lang="pl-PL" i="1" dirty="0" smtClean="0"/>
              <a:t>(</a:t>
            </a:r>
            <a:r>
              <a:rPr lang="pl-PL" i="1" dirty="0" err="1" smtClean="0"/>
              <a:t>glukuronidacja</a:t>
            </a:r>
            <a:r>
              <a:rPr lang="pl-PL" i="1" dirty="0" smtClean="0"/>
              <a:t>)</a:t>
            </a:r>
            <a:endParaRPr lang="pl-PL" i="1" dirty="0"/>
          </a:p>
        </p:txBody>
      </p:sp>
      <p:sp>
        <p:nvSpPr>
          <p:cNvPr id="9" name="pole tekstowe 8"/>
          <p:cNvSpPr txBox="1"/>
          <p:nvPr/>
        </p:nvSpPr>
        <p:spPr>
          <a:xfrm>
            <a:off x="4788024" y="5517232"/>
            <a:ext cx="1688989" cy="646331"/>
          </a:xfrm>
          <a:prstGeom prst="rect">
            <a:avLst/>
          </a:prstGeom>
          <a:noFill/>
        </p:spPr>
        <p:txBody>
          <a:bodyPr wrap="none" rtlCol="0">
            <a:spAutoFit/>
          </a:bodyPr>
          <a:lstStyle/>
          <a:p>
            <a:r>
              <a:rPr lang="pl-PL" i="1" dirty="0" err="1" smtClean="0"/>
              <a:t>Escherichia</a:t>
            </a:r>
            <a:r>
              <a:rPr lang="pl-PL" i="1" dirty="0" smtClean="0"/>
              <a:t> coli</a:t>
            </a:r>
            <a:r>
              <a:rPr lang="pl-PL" dirty="0" smtClean="0"/>
              <a:t/>
            </a:r>
            <a:br>
              <a:rPr lang="pl-PL" dirty="0" smtClean="0"/>
            </a:br>
            <a:r>
              <a:rPr lang="el-GR" dirty="0" smtClean="0"/>
              <a:t>β</a:t>
            </a:r>
            <a:r>
              <a:rPr lang="pl-PL" dirty="0" smtClean="0"/>
              <a:t>-</a:t>
            </a:r>
            <a:r>
              <a:rPr lang="pl-PL" dirty="0" err="1" smtClean="0"/>
              <a:t>glukuronidaza</a:t>
            </a:r>
            <a:endParaRPr lang="pl-PL" dirty="0" smtClean="0"/>
          </a:p>
        </p:txBody>
      </p:sp>
      <p:pic>
        <p:nvPicPr>
          <p:cNvPr id="4100" name="Picture 4" descr="Znalezione obrazy dla zapytania intestine drawing"/>
          <p:cNvPicPr>
            <a:picLocks noChangeAspect="1" noChangeArrowheads="1"/>
          </p:cNvPicPr>
          <p:nvPr/>
        </p:nvPicPr>
        <p:blipFill>
          <a:blip r:embed="rId2" cstate="print"/>
          <a:srcRect/>
          <a:stretch>
            <a:fillRect/>
          </a:stretch>
        </p:blipFill>
        <p:spPr bwMode="auto">
          <a:xfrm>
            <a:off x="4788024" y="3140968"/>
            <a:ext cx="1371393" cy="1872208"/>
          </a:xfrm>
          <a:prstGeom prst="rect">
            <a:avLst/>
          </a:prstGeom>
          <a:noFill/>
        </p:spPr>
      </p:pic>
      <p:grpSp>
        <p:nvGrpSpPr>
          <p:cNvPr id="2" name="Grupa 11"/>
          <p:cNvGrpSpPr/>
          <p:nvPr/>
        </p:nvGrpSpPr>
        <p:grpSpPr>
          <a:xfrm>
            <a:off x="1403648" y="2276872"/>
            <a:ext cx="2724233" cy="3456384"/>
            <a:chOff x="395536" y="1988840"/>
            <a:chExt cx="2724233" cy="3456384"/>
          </a:xfrm>
        </p:grpSpPr>
        <p:pic>
          <p:nvPicPr>
            <p:cNvPr id="92162" name="Picture 2"/>
            <p:cNvPicPr>
              <a:picLocks noChangeAspect="1" noChangeArrowheads="1"/>
            </p:cNvPicPr>
            <p:nvPr/>
          </p:nvPicPr>
          <p:blipFill>
            <a:blip r:embed="rId3" cstate="print"/>
            <a:srcRect/>
            <a:stretch>
              <a:fillRect/>
            </a:stretch>
          </p:blipFill>
          <p:spPr bwMode="auto">
            <a:xfrm>
              <a:off x="395536" y="1988840"/>
              <a:ext cx="2724233" cy="3049141"/>
            </a:xfrm>
            <a:prstGeom prst="rect">
              <a:avLst/>
            </a:prstGeom>
            <a:noFill/>
            <a:ln w="9525">
              <a:noFill/>
              <a:miter lim="800000"/>
              <a:headEnd/>
              <a:tailEnd/>
            </a:ln>
          </p:spPr>
        </p:pic>
        <p:sp>
          <p:nvSpPr>
            <p:cNvPr id="11" name="Prostokąt 10"/>
            <p:cNvSpPr/>
            <p:nvPr/>
          </p:nvSpPr>
          <p:spPr>
            <a:xfrm>
              <a:off x="539552" y="4941168"/>
              <a:ext cx="237626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4" name="pole tekstowe 13"/>
          <p:cNvSpPr txBox="1"/>
          <p:nvPr/>
        </p:nvSpPr>
        <p:spPr>
          <a:xfrm>
            <a:off x="1187624" y="5373216"/>
            <a:ext cx="2850589" cy="369332"/>
          </a:xfrm>
          <a:prstGeom prst="rect">
            <a:avLst/>
          </a:prstGeom>
          <a:noFill/>
        </p:spPr>
        <p:txBody>
          <a:bodyPr wrap="none" rtlCol="0">
            <a:spAutoFit/>
          </a:bodyPr>
          <a:lstStyle/>
          <a:p>
            <a:r>
              <a:rPr lang="pl-PL" i="1" dirty="0" smtClean="0"/>
              <a:t>Aminy heterocykliczne (HCA)</a:t>
            </a:r>
            <a:endParaRPr lang="pl-PL" dirty="0" smtClean="0"/>
          </a:p>
        </p:txBody>
      </p:sp>
      <p:sp>
        <p:nvSpPr>
          <p:cNvPr id="15" name="Błyskawica 14"/>
          <p:cNvSpPr/>
          <p:nvPr/>
        </p:nvSpPr>
        <p:spPr>
          <a:xfrm flipH="1">
            <a:off x="4355976" y="5661248"/>
            <a:ext cx="288032" cy="432048"/>
          </a:xfrm>
          <a:prstGeom prst="lightningBol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Uśmiechnięta buźka 15"/>
          <p:cNvSpPr/>
          <p:nvPr/>
        </p:nvSpPr>
        <p:spPr>
          <a:xfrm>
            <a:off x="4283968" y="1988840"/>
            <a:ext cx="432048" cy="360040"/>
          </a:xfrm>
          <a:prstGeom prst="smileyFac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2536" y="272842"/>
            <a:ext cx="9361039" cy="830997"/>
          </a:xfrm>
          <a:prstGeom prst="rect">
            <a:avLst/>
          </a:prstGeom>
        </p:spPr>
        <p:txBody>
          <a:bodyPr wrap="square">
            <a:spAutoFit/>
          </a:bodyPr>
          <a:lstStyle/>
          <a:p>
            <a:pPr algn="ctr"/>
            <a:r>
              <a:rPr lang="pl-PL" sz="2400" b="1" dirty="0" smtClean="0"/>
              <a:t>Mikroorganizmy jelitowe warunkują powstawanie </a:t>
            </a:r>
            <a:br>
              <a:rPr lang="pl-PL" sz="2400" b="1" dirty="0" smtClean="0"/>
            </a:br>
            <a:r>
              <a:rPr lang="pl-PL" sz="2400" b="1" dirty="0" smtClean="0"/>
              <a:t>karcynogenów w przewodzie pokarmowym</a:t>
            </a:r>
            <a:endParaRPr lang="pl-PL" sz="2400" b="1" dirty="0"/>
          </a:p>
        </p:txBody>
      </p:sp>
      <p:sp>
        <p:nvSpPr>
          <p:cNvPr id="5" name="Rectangle 41"/>
          <p:cNvSpPr>
            <a:spLocks noChangeArrowheads="1"/>
          </p:cNvSpPr>
          <p:nvPr/>
        </p:nvSpPr>
        <p:spPr bwMode="auto">
          <a:xfrm>
            <a:off x="0" y="1357298"/>
            <a:ext cx="9144000" cy="55478"/>
          </a:xfrm>
          <a:prstGeom prst="rect">
            <a:avLst/>
          </a:prstGeom>
          <a:gradFill flip="none" rotWithShape="1">
            <a:gsLst>
              <a:gs pos="0">
                <a:schemeClr val="accent1"/>
              </a:gs>
              <a:gs pos="0">
                <a:schemeClr val="accent1">
                  <a:lumMod val="40000"/>
                  <a:lumOff val="60000"/>
                </a:schemeClr>
              </a:gs>
              <a:gs pos="0">
                <a:schemeClr val="accent1">
                  <a:lumMod val="40000"/>
                  <a:lumOff val="60000"/>
                </a:schemeClr>
              </a:gs>
              <a:gs pos="0">
                <a:schemeClr val="accent1">
                  <a:lumMod val="40000"/>
                  <a:lumOff val="60000"/>
                </a:schemeClr>
              </a:gs>
              <a:gs pos="50000">
                <a:schemeClr val="tx2"/>
              </a:gs>
              <a:gs pos="50000">
                <a:schemeClr val="tx2"/>
              </a:gs>
              <a:gs pos="100000">
                <a:srgbClr val="99CC00">
                  <a:gamma/>
                  <a:shade val="26275"/>
                  <a:invGamma/>
                </a:srgbClr>
              </a:gs>
            </a:gsLst>
            <a:lin ang="16200000" scaled="1"/>
            <a:tileRect/>
          </a:gradFill>
          <a:ln w="12700">
            <a:noFill/>
            <a:miter lim="800000"/>
            <a:headEnd type="none" w="sm" len="sm"/>
            <a:tailEnd type="none" w="sm" len="sm"/>
          </a:ln>
          <a:effectLst>
            <a:outerShdw dist="17961" dir="2700000" algn="ctr" rotWithShape="0">
              <a:schemeClr val="bg2"/>
            </a:outerShdw>
          </a:effectLst>
        </p:spPr>
        <p:txBody>
          <a:bodyPr wrap="none" lIns="91429" tIns="45714" rIns="91429" bIns="45714" anchor="ctr"/>
          <a:lstStyle/>
          <a:p>
            <a:pPr>
              <a:defRPr/>
            </a:pPr>
            <a:endParaRPr lang="pl-PL"/>
          </a:p>
        </p:txBody>
      </p:sp>
      <p:sp>
        <p:nvSpPr>
          <p:cNvPr id="8" name="pole tekstowe 7"/>
          <p:cNvSpPr txBox="1"/>
          <p:nvPr/>
        </p:nvSpPr>
        <p:spPr>
          <a:xfrm>
            <a:off x="5220072" y="6525344"/>
            <a:ext cx="3393878" cy="215444"/>
          </a:xfrm>
          <a:prstGeom prst="rect">
            <a:avLst/>
          </a:prstGeom>
          <a:noFill/>
        </p:spPr>
        <p:txBody>
          <a:bodyPr wrap="none" rtlCol="0">
            <a:spAutoFit/>
          </a:bodyPr>
          <a:lstStyle/>
          <a:p>
            <a:r>
              <a:rPr lang="pl-PL" sz="800" dirty="0" err="1" smtClean="0"/>
              <a:t>Klassen</a:t>
            </a:r>
            <a:r>
              <a:rPr lang="pl-PL" sz="800" dirty="0" smtClean="0"/>
              <a:t> CD and </a:t>
            </a:r>
            <a:r>
              <a:rPr lang="pl-PL" sz="800" dirty="0" err="1" smtClean="0"/>
              <a:t>Cui</a:t>
            </a:r>
            <a:r>
              <a:rPr lang="pl-PL" sz="800" dirty="0" smtClean="0"/>
              <a:t> JY; </a:t>
            </a:r>
            <a:r>
              <a:rPr lang="pl-PL" sz="800" dirty="0" err="1" smtClean="0"/>
              <a:t>Drug</a:t>
            </a:r>
            <a:r>
              <a:rPr lang="pl-PL" sz="800" dirty="0" smtClean="0"/>
              <a:t> </a:t>
            </a:r>
            <a:r>
              <a:rPr lang="pl-PL" sz="800" dirty="0" err="1" smtClean="0"/>
              <a:t>Metabolism</a:t>
            </a:r>
            <a:r>
              <a:rPr lang="pl-PL" sz="800" dirty="0" smtClean="0"/>
              <a:t> and </a:t>
            </a:r>
            <a:r>
              <a:rPr lang="pl-PL" sz="800" dirty="0" err="1" smtClean="0"/>
              <a:t>Disposition</a:t>
            </a:r>
            <a:r>
              <a:rPr lang="pl-PL" sz="800" dirty="0" smtClean="0"/>
              <a:t> 43: 1505-1521; 2015</a:t>
            </a:r>
            <a:endParaRPr lang="pl-PL" sz="800" dirty="0"/>
          </a:p>
        </p:txBody>
      </p:sp>
      <p:sp>
        <p:nvSpPr>
          <p:cNvPr id="10" name="pole tekstowe 9"/>
          <p:cNvSpPr txBox="1"/>
          <p:nvPr/>
        </p:nvSpPr>
        <p:spPr>
          <a:xfrm>
            <a:off x="6300192" y="2780928"/>
            <a:ext cx="1977977" cy="369332"/>
          </a:xfrm>
          <a:prstGeom prst="rect">
            <a:avLst/>
          </a:prstGeom>
          <a:noFill/>
        </p:spPr>
        <p:txBody>
          <a:bodyPr wrap="none" rtlCol="0">
            <a:spAutoFit/>
          </a:bodyPr>
          <a:lstStyle/>
          <a:p>
            <a:r>
              <a:rPr lang="pl-PL" i="1" dirty="0" err="1" smtClean="0"/>
              <a:t>Klebsiella</a:t>
            </a:r>
            <a:r>
              <a:rPr lang="pl-PL" i="1" dirty="0" smtClean="0"/>
              <a:t> </a:t>
            </a:r>
            <a:r>
              <a:rPr lang="pl-PL" i="1" dirty="0" err="1" smtClean="0"/>
              <a:t>terrigena</a:t>
            </a:r>
            <a:endParaRPr lang="pl-PL" i="1" dirty="0"/>
          </a:p>
        </p:txBody>
      </p:sp>
      <p:pic>
        <p:nvPicPr>
          <p:cNvPr id="4100" name="Picture 4" descr="Znalezione obrazy dla zapytania intestine drawing"/>
          <p:cNvPicPr>
            <a:picLocks noChangeAspect="1" noChangeArrowheads="1"/>
          </p:cNvPicPr>
          <p:nvPr/>
        </p:nvPicPr>
        <p:blipFill>
          <a:blip r:embed="rId2" cstate="print"/>
          <a:srcRect/>
          <a:stretch>
            <a:fillRect/>
          </a:stretch>
        </p:blipFill>
        <p:spPr bwMode="auto">
          <a:xfrm>
            <a:off x="4499992" y="3068960"/>
            <a:ext cx="1371393" cy="1872208"/>
          </a:xfrm>
          <a:prstGeom prst="rect">
            <a:avLst/>
          </a:prstGeom>
          <a:noFill/>
        </p:spPr>
      </p:pic>
      <p:pic>
        <p:nvPicPr>
          <p:cNvPr id="93186" name="Picture 2"/>
          <p:cNvPicPr>
            <a:picLocks noChangeAspect="1" noChangeArrowheads="1"/>
          </p:cNvPicPr>
          <p:nvPr/>
        </p:nvPicPr>
        <p:blipFill>
          <a:blip r:embed="rId3" cstate="print"/>
          <a:srcRect/>
          <a:stretch>
            <a:fillRect/>
          </a:stretch>
        </p:blipFill>
        <p:spPr bwMode="auto">
          <a:xfrm>
            <a:off x="1835696" y="1916832"/>
            <a:ext cx="2249487" cy="4032448"/>
          </a:xfrm>
          <a:prstGeom prst="rect">
            <a:avLst/>
          </a:prstGeom>
          <a:noFill/>
          <a:ln w="9525">
            <a:noFill/>
            <a:miter lim="800000"/>
            <a:headEnd/>
            <a:tailEnd/>
          </a:ln>
        </p:spPr>
      </p:pic>
      <p:pic>
        <p:nvPicPr>
          <p:cNvPr id="93188" name="Picture 4" descr="Znalezione obrazy dla zapytania Kidney drawing"/>
          <p:cNvPicPr>
            <a:picLocks noChangeAspect="1" noChangeArrowheads="1"/>
          </p:cNvPicPr>
          <p:nvPr/>
        </p:nvPicPr>
        <p:blipFill>
          <a:blip r:embed="rId4" cstate="print"/>
          <a:srcRect/>
          <a:stretch>
            <a:fillRect/>
          </a:stretch>
        </p:blipFill>
        <p:spPr bwMode="auto">
          <a:xfrm>
            <a:off x="6516216" y="3429000"/>
            <a:ext cx="1731339" cy="1152128"/>
          </a:xfrm>
          <a:prstGeom prst="rect">
            <a:avLst/>
          </a:prstGeom>
          <a:noFill/>
        </p:spPr>
      </p:pic>
      <p:sp>
        <p:nvSpPr>
          <p:cNvPr id="15" name="Błyskawica 14"/>
          <p:cNvSpPr/>
          <p:nvPr/>
        </p:nvSpPr>
        <p:spPr>
          <a:xfrm flipH="1">
            <a:off x="6804248" y="3645024"/>
            <a:ext cx="288032" cy="432048"/>
          </a:xfrm>
          <a:prstGeom prst="lightningBol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0" y="-99392"/>
            <a:ext cx="8964488" cy="1143000"/>
          </a:xfrm>
        </p:spPr>
        <p:txBody>
          <a:bodyPr>
            <a:normAutofit/>
          </a:bodyPr>
          <a:lstStyle/>
          <a:p>
            <a:r>
              <a:rPr lang="pl-PL" sz="3200" b="1" dirty="0" smtClean="0"/>
              <a:t>NIE TYLKO ANTYBIOTYKI DZIAŁAJĄ PRZECIWBAKTERYJNIE</a:t>
            </a:r>
            <a:endParaRPr lang="pl-PL" sz="3200" b="1" dirty="0"/>
          </a:p>
        </p:txBody>
      </p:sp>
      <p:pic>
        <p:nvPicPr>
          <p:cNvPr id="1026" name="Picture 2"/>
          <p:cNvPicPr>
            <a:picLocks noChangeAspect="1" noChangeArrowheads="1"/>
          </p:cNvPicPr>
          <p:nvPr/>
        </p:nvPicPr>
        <p:blipFill>
          <a:blip r:embed="rId2" cstate="print"/>
          <a:srcRect/>
          <a:stretch>
            <a:fillRect/>
          </a:stretch>
        </p:blipFill>
        <p:spPr bwMode="auto">
          <a:xfrm>
            <a:off x="1115616" y="908720"/>
            <a:ext cx="6771845" cy="5414892"/>
          </a:xfrm>
          <a:prstGeom prst="rect">
            <a:avLst/>
          </a:prstGeom>
          <a:noFill/>
          <a:ln w="9525">
            <a:noFill/>
            <a:miter lim="800000"/>
            <a:headEnd/>
            <a:tailEnd/>
          </a:ln>
        </p:spPr>
      </p:pic>
      <p:sp>
        <p:nvSpPr>
          <p:cNvPr id="6" name="Prostokąt 5"/>
          <p:cNvSpPr/>
          <p:nvPr/>
        </p:nvSpPr>
        <p:spPr>
          <a:xfrm>
            <a:off x="0" y="6239053"/>
            <a:ext cx="9144000" cy="646331"/>
          </a:xfrm>
          <a:prstGeom prst="rect">
            <a:avLst/>
          </a:prstGeom>
        </p:spPr>
        <p:txBody>
          <a:bodyPr wrap="square">
            <a:spAutoFit/>
          </a:bodyPr>
          <a:lstStyle/>
          <a:p>
            <a:r>
              <a:rPr lang="en-US" dirty="0" smtClean="0"/>
              <a:t>Maier L </a:t>
            </a:r>
            <a:r>
              <a:rPr lang="en-US" dirty="0" err="1" smtClean="0"/>
              <a:t>i</a:t>
            </a:r>
            <a:r>
              <a:rPr lang="en-US" dirty="0" smtClean="0"/>
              <a:t> </a:t>
            </a:r>
            <a:r>
              <a:rPr lang="en-US" dirty="0" err="1" smtClean="0"/>
              <a:t>wsp</a:t>
            </a:r>
            <a:r>
              <a:rPr lang="en-US" dirty="0" smtClean="0"/>
              <a:t>. Extensive impact of non-antibiotic drugs on human gut bacteria. Nature. 2018;555(7698):623-628</a:t>
            </a:r>
            <a:endParaRPr lang="pl-P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2536" y="272842"/>
            <a:ext cx="9361039" cy="461665"/>
          </a:xfrm>
          <a:prstGeom prst="rect">
            <a:avLst/>
          </a:prstGeom>
        </p:spPr>
        <p:txBody>
          <a:bodyPr wrap="square">
            <a:spAutoFit/>
          </a:bodyPr>
          <a:lstStyle/>
          <a:p>
            <a:pPr algn="ctr"/>
            <a:r>
              <a:rPr lang="pl-PL" sz="2400" b="1" dirty="0" smtClean="0"/>
              <a:t>Mikroorganizmy jelitowe determinują teratogenne działanie leków</a:t>
            </a:r>
            <a:endParaRPr lang="pl-PL" sz="2400" b="1" dirty="0"/>
          </a:p>
        </p:txBody>
      </p:sp>
      <p:sp>
        <p:nvSpPr>
          <p:cNvPr id="5" name="Rectangle 41"/>
          <p:cNvSpPr>
            <a:spLocks noChangeArrowheads="1"/>
          </p:cNvSpPr>
          <p:nvPr/>
        </p:nvSpPr>
        <p:spPr bwMode="auto">
          <a:xfrm>
            <a:off x="0" y="980728"/>
            <a:ext cx="9144000" cy="55478"/>
          </a:xfrm>
          <a:prstGeom prst="rect">
            <a:avLst/>
          </a:prstGeom>
          <a:gradFill flip="none" rotWithShape="1">
            <a:gsLst>
              <a:gs pos="0">
                <a:schemeClr val="accent1"/>
              </a:gs>
              <a:gs pos="0">
                <a:schemeClr val="accent1">
                  <a:lumMod val="40000"/>
                  <a:lumOff val="60000"/>
                </a:schemeClr>
              </a:gs>
              <a:gs pos="0">
                <a:schemeClr val="accent1">
                  <a:lumMod val="40000"/>
                  <a:lumOff val="60000"/>
                </a:schemeClr>
              </a:gs>
              <a:gs pos="0">
                <a:schemeClr val="accent1">
                  <a:lumMod val="40000"/>
                  <a:lumOff val="60000"/>
                </a:schemeClr>
              </a:gs>
              <a:gs pos="50000">
                <a:schemeClr val="tx2"/>
              </a:gs>
              <a:gs pos="50000">
                <a:schemeClr val="tx2"/>
              </a:gs>
              <a:gs pos="100000">
                <a:srgbClr val="99CC00">
                  <a:gamma/>
                  <a:shade val="26275"/>
                  <a:invGamma/>
                </a:srgbClr>
              </a:gs>
            </a:gsLst>
            <a:lin ang="16200000" scaled="1"/>
            <a:tileRect/>
          </a:gradFill>
          <a:ln w="12700">
            <a:noFill/>
            <a:miter lim="800000"/>
            <a:headEnd type="none" w="sm" len="sm"/>
            <a:tailEnd type="none" w="sm" len="sm"/>
          </a:ln>
          <a:effectLst>
            <a:outerShdw dist="17961" dir="2700000" algn="ctr" rotWithShape="0">
              <a:schemeClr val="bg2"/>
            </a:outerShdw>
          </a:effectLst>
        </p:spPr>
        <p:txBody>
          <a:bodyPr wrap="none" lIns="91429" tIns="45714" rIns="91429" bIns="45714" anchor="ctr"/>
          <a:lstStyle/>
          <a:p>
            <a:pPr>
              <a:defRPr/>
            </a:pPr>
            <a:endParaRPr lang="pl-PL"/>
          </a:p>
        </p:txBody>
      </p:sp>
      <p:sp>
        <p:nvSpPr>
          <p:cNvPr id="8" name="pole tekstowe 7"/>
          <p:cNvSpPr txBox="1"/>
          <p:nvPr/>
        </p:nvSpPr>
        <p:spPr>
          <a:xfrm>
            <a:off x="-36512" y="6474822"/>
            <a:ext cx="6601679" cy="338554"/>
          </a:xfrm>
          <a:prstGeom prst="rect">
            <a:avLst/>
          </a:prstGeom>
          <a:noFill/>
        </p:spPr>
        <p:txBody>
          <a:bodyPr wrap="none" rtlCol="0">
            <a:spAutoFit/>
          </a:bodyPr>
          <a:lstStyle/>
          <a:p>
            <a:r>
              <a:rPr lang="pl-PL" sz="1600" dirty="0" err="1" smtClean="0"/>
              <a:t>Klassen</a:t>
            </a:r>
            <a:r>
              <a:rPr lang="pl-PL" sz="1600" dirty="0" smtClean="0"/>
              <a:t> CD and </a:t>
            </a:r>
            <a:r>
              <a:rPr lang="pl-PL" sz="1600" dirty="0" err="1" smtClean="0"/>
              <a:t>Cui</a:t>
            </a:r>
            <a:r>
              <a:rPr lang="pl-PL" sz="1600" dirty="0" smtClean="0"/>
              <a:t> JY; </a:t>
            </a:r>
            <a:r>
              <a:rPr lang="pl-PL" sz="1600" dirty="0" err="1" smtClean="0"/>
              <a:t>Drug</a:t>
            </a:r>
            <a:r>
              <a:rPr lang="pl-PL" sz="1600" dirty="0" smtClean="0"/>
              <a:t> </a:t>
            </a:r>
            <a:r>
              <a:rPr lang="pl-PL" sz="1600" dirty="0" err="1" smtClean="0"/>
              <a:t>Metabolism</a:t>
            </a:r>
            <a:r>
              <a:rPr lang="pl-PL" sz="1600" dirty="0" smtClean="0"/>
              <a:t> and </a:t>
            </a:r>
            <a:r>
              <a:rPr lang="pl-PL" sz="1600" dirty="0" err="1" smtClean="0"/>
              <a:t>Disposition</a:t>
            </a:r>
            <a:r>
              <a:rPr lang="pl-PL" sz="1600" dirty="0" smtClean="0"/>
              <a:t> 43: 1505-1521; 2015</a:t>
            </a:r>
            <a:endParaRPr lang="pl-PL" sz="1600" dirty="0"/>
          </a:p>
        </p:txBody>
      </p:sp>
      <p:pic>
        <p:nvPicPr>
          <p:cNvPr id="4100" name="Picture 4" descr="Znalezione obrazy dla zapytania intestine drawing"/>
          <p:cNvPicPr>
            <a:picLocks noChangeAspect="1" noChangeArrowheads="1"/>
          </p:cNvPicPr>
          <p:nvPr/>
        </p:nvPicPr>
        <p:blipFill>
          <a:blip r:embed="rId2" cstate="print"/>
          <a:srcRect/>
          <a:stretch>
            <a:fillRect/>
          </a:stretch>
        </p:blipFill>
        <p:spPr bwMode="auto">
          <a:xfrm>
            <a:off x="4788024" y="2214941"/>
            <a:ext cx="1944216" cy="2654219"/>
          </a:xfrm>
          <a:prstGeom prst="rect">
            <a:avLst/>
          </a:prstGeom>
          <a:noFill/>
        </p:spPr>
      </p:pic>
      <p:pic>
        <p:nvPicPr>
          <p:cNvPr id="94210" name="Picture 2"/>
          <p:cNvPicPr>
            <a:picLocks noChangeAspect="1" noChangeArrowheads="1"/>
          </p:cNvPicPr>
          <p:nvPr/>
        </p:nvPicPr>
        <p:blipFill>
          <a:blip r:embed="rId3" cstate="print"/>
          <a:srcRect/>
          <a:stretch>
            <a:fillRect/>
          </a:stretch>
        </p:blipFill>
        <p:spPr bwMode="auto">
          <a:xfrm>
            <a:off x="1547664" y="1132878"/>
            <a:ext cx="2448272" cy="480437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19063" y="1983457"/>
            <a:ext cx="8905875" cy="3533775"/>
          </a:xfrm>
          <a:prstGeom prst="rect">
            <a:avLst/>
          </a:prstGeom>
          <a:noFill/>
          <a:ln w="9525">
            <a:noFill/>
            <a:miter lim="800000"/>
            <a:headEnd/>
            <a:tailEnd/>
          </a:ln>
        </p:spPr>
      </p:pic>
      <p:sp>
        <p:nvSpPr>
          <p:cNvPr id="3" name="Prostokąt 2"/>
          <p:cNvSpPr/>
          <p:nvPr/>
        </p:nvSpPr>
        <p:spPr>
          <a:xfrm>
            <a:off x="0" y="6211669"/>
            <a:ext cx="9144000" cy="646331"/>
          </a:xfrm>
          <a:prstGeom prst="rect">
            <a:avLst/>
          </a:prstGeom>
        </p:spPr>
        <p:txBody>
          <a:bodyPr wrap="square">
            <a:spAutoFit/>
          </a:bodyPr>
          <a:lstStyle/>
          <a:p>
            <a:r>
              <a:rPr lang="pl-PL" dirty="0" err="1" smtClean="0"/>
              <a:t>Spanogiannopoulos</a:t>
            </a:r>
            <a:r>
              <a:rPr lang="pl-PL" dirty="0" smtClean="0"/>
              <a:t> P et al. </a:t>
            </a:r>
            <a:r>
              <a:rPr lang="pl-PL" dirty="0" err="1" smtClean="0"/>
              <a:t>The</a:t>
            </a:r>
            <a:r>
              <a:rPr lang="pl-PL" dirty="0" smtClean="0"/>
              <a:t> </a:t>
            </a:r>
            <a:r>
              <a:rPr lang="pl-PL" dirty="0" err="1" smtClean="0"/>
              <a:t>microbial</a:t>
            </a:r>
            <a:r>
              <a:rPr lang="pl-PL" dirty="0" smtClean="0"/>
              <a:t> </a:t>
            </a:r>
            <a:r>
              <a:rPr lang="pl-PL" dirty="0" err="1" smtClean="0"/>
              <a:t>pharmacists</a:t>
            </a:r>
            <a:r>
              <a:rPr lang="pl-PL" dirty="0" smtClean="0"/>
              <a:t> </a:t>
            </a:r>
            <a:r>
              <a:rPr lang="pl-PL" dirty="0" err="1" smtClean="0"/>
              <a:t>within</a:t>
            </a:r>
            <a:r>
              <a:rPr lang="pl-PL" dirty="0" smtClean="0"/>
              <a:t> </a:t>
            </a:r>
            <a:r>
              <a:rPr lang="pl-PL" dirty="0" err="1" smtClean="0"/>
              <a:t>us</a:t>
            </a:r>
            <a:r>
              <a:rPr lang="pl-PL" dirty="0" smtClean="0"/>
              <a:t>: a </a:t>
            </a:r>
            <a:r>
              <a:rPr lang="pl-PL" dirty="0" err="1" smtClean="0"/>
              <a:t>metagenomic</a:t>
            </a:r>
            <a:r>
              <a:rPr lang="pl-PL" dirty="0" smtClean="0"/>
              <a:t> </a:t>
            </a:r>
            <a:r>
              <a:rPr lang="pl-PL" dirty="0" err="1" smtClean="0"/>
              <a:t>view</a:t>
            </a:r>
            <a:r>
              <a:rPr lang="pl-PL" dirty="0" smtClean="0"/>
              <a:t> of </a:t>
            </a:r>
            <a:r>
              <a:rPr lang="pl-PL" dirty="0" err="1" smtClean="0"/>
              <a:t>xenobiotic</a:t>
            </a:r>
            <a:r>
              <a:rPr lang="pl-PL" dirty="0" smtClean="0"/>
              <a:t> </a:t>
            </a:r>
            <a:r>
              <a:rPr lang="pl-PL" dirty="0" err="1" smtClean="0"/>
              <a:t>metabolism</a:t>
            </a:r>
            <a:r>
              <a:rPr lang="pl-PL" dirty="0" smtClean="0"/>
              <a:t>. Nat </a:t>
            </a:r>
            <a:r>
              <a:rPr lang="pl-PL" dirty="0" err="1" smtClean="0"/>
              <a:t>Rev</a:t>
            </a:r>
            <a:r>
              <a:rPr lang="pl-PL" dirty="0" smtClean="0"/>
              <a:t> </a:t>
            </a:r>
            <a:r>
              <a:rPr lang="pl-PL" dirty="0" err="1" smtClean="0"/>
              <a:t>Microbiol</a:t>
            </a:r>
            <a:r>
              <a:rPr lang="pl-PL" dirty="0" smtClean="0"/>
              <a:t>. 2016 ;14(5):273-87.</a:t>
            </a:r>
            <a:endParaRPr lang="pl-PL" dirty="0"/>
          </a:p>
        </p:txBody>
      </p:sp>
      <p:sp>
        <p:nvSpPr>
          <p:cNvPr id="4" name="Tytuł 3"/>
          <p:cNvSpPr>
            <a:spLocks noGrp="1"/>
          </p:cNvSpPr>
          <p:nvPr>
            <p:ph type="title"/>
          </p:nvPr>
        </p:nvSpPr>
        <p:spPr/>
        <p:txBody>
          <a:bodyPr>
            <a:normAutofit fontScale="90000"/>
          </a:bodyPr>
          <a:lstStyle/>
          <a:p>
            <a:r>
              <a:rPr lang="pl-PL" b="1" dirty="0" smtClean="0"/>
              <a:t>MIKROBIOTA – KWASY </a:t>
            </a:r>
            <a:r>
              <a:rPr lang="pl-PL" b="1" dirty="0" err="1" smtClean="0"/>
              <a:t>ŻÓŁCIOWE-SIMWASTATYNA</a:t>
            </a:r>
            <a:endParaRPr lang="pl-PL"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214282" y="285728"/>
            <a:ext cx="8786874" cy="830985"/>
          </a:xfrm>
          <a:prstGeom prst="rect">
            <a:avLst/>
          </a:prstGeom>
          <a:ln>
            <a:noFill/>
          </a:ln>
        </p:spPr>
        <p:txBody>
          <a:bodyPr wrap="square" lIns="91429" tIns="45714" rIns="91429" bIns="45714">
            <a:spAutoFit/>
          </a:bodyPr>
          <a:lstStyle/>
          <a:p>
            <a:pPr>
              <a:defRPr/>
            </a:pPr>
            <a:r>
              <a:rPr lang="pl-PL" sz="2400" dirty="0" smtClean="0">
                <a:effectLst>
                  <a:outerShdw blurRad="38100" dist="38100" dir="2700000" algn="tl">
                    <a:srgbClr val="000000">
                      <a:alpha val="43137"/>
                    </a:srgbClr>
                  </a:outerShdw>
                </a:effectLst>
                <a:latin typeface="Arial" pitchFamily="34" charset="0"/>
              </a:rPr>
              <a:t>Wskazania do leczenia inhibitorami pompy </a:t>
            </a:r>
            <a:r>
              <a:rPr lang="pl-PL" sz="2400" dirty="0">
                <a:effectLst>
                  <a:outerShdw blurRad="38100" dist="38100" dir="2700000" algn="tl">
                    <a:srgbClr val="000000">
                      <a:alpha val="43137"/>
                    </a:srgbClr>
                  </a:outerShdw>
                </a:effectLst>
                <a:latin typeface="Arial" pitchFamily="34" charset="0"/>
              </a:rPr>
              <a:t>protonowej </a:t>
            </a:r>
            <a:r>
              <a:rPr lang="pl-PL" sz="2400" dirty="0" smtClean="0">
                <a:effectLst>
                  <a:outerShdw blurRad="38100" dist="38100" dir="2700000" algn="tl">
                    <a:srgbClr val="000000">
                      <a:alpha val="43137"/>
                    </a:srgbClr>
                  </a:outerShdw>
                </a:effectLst>
                <a:latin typeface="Arial" pitchFamily="34" charset="0"/>
              </a:rPr>
              <a:t/>
            </a:r>
            <a:br>
              <a:rPr lang="pl-PL" sz="2400" dirty="0" smtClean="0">
                <a:effectLst>
                  <a:outerShdw blurRad="38100" dist="38100" dir="2700000" algn="tl">
                    <a:srgbClr val="000000">
                      <a:alpha val="43137"/>
                    </a:srgbClr>
                  </a:outerShdw>
                </a:effectLst>
                <a:latin typeface="Arial" pitchFamily="34" charset="0"/>
              </a:rPr>
            </a:br>
            <a:r>
              <a:rPr lang="pl-PL" sz="2400" dirty="0" smtClean="0">
                <a:effectLst>
                  <a:outerShdw blurRad="38100" dist="38100" dir="2700000" algn="tl">
                    <a:srgbClr val="000000">
                      <a:alpha val="43137"/>
                    </a:srgbClr>
                  </a:outerShdw>
                </a:effectLst>
                <a:latin typeface="Arial" pitchFamily="34" charset="0"/>
              </a:rPr>
              <a:t>we współczesnej medycynie – czy zgodne z EBM ?</a:t>
            </a:r>
            <a:endParaRPr lang="pl-PL" sz="2400" b="1" dirty="0">
              <a:blipFill>
                <a:blip r:embed="rId2"/>
                <a:tile tx="0" ty="0" sx="100000" sy="100000" flip="none" algn="tl"/>
              </a:blipFill>
              <a:effectLst>
                <a:outerShdw blurRad="38100" dist="38100" dir="2700000" algn="tl">
                  <a:srgbClr val="000000">
                    <a:alpha val="43137"/>
                  </a:srgbClr>
                </a:outerShdw>
              </a:effectLst>
            </a:endParaRPr>
          </a:p>
        </p:txBody>
      </p:sp>
      <p:sp>
        <p:nvSpPr>
          <p:cNvPr id="13" name="Rectangle 41"/>
          <p:cNvSpPr>
            <a:spLocks noChangeArrowheads="1"/>
          </p:cNvSpPr>
          <p:nvPr/>
        </p:nvSpPr>
        <p:spPr bwMode="auto">
          <a:xfrm>
            <a:off x="357158" y="1214422"/>
            <a:ext cx="7215238" cy="71438"/>
          </a:xfrm>
          <a:prstGeom prst="rect">
            <a:avLst/>
          </a:prstGeom>
          <a:gradFill flip="none" rotWithShape="1">
            <a:gsLst>
              <a:gs pos="0">
                <a:schemeClr val="accent1"/>
              </a:gs>
              <a:gs pos="0">
                <a:schemeClr val="accent1">
                  <a:lumMod val="40000"/>
                  <a:lumOff val="60000"/>
                </a:schemeClr>
              </a:gs>
              <a:gs pos="0">
                <a:schemeClr val="accent1">
                  <a:lumMod val="40000"/>
                  <a:lumOff val="60000"/>
                </a:schemeClr>
              </a:gs>
              <a:gs pos="0">
                <a:schemeClr val="accent1">
                  <a:lumMod val="40000"/>
                  <a:lumOff val="60000"/>
                </a:schemeClr>
              </a:gs>
              <a:gs pos="50000">
                <a:schemeClr val="tx2"/>
              </a:gs>
              <a:gs pos="50000">
                <a:schemeClr val="tx2"/>
              </a:gs>
              <a:gs pos="100000">
                <a:srgbClr val="99CC00">
                  <a:gamma/>
                  <a:shade val="26275"/>
                  <a:invGamma/>
                </a:srgbClr>
              </a:gs>
            </a:gsLst>
            <a:lin ang="16200000" scaled="1"/>
            <a:tileRect/>
          </a:gradFill>
          <a:ln w="12700">
            <a:noFill/>
            <a:miter lim="800000"/>
            <a:headEnd type="none" w="sm" len="sm"/>
            <a:tailEnd type="none" w="sm" len="sm"/>
          </a:ln>
          <a:effectLst>
            <a:outerShdw dist="17961" dir="2700000" algn="ctr" rotWithShape="0">
              <a:schemeClr val="bg2"/>
            </a:outerShdw>
          </a:effectLst>
        </p:spPr>
        <p:txBody>
          <a:bodyPr wrap="none" lIns="91429" tIns="45714" rIns="91429" bIns="45714" anchor="ctr"/>
          <a:lstStyle/>
          <a:p>
            <a:pPr>
              <a:defRPr/>
            </a:pPr>
            <a:endParaRPr lang="pl-PL"/>
          </a:p>
        </p:txBody>
      </p:sp>
      <p:sp>
        <p:nvSpPr>
          <p:cNvPr id="17" name="pole tekstowe 16"/>
          <p:cNvSpPr txBox="1"/>
          <p:nvPr/>
        </p:nvSpPr>
        <p:spPr>
          <a:xfrm>
            <a:off x="285720" y="1883623"/>
            <a:ext cx="6875087" cy="830997"/>
          </a:xfrm>
          <a:prstGeom prst="rect">
            <a:avLst/>
          </a:prstGeom>
          <a:noFill/>
        </p:spPr>
        <p:txBody>
          <a:bodyPr wrap="none" rtlCol="0">
            <a:spAutoFit/>
          </a:bodyPr>
          <a:lstStyle/>
          <a:p>
            <a:r>
              <a:rPr lang="pl-PL" sz="2400" dirty="0" smtClean="0">
                <a:effectLst>
                  <a:outerShdw blurRad="38100" dist="38100" dir="2700000" algn="tl">
                    <a:srgbClr val="000000">
                      <a:alpha val="43137"/>
                    </a:srgbClr>
                  </a:outerShdw>
                </a:effectLst>
                <a:latin typeface="+mj-lt"/>
              </a:rPr>
              <a:t>Najczęściej wymieniane wskazania do stosowania IPP </a:t>
            </a:r>
          </a:p>
          <a:p>
            <a:r>
              <a:rPr lang="pl-PL" sz="2400" dirty="0" smtClean="0">
                <a:effectLst>
                  <a:outerShdw blurRad="38100" dist="38100" dir="2700000" algn="tl">
                    <a:srgbClr val="000000">
                      <a:alpha val="43137"/>
                    </a:srgbClr>
                  </a:outerShdw>
                </a:effectLst>
                <a:latin typeface="+mj-lt"/>
              </a:rPr>
              <a:t>to profilaktyka przy stosowaniu innych leków</a:t>
            </a:r>
            <a:endParaRPr lang="pl-PL" sz="2400" dirty="0">
              <a:effectLst>
                <a:outerShdw blurRad="38100" dist="38100" dir="2700000" algn="tl">
                  <a:srgbClr val="000000">
                    <a:alpha val="43137"/>
                  </a:srgbClr>
                </a:outerShdw>
              </a:effectLst>
              <a:latin typeface="+mj-lt"/>
            </a:endParaRPr>
          </a:p>
        </p:txBody>
      </p:sp>
      <p:sp>
        <p:nvSpPr>
          <p:cNvPr id="19" name="pole tekstowe 18"/>
          <p:cNvSpPr txBox="1"/>
          <p:nvPr/>
        </p:nvSpPr>
        <p:spPr>
          <a:xfrm>
            <a:off x="514322" y="3643314"/>
            <a:ext cx="1628331" cy="461665"/>
          </a:xfrm>
          <a:prstGeom prst="rect">
            <a:avLst/>
          </a:prstGeom>
          <a:noFill/>
        </p:spPr>
        <p:txBody>
          <a:bodyPr wrap="none" rtlCol="0">
            <a:spAutoFit/>
          </a:bodyPr>
          <a:lstStyle/>
          <a:p>
            <a:r>
              <a:rPr lang="pl-PL" sz="2400" dirty="0" smtClean="0">
                <a:effectLst>
                  <a:outerShdw blurRad="38100" dist="38100" dir="2700000" algn="tl">
                    <a:srgbClr val="000000">
                      <a:alpha val="43137"/>
                    </a:srgbClr>
                  </a:outerShdw>
                </a:effectLst>
              </a:rPr>
              <a:t>- ASA (31%)</a:t>
            </a:r>
            <a:endParaRPr lang="pl-PL" sz="2400" dirty="0">
              <a:effectLst>
                <a:outerShdw blurRad="38100" dist="38100" dir="2700000" algn="tl">
                  <a:srgbClr val="000000">
                    <a:alpha val="43137"/>
                  </a:srgbClr>
                </a:outerShdw>
              </a:effectLst>
            </a:endParaRPr>
          </a:p>
        </p:txBody>
      </p:sp>
      <p:sp>
        <p:nvSpPr>
          <p:cNvPr id="20" name="pole tekstowe 19"/>
          <p:cNvSpPr txBox="1"/>
          <p:nvPr/>
        </p:nvSpPr>
        <p:spPr>
          <a:xfrm>
            <a:off x="2177941" y="3643314"/>
            <a:ext cx="3944478" cy="461665"/>
          </a:xfrm>
          <a:prstGeom prst="rect">
            <a:avLst/>
          </a:prstGeom>
          <a:noFill/>
        </p:spPr>
        <p:txBody>
          <a:bodyPr wrap="none" rtlCol="0">
            <a:spAutoFit/>
          </a:bodyPr>
          <a:lstStyle/>
          <a:p>
            <a:r>
              <a:rPr lang="pl-PL" sz="2400" dirty="0" smtClean="0">
                <a:effectLst>
                  <a:outerShdw blurRad="38100" dist="38100" dir="2700000" algn="tl">
                    <a:srgbClr val="000000">
                      <a:alpha val="43137"/>
                    </a:srgbClr>
                  </a:outerShdw>
                </a:effectLst>
              </a:rPr>
              <a:t>- </a:t>
            </a:r>
            <a:r>
              <a:rPr lang="pl-PL" sz="2400" dirty="0" err="1" smtClean="0">
                <a:effectLst>
                  <a:outerShdw blurRad="38100" dist="38100" dir="2700000" algn="tl">
                    <a:srgbClr val="000000">
                      <a:alpha val="43137"/>
                    </a:srgbClr>
                  </a:outerShdw>
                </a:effectLst>
              </a:rPr>
              <a:t>GlIkokortykosteroidów</a:t>
            </a:r>
            <a:r>
              <a:rPr lang="pl-PL" sz="2400" dirty="0" smtClean="0">
                <a:effectLst>
                  <a:outerShdw blurRad="38100" dist="38100" dir="2700000" algn="tl">
                    <a:srgbClr val="000000">
                      <a:alpha val="43137"/>
                    </a:srgbClr>
                  </a:outerShdw>
                </a:effectLst>
              </a:rPr>
              <a:t> (22%)</a:t>
            </a:r>
            <a:endParaRPr lang="pl-PL" sz="2400" dirty="0">
              <a:effectLst>
                <a:outerShdw blurRad="38100" dist="38100" dir="2700000" algn="tl">
                  <a:srgbClr val="000000">
                    <a:alpha val="43137"/>
                  </a:srgbClr>
                </a:outerShdw>
              </a:effectLst>
            </a:endParaRPr>
          </a:p>
        </p:txBody>
      </p:sp>
      <p:sp>
        <p:nvSpPr>
          <p:cNvPr id="21" name="pole tekstowe 20"/>
          <p:cNvSpPr txBox="1"/>
          <p:nvPr/>
        </p:nvSpPr>
        <p:spPr>
          <a:xfrm>
            <a:off x="6354830" y="3643314"/>
            <a:ext cx="2432012" cy="461665"/>
          </a:xfrm>
          <a:prstGeom prst="rect">
            <a:avLst/>
          </a:prstGeom>
          <a:noFill/>
        </p:spPr>
        <p:txBody>
          <a:bodyPr wrap="none" rtlCol="0">
            <a:spAutoFit/>
          </a:bodyPr>
          <a:lstStyle/>
          <a:p>
            <a:r>
              <a:rPr lang="pl-PL" sz="2400" dirty="0" smtClean="0">
                <a:effectLst>
                  <a:outerShdw blurRad="38100" dist="38100" dir="2700000" algn="tl">
                    <a:srgbClr val="000000">
                      <a:alpha val="43137"/>
                    </a:srgbClr>
                  </a:outerShdw>
                </a:effectLst>
              </a:rPr>
              <a:t>- </a:t>
            </a:r>
            <a:r>
              <a:rPr lang="pl-PL" sz="2400" dirty="0" err="1" smtClean="0">
                <a:effectLst>
                  <a:outerShdw blurRad="38100" dist="38100" dir="2700000" algn="tl">
                    <a:srgbClr val="000000">
                      <a:alpha val="43137"/>
                    </a:srgbClr>
                  </a:outerShdw>
                </a:effectLst>
              </a:rPr>
              <a:t>Warfaryny</a:t>
            </a:r>
            <a:r>
              <a:rPr lang="pl-PL" sz="2400" dirty="0" smtClean="0">
                <a:effectLst>
                  <a:outerShdw blurRad="38100" dist="38100" dir="2700000" algn="tl">
                    <a:srgbClr val="000000">
                      <a:alpha val="43137"/>
                    </a:srgbClr>
                  </a:outerShdw>
                </a:effectLst>
              </a:rPr>
              <a:t> (21%)</a:t>
            </a:r>
            <a:endParaRPr lang="pl-PL" sz="2400" dirty="0">
              <a:effectLst>
                <a:outerShdw blurRad="38100" dist="38100" dir="2700000" algn="tl">
                  <a:srgbClr val="000000">
                    <a:alpha val="43137"/>
                  </a:srgbClr>
                </a:outerShdw>
              </a:effectLst>
            </a:endParaRPr>
          </a:p>
        </p:txBody>
      </p:sp>
      <p:sp>
        <p:nvSpPr>
          <p:cNvPr id="22" name="pole tekstowe 21"/>
          <p:cNvSpPr txBox="1"/>
          <p:nvPr/>
        </p:nvSpPr>
        <p:spPr>
          <a:xfrm>
            <a:off x="500034" y="4886278"/>
            <a:ext cx="2026645" cy="461665"/>
          </a:xfrm>
          <a:prstGeom prst="rect">
            <a:avLst/>
          </a:prstGeom>
          <a:noFill/>
        </p:spPr>
        <p:txBody>
          <a:bodyPr wrap="none" rtlCol="0">
            <a:spAutoFit/>
          </a:bodyPr>
          <a:lstStyle/>
          <a:p>
            <a:r>
              <a:rPr lang="pl-PL" sz="2400" dirty="0" smtClean="0">
                <a:effectLst>
                  <a:outerShdw blurRad="38100" dist="38100" dir="2700000" algn="tl">
                    <a:srgbClr val="000000">
                      <a:alpha val="43137"/>
                    </a:srgbClr>
                  </a:outerShdw>
                </a:effectLst>
              </a:rPr>
              <a:t>- H. </a:t>
            </a:r>
            <a:r>
              <a:rPr lang="pl-PL" sz="2400" dirty="0" err="1" smtClean="0">
                <a:effectLst>
                  <a:outerShdw blurRad="38100" dist="38100" dir="2700000" algn="tl">
                    <a:srgbClr val="000000">
                      <a:alpha val="43137"/>
                    </a:srgbClr>
                  </a:outerShdw>
                </a:effectLst>
              </a:rPr>
              <a:t>pylori</a:t>
            </a:r>
            <a:r>
              <a:rPr lang="pl-PL" sz="2400" dirty="0" smtClean="0">
                <a:effectLst>
                  <a:outerShdw blurRad="38100" dist="38100" dir="2700000" algn="tl">
                    <a:srgbClr val="000000">
                      <a:alpha val="43137"/>
                    </a:srgbClr>
                  </a:outerShdw>
                </a:effectLst>
              </a:rPr>
              <a:t> (2%)</a:t>
            </a:r>
            <a:endParaRPr lang="pl-PL" sz="2400" dirty="0">
              <a:effectLst>
                <a:outerShdw blurRad="38100" dist="38100" dir="2700000" algn="tl">
                  <a:srgbClr val="000000">
                    <a:alpha val="43137"/>
                  </a:srgbClr>
                </a:outerShdw>
              </a:effectLst>
            </a:endParaRPr>
          </a:p>
        </p:txBody>
      </p:sp>
      <p:sp>
        <p:nvSpPr>
          <p:cNvPr id="23" name="pole tekstowe 22"/>
          <p:cNvSpPr txBox="1"/>
          <p:nvPr/>
        </p:nvSpPr>
        <p:spPr>
          <a:xfrm>
            <a:off x="2973174" y="4886278"/>
            <a:ext cx="2241768" cy="461665"/>
          </a:xfrm>
          <a:prstGeom prst="rect">
            <a:avLst/>
          </a:prstGeom>
          <a:noFill/>
        </p:spPr>
        <p:txBody>
          <a:bodyPr wrap="none" rtlCol="0">
            <a:spAutoFit/>
          </a:bodyPr>
          <a:lstStyle/>
          <a:p>
            <a:r>
              <a:rPr lang="pl-PL" sz="2400" dirty="0" smtClean="0">
                <a:effectLst>
                  <a:outerShdw blurRad="38100" dist="38100" dir="2700000" algn="tl">
                    <a:srgbClr val="000000">
                      <a:alpha val="43137"/>
                    </a:srgbClr>
                  </a:outerShdw>
                </a:effectLst>
              </a:rPr>
              <a:t>- Dyspepsja (2%)</a:t>
            </a:r>
            <a:endParaRPr lang="pl-PL" sz="2400" dirty="0">
              <a:effectLst>
                <a:outerShdw blurRad="38100" dist="38100" dir="2700000" algn="tl">
                  <a:srgbClr val="000000">
                    <a:alpha val="43137"/>
                  </a:srgbClr>
                </a:outerShdw>
              </a:effectLst>
            </a:endParaRPr>
          </a:p>
        </p:txBody>
      </p:sp>
      <p:sp>
        <p:nvSpPr>
          <p:cNvPr id="24" name="pole tekstowe 23"/>
          <p:cNvSpPr txBox="1"/>
          <p:nvPr/>
        </p:nvSpPr>
        <p:spPr>
          <a:xfrm>
            <a:off x="5857884" y="4886278"/>
            <a:ext cx="1678665" cy="461665"/>
          </a:xfrm>
          <a:prstGeom prst="rect">
            <a:avLst/>
          </a:prstGeom>
          <a:noFill/>
        </p:spPr>
        <p:txBody>
          <a:bodyPr wrap="none" rtlCol="0">
            <a:spAutoFit/>
          </a:bodyPr>
          <a:lstStyle/>
          <a:p>
            <a:r>
              <a:rPr lang="pl-PL" sz="2400" dirty="0" smtClean="0">
                <a:effectLst>
                  <a:outerShdw blurRad="38100" dist="38100" dir="2700000" algn="tl">
                    <a:srgbClr val="000000">
                      <a:alpha val="43137"/>
                    </a:srgbClr>
                  </a:outerShdw>
                </a:effectLst>
              </a:rPr>
              <a:t>- GERD (2%)</a:t>
            </a:r>
            <a:endParaRPr lang="pl-PL" sz="2400" dirty="0">
              <a:effectLst>
                <a:outerShdw blurRad="38100" dist="38100" dir="2700000" algn="tl">
                  <a:srgbClr val="000000">
                    <a:alpha val="43137"/>
                  </a:srgbClr>
                </a:outerShdw>
              </a:effectLst>
            </a:endParaRPr>
          </a:p>
        </p:txBody>
      </p:sp>
      <p:sp>
        <p:nvSpPr>
          <p:cNvPr id="25" name="pole tekstowe 24"/>
          <p:cNvSpPr txBox="1"/>
          <p:nvPr/>
        </p:nvSpPr>
        <p:spPr>
          <a:xfrm>
            <a:off x="4029206" y="4243336"/>
            <a:ext cx="399918" cy="400110"/>
          </a:xfrm>
          <a:prstGeom prst="rect">
            <a:avLst/>
          </a:prstGeom>
          <a:noFill/>
        </p:spPr>
        <p:txBody>
          <a:bodyPr wrap="none" rtlCol="0">
            <a:spAutoFit/>
          </a:bodyPr>
          <a:lstStyle/>
          <a:p>
            <a:r>
              <a:rPr lang="pl-PL" sz="2000" dirty="0" err="1" smtClean="0">
                <a:effectLst>
                  <a:outerShdw blurRad="38100" dist="38100" dir="2700000" algn="tl">
                    <a:srgbClr val="000000">
                      <a:alpha val="43137"/>
                    </a:srgbClr>
                  </a:outerShdw>
                </a:effectLst>
              </a:rPr>
              <a:t>vs</a:t>
            </a:r>
            <a:endParaRPr lang="pl-PL" sz="2000" dirty="0">
              <a:effectLst>
                <a:outerShdw blurRad="38100" dist="38100" dir="2700000" algn="tl">
                  <a:srgbClr val="000000">
                    <a:alpha val="43137"/>
                  </a:srgbClr>
                </a:outerShdw>
              </a:effectLst>
            </a:endParaRPr>
          </a:p>
        </p:txBody>
      </p:sp>
      <p:sp>
        <p:nvSpPr>
          <p:cNvPr id="26" name="Prostokąt 25"/>
          <p:cNvSpPr/>
          <p:nvPr/>
        </p:nvSpPr>
        <p:spPr>
          <a:xfrm>
            <a:off x="395536" y="6237312"/>
            <a:ext cx="8286808" cy="338554"/>
          </a:xfrm>
          <a:prstGeom prst="rect">
            <a:avLst/>
          </a:prstGeom>
        </p:spPr>
        <p:txBody>
          <a:bodyPr wrap="square">
            <a:spAutoFit/>
          </a:bodyPr>
          <a:lstStyle/>
          <a:p>
            <a:r>
              <a:rPr lang="pl-PL" sz="1600" dirty="0" err="1" smtClean="0"/>
              <a:t>Ksiadzyna</a:t>
            </a:r>
            <a:r>
              <a:rPr lang="pl-PL" sz="1600" dirty="0" smtClean="0"/>
              <a:t> D i </a:t>
            </a:r>
            <a:r>
              <a:rPr lang="pl-PL" sz="1600" dirty="0" err="1" smtClean="0"/>
              <a:t>wsp</a:t>
            </a:r>
            <a:r>
              <a:rPr lang="pl-PL" sz="1600" dirty="0" smtClean="0"/>
              <a:t>.: </a:t>
            </a:r>
            <a:r>
              <a:rPr lang="pl-PL" sz="1600" dirty="0" err="1" smtClean="0"/>
              <a:t>Overuse</a:t>
            </a:r>
            <a:r>
              <a:rPr lang="pl-PL" sz="1600" dirty="0" smtClean="0"/>
              <a:t> of proton pump </a:t>
            </a:r>
            <a:r>
              <a:rPr lang="pl-PL" sz="1600" dirty="0" err="1" smtClean="0"/>
              <a:t>inhibitors</a:t>
            </a:r>
            <a:r>
              <a:rPr lang="pl-PL" sz="1600" dirty="0" smtClean="0"/>
              <a:t>. Pol </a:t>
            </a:r>
            <a:r>
              <a:rPr lang="pl-PL" sz="1600" dirty="0" err="1" smtClean="0"/>
              <a:t>Arch</a:t>
            </a:r>
            <a:r>
              <a:rPr lang="pl-PL" sz="1600" dirty="0" smtClean="0"/>
              <a:t> </a:t>
            </a:r>
            <a:r>
              <a:rPr lang="pl-PL" sz="1600" dirty="0" err="1" smtClean="0"/>
              <a:t>Int</a:t>
            </a:r>
            <a:r>
              <a:rPr lang="pl-PL" sz="1600" dirty="0" smtClean="0"/>
              <a:t> Med. 2015</a:t>
            </a:r>
            <a:endParaRPr lang="en-US" sz="1600" dirty="0"/>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3707904" y="980728"/>
            <a:ext cx="1008112" cy="584775"/>
          </a:xfrm>
          <a:prstGeom prst="rect">
            <a:avLst/>
          </a:prstGeom>
          <a:noFill/>
        </p:spPr>
        <p:txBody>
          <a:bodyPr wrap="square" rtlCol="0">
            <a:spAutoFit/>
          </a:bodyPr>
          <a:lstStyle/>
          <a:p>
            <a:r>
              <a:rPr lang="pl-PL" sz="3200" dirty="0" err="1" smtClean="0"/>
              <a:t>pH</a:t>
            </a:r>
            <a:r>
              <a:rPr lang="pl-PL" sz="3200" dirty="0" smtClean="0"/>
              <a:t> 4</a:t>
            </a:r>
            <a:endParaRPr lang="pl-PL" sz="3200" dirty="0"/>
          </a:p>
        </p:txBody>
      </p:sp>
      <p:cxnSp>
        <p:nvCxnSpPr>
          <p:cNvPr id="7" name="Łącznik prosty 6"/>
          <p:cNvCxnSpPr/>
          <p:nvPr/>
        </p:nvCxnSpPr>
        <p:spPr>
          <a:xfrm>
            <a:off x="4211960" y="1700808"/>
            <a:ext cx="0" cy="2160240"/>
          </a:xfrm>
          <a:prstGeom prst="line">
            <a:avLst/>
          </a:prstGeom>
        </p:spPr>
        <p:style>
          <a:lnRef idx="1">
            <a:schemeClr val="accent1"/>
          </a:lnRef>
          <a:fillRef idx="0">
            <a:schemeClr val="accent1"/>
          </a:fillRef>
          <a:effectRef idx="0">
            <a:schemeClr val="accent1"/>
          </a:effectRef>
          <a:fontRef idx="minor">
            <a:schemeClr val="tx1"/>
          </a:fontRef>
        </p:style>
      </p:cxnSp>
      <p:sp>
        <p:nvSpPr>
          <p:cNvPr id="8" name="pole tekstowe 7"/>
          <p:cNvSpPr txBox="1"/>
          <p:nvPr/>
        </p:nvSpPr>
        <p:spPr>
          <a:xfrm>
            <a:off x="0" y="1844824"/>
            <a:ext cx="4067944" cy="1569660"/>
          </a:xfrm>
          <a:prstGeom prst="rect">
            <a:avLst/>
          </a:prstGeom>
          <a:noFill/>
        </p:spPr>
        <p:txBody>
          <a:bodyPr wrap="square" rtlCol="0">
            <a:spAutoFit/>
          </a:bodyPr>
          <a:lstStyle/>
          <a:p>
            <a:r>
              <a:rPr lang="pl-PL" sz="3200" dirty="0" smtClean="0"/>
              <a:t>Działanie bakteriobójcze   </a:t>
            </a:r>
            <a:r>
              <a:rPr lang="pl-PL" sz="3200" dirty="0" smtClean="0">
                <a:sym typeface="Symbol"/>
              </a:rPr>
              <a:t> 15 min</a:t>
            </a:r>
            <a:endParaRPr lang="pl-PL" sz="3200" dirty="0"/>
          </a:p>
        </p:txBody>
      </p:sp>
      <p:sp>
        <p:nvSpPr>
          <p:cNvPr id="9" name="pole tekstowe 8"/>
          <p:cNvSpPr txBox="1"/>
          <p:nvPr/>
        </p:nvSpPr>
        <p:spPr>
          <a:xfrm>
            <a:off x="4644008" y="1844824"/>
            <a:ext cx="3096344" cy="1569660"/>
          </a:xfrm>
          <a:prstGeom prst="rect">
            <a:avLst/>
          </a:prstGeom>
          <a:noFill/>
        </p:spPr>
        <p:txBody>
          <a:bodyPr wrap="square" rtlCol="0">
            <a:spAutoFit/>
          </a:bodyPr>
          <a:lstStyle/>
          <a:p>
            <a:r>
              <a:rPr lang="pl-PL" sz="3200" dirty="0" smtClean="0"/>
              <a:t>50% bakterii przeżywa pasaż przez żołądek</a:t>
            </a:r>
            <a:endParaRPr lang="pl-PL" sz="3200" dirty="0"/>
          </a:p>
        </p:txBody>
      </p:sp>
      <p:sp>
        <p:nvSpPr>
          <p:cNvPr id="10" name="pole tekstowe 9"/>
          <p:cNvSpPr txBox="1"/>
          <p:nvPr/>
        </p:nvSpPr>
        <p:spPr>
          <a:xfrm>
            <a:off x="0" y="3717032"/>
            <a:ext cx="6264696" cy="1384995"/>
          </a:xfrm>
          <a:prstGeom prst="rect">
            <a:avLst/>
          </a:prstGeom>
          <a:noFill/>
        </p:spPr>
        <p:txBody>
          <a:bodyPr wrap="square" rtlCol="0">
            <a:spAutoFit/>
          </a:bodyPr>
          <a:lstStyle/>
          <a:p>
            <a:r>
              <a:rPr lang="pl-PL" sz="2800" u="sng" dirty="0" smtClean="0"/>
              <a:t>Cel leczenia: </a:t>
            </a:r>
          </a:p>
          <a:p>
            <a:r>
              <a:rPr lang="pl-PL" sz="2800" dirty="0" err="1" smtClean="0"/>
              <a:t>Ch</a:t>
            </a:r>
            <a:r>
              <a:rPr lang="pl-PL" sz="2800" dirty="0" smtClean="0"/>
              <a:t>. wrzodowa </a:t>
            </a:r>
            <a:r>
              <a:rPr lang="pl-PL" sz="2800" dirty="0" err="1" smtClean="0"/>
              <a:t>pH</a:t>
            </a:r>
            <a:r>
              <a:rPr lang="pl-PL" sz="2800" dirty="0" smtClean="0"/>
              <a:t> &gt; 4</a:t>
            </a:r>
          </a:p>
          <a:p>
            <a:r>
              <a:rPr lang="pl-PL" sz="2800" dirty="0" smtClean="0"/>
              <a:t>GERD  </a:t>
            </a:r>
            <a:r>
              <a:rPr lang="pl-PL" sz="2800" dirty="0" err="1" smtClean="0"/>
              <a:t>pH</a:t>
            </a:r>
            <a:r>
              <a:rPr lang="pl-PL" sz="2800" dirty="0" smtClean="0"/>
              <a:t> &gt; 3</a:t>
            </a:r>
            <a:endParaRPr lang="pl-PL" sz="2800" dirty="0"/>
          </a:p>
        </p:txBody>
      </p:sp>
      <p:sp>
        <p:nvSpPr>
          <p:cNvPr id="12" name="Prostokąt 11"/>
          <p:cNvSpPr/>
          <p:nvPr/>
        </p:nvSpPr>
        <p:spPr>
          <a:xfrm>
            <a:off x="251520" y="5877272"/>
            <a:ext cx="8532440" cy="646331"/>
          </a:xfrm>
          <a:prstGeom prst="rect">
            <a:avLst/>
          </a:prstGeom>
        </p:spPr>
        <p:txBody>
          <a:bodyPr wrap="square">
            <a:spAutoFit/>
          </a:bodyPr>
          <a:lstStyle/>
          <a:p>
            <a:r>
              <a:rPr lang="en-US" dirty="0" err="1" smtClean="0"/>
              <a:t>Bavishi</a:t>
            </a:r>
            <a:r>
              <a:rPr lang="en-US" dirty="0" smtClean="0"/>
              <a:t> C, </a:t>
            </a:r>
            <a:r>
              <a:rPr lang="en-US" dirty="0" err="1" smtClean="0"/>
              <a:t>Dupont</a:t>
            </a:r>
            <a:r>
              <a:rPr lang="en-US" dirty="0" smtClean="0"/>
              <a:t> HL. Systematic review: the use of proton pump inhibitors and increased susceptibility to enteric infection. Aliment </a:t>
            </a:r>
            <a:r>
              <a:rPr lang="en-US" dirty="0" err="1" smtClean="0"/>
              <a:t>Pharmacol</a:t>
            </a:r>
            <a:r>
              <a:rPr lang="en-US" dirty="0" smtClean="0"/>
              <a:t> </a:t>
            </a:r>
            <a:r>
              <a:rPr lang="en-US" dirty="0" err="1" smtClean="0"/>
              <a:t>Ther</a:t>
            </a:r>
            <a:r>
              <a:rPr lang="en-US" dirty="0" smtClean="0"/>
              <a:t>. 2011;34(11-12):1269-81.</a:t>
            </a:r>
            <a:endParaRPr lang="pl-PL" dirty="0"/>
          </a:p>
        </p:txBody>
      </p:sp>
      <p:sp>
        <p:nvSpPr>
          <p:cNvPr id="13" name="Tytuł 12"/>
          <p:cNvSpPr>
            <a:spLocks noGrp="1"/>
          </p:cNvSpPr>
          <p:nvPr>
            <p:ph type="title"/>
          </p:nvPr>
        </p:nvSpPr>
        <p:spPr>
          <a:xfrm>
            <a:off x="539552" y="0"/>
            <a:ext cx="8229600" cy="980728"/>
          </a:xfrm>
        </p:spPr>
        <p:txBody>
          <a:bodyPr/>
          <a:lstStyle/>
          <a:p>
            <a:r>
              <a:rPr lang="pl-PL" b="1" dirty="0" smtClean="0">
                <a:solidFill>
                  <a:srgbClr val="C00000"/>
                </a:solidFill>
              </a:rPr>
              <a:t>IPP - DZIAŁANIE W ŻOŁĄDKU</a:t>
            </a:r>
            <a:endParaRPr lang="pl-PL" b="1" dirty="0">
              <a:solidFill>
                <a:srgbClr val="C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79512" y="1052736"/>
            <a:ext cx="8585810" cy="4104456"/>
          </a:xfrm>
          <a:prstGeom prst="rect">
            <a:avLst/>
          </a:prstGeom>
          <a:noFill/>
          <a:ln w="9525">
            <a:noFill/>
            <a:miter lim="800000"/>
            <a:headEnd/>
            <a:tailEnd/>
          </a:ln>
        </p:spPr>
      </p:pic>
      <p:sp>
        <p:nvSpPr>
          <p:cNvPr id="5" name="Prostokąt 4"/>
          <p:cNvSpPr/>
          <p:nvPr/>
        </p:nvSpPr>
        <p:spPr>
          <a:xfrm>
            <a:off x="179512" y="6021295"/>
            <a:ext cx="8964488" cy="738664"/>
          </a:xfrm>
          <a:prstGeom prst="rect">
            <a:avLst/>
          </a:prstGeom>
        </p:spPr>
        <p:txBody>
          <a:bodyPr wrap="square">
            <a:spAutoFit/>
          </a:bodyPr>
          <a:lstStyle/>
          <a:p>
            <a:r>
              <a:rPr lang="pl-PL" sz="1400" dirty="0" err="1" smtClean="0"/>
              <a:t>Melgar</a:t>
            </a:r>
            <a:r>
              <a:rPr lang="pl-PL" sz="1400" dirty="0" smtClean="0"/>
              <a:t> S i </a:t>
            </a:r>
            <a:r>
              <a:rPr lang="pl-PL" sz="1400" dirty="0" err="1" smtClean="0"/>
              <a:t>Nieuwdorp</a:t>
            </a:r>
            <a:r>
              <a:rPr lang="pl-PL" sz="1400" dirty="0" smtClean="0"/>
              <a:t> M: </a:t>
            </a:r>
            <a:r>
              <a:rPr lang="en-US" sz="1400" dirty="0" smtClean="0"/>
              <a:t>Are Proton Pump Inhibitors Affecting Intestinal</a:t>
            </a:r>
            <a:r>
              <a:rPr lang="pl-PL" sz="1400" dirty="0" smtClean="0"/>
              <a:t> </a:t>
            </a:r>
            <a:r>
              <a:rPr lang="pl-PL" sz="1400" dirty="0" err="1" smtClean="0"/>
              <a:t>Microbiota</a:t>
            </a:r>
            <a:r>
              <a:rPr lang="pl-PL" sz="1400" dirty="0" smtClean="0"/>
              <a:t> Health? </a:t>
            </a:r>
            <a:r>
              <a:rPr lang="pl-PL" sz="1400" dirty="0" err="1" smtClean="0"/>
              <a:t>Gastroenterology</a:t>
            </a:r>
            <a:r>
              <a:rPr lang="pl-PL" sz="1400" dirty="0" smtClean="0"/>
              <a:t> 2015;149:848–863</a:t>
            </a:r>
          </a:p>
          <a:p>
            <a:r>
              <a:rPr lang="pl-PL" sz="1400" dirty="0" err="1" smtClean="0"/>
              <a:t>Freedberg</a:t>
            </a:r>
            <a:r>
              <a:rPr lang="pl-PL" sz="1400" dirty="0" smtClean="0"/>
              <a:t> DE et al. </a:t>
            </a:r>
            <a:r>
              <a:rPr lang="pl-PL" sz="1400" dirty="0" err="1" smtClean="0"/>
              <a:t>Gastroenterology</a:t>
            </a:r>
            <a:r>
              <a:rPr lang="pl-PL" sz="1400" dirty="0" smtClean="0"/>
              <a:t> 2015;149:883-885</a:t>
            </a:r>
            <a:endParaRPr lang="pl-PL" sz="1400" dirty="0"/>
          </a:p>
        </p:txBody>
      </p:sp>
      <p:sp>
        <p:nvSpPr>
          <p:cNvPr id="4" name="pole tekstowe 3"/>
          <p:cNvSpPr txBox="1"/>
          <p:nvPr/>
        </p:nvSpPr>
        <p:spPr>
          <a:xfrm>
            <a:off x="2699792" y="5085184"/>
            <a:ext cx="1944216" cy="523220"/>
          </a:xfrm>
          <a:prstGeom prst="rect">
            <a:avLst/>
          </a:prstGeom>
          <a:solidFill>
            <a:schemeClr val="accent2">
              <a:lumMod val="60000"/>
              <a:lumOff val="40000"/>
            </a:schemeClr>
          </a:solidFill>
          <a:ln>
            <a:solidFill>
              <a:schemeClr val="tx1">
                <a:lumMod val="85000"/>
                <a:lumOff val="15000"/>
              </a:schemeClr>
            </a:solidFill>
          </a:ln>
        </p:spPr>
        <p:txBody>
          <a:bodyPr wrap="square" rtlCol="0">
            <a:spAutoFit/>
          </a:bodyPr>
          <a:lstStyle/>
          <a:p>
            <a:r>
              <a:rPr lang="pl-PL" sz="1400" dirty="0" smtClean="0"/>
              <a:t>↑ </a:t>
            </a:r>
            <a:r>
              <a:rPr lang="pl-PL" sz="1400" dirty="0" err="1" smtClean="0"/>
              <a:t>Micrococcacea</a:t>
            </a:r>
            <a:r>
              <a:rPr lang="pl-PL" sz="1400" dirty="0" smtClean="0"/>
              <a:t>  </a:t>
            </a:r>
          </a:p>
          <a:p>
            <a:r>
              <a:rPr lang="pl-PL" sz="1400" dirty="0" smtClean="0"/>
              <a:t>↑ </a:t>
            </a:r>
            <a:r>
              <a:rPr lang="pl-PL" sz="1400" dirty="0" err="1" smtClean="0"/>
              <a:t>Staphylococcacea</a:t>
            </a:r>
            <a:endParaRPr lang="pl-PL" sz="1400" dirty="0"/>
          </a:p>
        </p:txBody>
      </p:sp>
      <p:cxnSp>
        <p:nvCxnSpPr>
          <p:cNvPr id="7" name="Łącznik prosty 6"/>
          <p:cNvCxnSpPr/>
          <p:nvPr/>
        </p:nvCxnSpPr>
        <p:spPr>
          <a:xfrm flipH="1">
            <a:off x="2699792" y="4581128"/>
            <a:ext cx="216024"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Łącznik prosty 8"/>
          <p:cNvCxnSpPr/>
          <p:nvPr/>
        </p:nvCxnSpPr>
        <p:spPr>
          <a:xfrm>
            <a:off x="2987824" y="4581128"/>
            <a:ext cx="1080120"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trzałka w prawo 10"/>
          <p:cNvSpPr/>
          <p:nvPr/>
        </p:nvSpPr>
        <p:spPr>
          <a:xfrm>
            <a:off x="4932040" y="5229200"/>
            <a:ext cx="432048" cy="21602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4" name="Łącznik prosty ze strzałką 13"/>
          <p:cNvCxnSpPr/>
          <p:nvPr/>
        </p:nvCxnSpPr>
        <p:spPr>
          <a:xfrm>
            <a:off x="6372200" y="5301208"/>
            <a:ext cx="43204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pole tekstowe 19"/>
          <p:cNvSpPr txBox="1"/>
          <p:nvPr/>
        </p:nvSpPr>
        <p:spPr>
          <a:xfrm>
            <a:off x="7092280" y="5085184"/>
            <a:ext cx="1584176" cy="523220"/>
          </a:xfrm>
          <a:prstGeom prst="rect">
            <a:avLst/>
          </a:prstGeom>
          <a:solidFill>
            <a:schemeClr val="accent2">
              <a:lumMod val="60000"/>
              <a:lumOff val="40000"/>
            </a:schemeClr>
          </a:solidFill>
          <a:ln>
            <a:solidFill>
              <a:schemeClr val="tx1">
                <a:lumMod val="85000"/>
                <a:lumOff val="15000"/>
              </a:schemeClr>
            </a:solidFill>
          </a:ln>
        </p:spPr>
        <p:txBody>
          <a:bodyPr wrap="square" rtlCol="0">
            <a:spAutoFit/>
          </a:bodyPr>
          <a:lstStyle/>
          <a:p>
            <a:r>
              <a:rPr lang="pl-PL" sz="1400" dirty="0" err="1" smtClean="0"/>
              <a:t>Antimicrobials</a:t>
            </a:r>
            <a:endParaRPr lang="pl-PL" sz="1400" dirty="0" smtClean="0"/>
          </a:p>
          <a:p>
            <a:r>
              <a:rPr lang="pl-PL" sz="1400" dirty="0" err="1" smtClean="0"/>
              <a:t>Pre</a:t>
            </a:r>
            <a:r>
              <a:rPr lang="pl-PL" sz="1400" dirty="0" smtClean="0"/>
              <a:t>/</a:t>
            </a:r>
            <a:r>
              <a:rPr lang="pl-PL" sz="1400" dirty="0" err="1" smtClean="0"/>
              <a:t>probiotics</a:t>
            </a:r>
            <a:endParaRPr lang="pl-PL" sz="1400" dirty="0"/>
          </a:p>
        </p:txBody>
      </p:sp>
      <p:sp>
        <p:nvSpPr>
          <p:cNvPr id="21" name="pole tekstowe 20"/>
          <p:cNvSpPr txBox="1"/>
          <p:nvPr/>
        </p:nvSpPr>
        <p:spPr>
          <a:xfrm>
            <a:off x="5652120" y="5157192"/>
            <a:ext cx="720080" cy="369332"/>
          </a:xfrm>
          <a:prstGeom prst="rect">
            <a:avLst/>
          </a:prstGeom>
          <a:noFill/>
        </p:spPr>
        <p:txBody>
          <a:bodyPr wrap="square" rtlCol="0">
            <a:spAutoFit/>
          </a:bodyPr>
          <a:lstStyle/>
          <a:p>
            <a:r>
              <a:rPr lang="pl-PL" b="1" dirty="0" smtClean="0"/>
              <a:t>SIBO</a:t>
            </a:r>
            <a:endParaRPr lang="pl-PL" b="1" dirty="0"/>
          </a:p>
        </p:txBody>
      </p:sp>
      <p:sp>
        <p:nvSpPr>
          <p:cNvPr id="12" name="Tytuł 11"/>
          <p:cNvSpPr>
            <a:spLocks noGrp="1"/>
          </p:cNvSpPr>
          <p:nvPr>
            <p:ph type="title"/>
          </p:nvPr>
        </p:nvSpPr>
        <p:spPr>
          <a:xfrm>
            <a:off x="251520" y="0"/>
            <a:ext cx="8229600" cy="908720"/>
          </a:xfrm>
        </p:spPr>
        <p:txBody>
          <a:bodyPr/>
          <a:lstStyle/>
          <a:p>
            <a:r>
              <a:rPr lang="pl-PL" b="1" dirty="0" smtClean="0">
                <a:solidFill>
                  <a:srgbClr val="C00000"/>
                </a:solidFill>
              </a:rPr>
              <a:t>IPP WYWOŁUJĄ DYSBIOZĘ</a:t>
            </a:r>
            <a:endParaRPr lang="pl-PL" b="1" dirty="0">
              <a:solidFill>
                <a:srgbClr val="C00000"/>
              </a:solidFill>
            </a:endParaRP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99392"/>
            <a:ext cx="8229600" cy="936104"/>
          </a:xfrm>
        </p:spPr>
        <p:txBody>
          <a:bodyPr/>
          <a:lstStyle/>
          <a:p>
            <a:r>
              <a:rPr lang="pl-PL" b="1" dirty="0" smtClean="0">
                <a:solidFill>
                  <a:srgbClr val="C00000"/>
                </a:solidFill>
              </a:rPr>
              <a:t>Wpływ IPP na </a:t>
            </a:r>
            <a:r>
              <a:rPr lang="pl-PL" b="1" dirty="0" err="1" smtClean="0">
                <a:solidFill>
                  <a:srgbClr val="C00000"/>
                </a:solidFill>
              </a:rPr>
              <a:t>mikrobiom</a:t>
            </a:r>
            <a:endParaRPr lang="pl-PL" b="1" dirty="0">
              <a:solidFill>
                <a:srgbClr val="C00000"/>
              </a:solidFill>
            </a:endParaRPr>
          </a:p>
        </p:txBody>
      </p:sp>
      <p:sp>
        <p:nvSpPr>
          <p:cNvPr id="3" name="Prostokąt 2"/>
          <p:cNvSpPr/>
          <p:nvPr/>
        </p:nvSpPr>
        <p:spPr>
          <a:xfrm>
            <a:off x="179512" y="6309320"/>
            <a:ext cx="8964488" cy="369332"/>
          </a:xfrm>
          <a:prstGeom prst="rect">
            <a:avLst/>
          </a:prstGeom>
        </p:spPr>
        <p:txBody>
          <a:bodyPr wrap="square">
            <a:spAutoFit/>
          </a:bodyPr>
          <a:lstStyle/>
          <a:p>
            <a:r>
              <a:rPr lang="pl-PL" dirty="0" err="1" smtClean="0"/>
              <a:t>Imhann</a:t>
            </a:r>
            <a:r>
              <a:rPr lang="pl-PL" dirty="0" smtClean="0"/>
              <a:t> F et al. Proton pump </a:t>
            </a:r>
            <a:r>
              <a:rPr lang="pl-PL" dirty="0" err="1" smtClean="0"/>
              <a:t>inhibitors</a:t>
            </a:r>
            <a:r>
              <a:rPr lang="pl-PL" dirty="0" smtClean="0"/>
              <a:t>  </a:t>
            </a:r>
            <a:r>
              <a:rPr lang="pl-PL" dirty="0" err="1" smtClean="0"/>
              <a:t>affect</a:t>
            </a:r>
            <a:r>
              <a:rPr lang="pl-PL" dirty="0" smtClean="0"/>
              <a:t> </a:t>
            </a:r>
            <a:r>
              <a:rPr lang="pl-PL" dirty="0" err="1" smtClean="0"/>
              <a:t>the</a:t>
            </a:r>
            <a:r>
              <a:rPr lang="pl-PL" dirty="0" smtClean="0"/>
              <a:t> </a:t>
            </a:r>
            <a:r>
              <a:rPr lang="pl-PL" dirty="0" err="1" smtClean="0"/>
              <a:t>gut</a:t>
            </a:r>
            <a:r>
              <a:rPr lang="pl-PL" dirty="0" smtClean="0"/>
              <a:t> </a:t>
            </a:r>
            <a:r>
              <a:rPr lang="pl-PL" dirty="0" err="1" smtClean="0"/>
              <a:t>microbiome.scA</a:t>
            </a:r>
            <a:r>
              <a:rPr lang="pl-PL" dirty="0" smtClean="0"/>
              <a:t> Gut. 2016 ;65(5):740-8</a:t>
            </a:r>
            <a:endParaRPr lang="pl-PL" dirty="0"/>
          </a:p>
        </p:txBody>
      </p:sp>
      <p:sp>
        <p:nvSpPr>
          <p:cNvPr id="4" name="Prostokąt 3"/>
          <p:cNvSpPr/>
          <p:nvPr/>
        </p:nvSpPr>
        <p:spPr>
          <a:xfrm>
            <a:off x="251520" y="1340768"/>
            <a:ext cx="8352928" cy="4524315"/>
          </a:xfrm>
          <a:prstGeom prst="rect">
            <a:avLst/>
          </a:prstGeom>
        </p:spPr>
        <p:txBody>
          <a:bodyPr wrap="square">
            <a:spAutoFit/>
          </a:bodyPr>
          <a:lstStyle/>
          <a:p>
            <a:pPr>
              <a:buFont typeface="Arial" pitchFamily="34" charset="0"/>
              <a:buChar char="•"/>
            </a:pPr>
            <a:r>
              <a:rPr lang="pl-PL" sz="3600" dirty="0" smtClean="0"/>
              <a:t>Zmniejszone bogactwo bakterii i zmiany </a:t>
            </a:r>
            <a:r>
              <a:rPr lang="pl-PL" sz="3600" dirty="0" err="1" smtClean="0"/>
              <a:t>mikrobiomu</a:t>
            </a:r>
            <a:r>
              <a:rPr lang="pl-PL" sz="3600" dirty="0" smtClean="0"/>
              <a:t>  dotyczące ok. 20% badanych bakterii</a:t>
            </a:r>
          </a:p>
          <a:p>
            <a:pPr>
              <a:buFont typeface="Arial" pitchFamily="34" charset="0"/>
              <a:buChar char="•"/>
            </a:pPr>
            <a:r>
              <a:rPr lang="pl-PL" sz="3600" dirty="0" smtClean="0"/>
              <a:t>Zwiększenie w jelitach populacji bakterii pochodzących z jamy ustnej i bakterii patogennych</a:t>
            </a:r>
          </a:p>
          <a:p>
            <a:pPr>
              <a:buFont typeface="Arial" pitchFamily="34" charset="0"/>
              <a:buChar char="•"/>
            </a:pPr>
            <a:r>
              <a:rPr lang="pl-PL" sz="3600" dirty="0" smtClean="0"/>
              <a:t>Zmiany są większe, niż w przypadku innych leków, w tym antybiotyków</a:t>
            </a:r>
            <a:endParaRPr lang="en-US"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71400"/>
            <a:ext cx="8229600" cy="1143000"/>
          </a:xfrm>
        </p:spPr>
        <p:txBody>
          <a:bodyPr/>
          <a:lstStyle/>
          <a:p>
            <a:r>
              <a:rPr lang="pl-PL" b="1" dirty="0" smtClean="0">
                <a:solidFill>
                  <a:srgbClr val="C00000"/>
                </a:solidFill>
              </a:rPr>
              <a:t>WPŁYW IPP NA MIKROBIOM </a:t>
            </a:r>
            <a:endParaRPr lang="pl-PL" b="1" dirty="0">
              <a:solidFill>
                <a:srgbClr val="C0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1691680" y="779628"/>
            <a:ext cx="6028333" cy="5544972"/>
          </a:xfrm>
          <a:prstGeom prst="rect">
            <a:avLst/>
          </a:prstGeom>
          <a:noFill/>
          <a:ln w="9525">
            <a:noFill/>
            <a:miter lim="800000"/>
            <a:headEnd/>
            <a:tailEnd/>
          </a:ln>
        </p:spPr>
      </p:pic>
      <p:sp>
        <p:nvSpPr>
          <p:cNvPr id="6" name="Strzałka w górę 5"/>
          <p:cNvSpPr/>
          <p:nvPr/>
        </p:nvSpPr>
        <p:spPr>
          <a:xfrm>
            <a:off x="7884368" y="1124744"/>
            <a:ext cx="792088" cy="1440160"/>
          </a:xfrm>
          <a:prstGeom prst="up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dół 6"/>
          <p:cNvSpPr/>
          <p:nvPr/>
        </p:nvSpPr>
        <p:spPr>
          <a:xfrm>
            <a:off x="611560" y="1412776"/>
            <a:ext cx="720080" cy="1296144"/>
          </a:xfrm>
          <a:prstGeom prst="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p:cNvSpPr/>
          <p:nvPr/>
        </p:nvSpPr>
        <p:spPr>
          <a:xfrm>
            <a:off x="288032" y="6444044"/>
            <a:ext cx="8964488" cy="369332"/>
          </a:xfrm>
          <a:prstGeom prst="rect">
            <a:avLst/>
          </a:prstGeom>
        </p:spPr>
        <p:txBody>
          <a:bodyPr wrap="square">
            <a:spAutoFit/>
          </a:bodyPr>
          <a:lstStyle/>
          <a:p>
            <a:r>
              <a:rPr lang="pl-PL" dirty="0" err="1" smtClean="0"/>
              <a:t>Imhann</a:t>
            </a:r>
            <a:r>
              <a:rPr lang="pl-PL" dirty="0" smtClean="0"/>
              <a:t> F et al. Proton pump </a:t>
            </a:r>
            <a:r>
              <a:rPr lang="pl-PL" dirty="0" err="1" smtClean="0"/>
              <a:t>inhibitors</a:t>
            </a:r>
            <a:r>
              <a:rPr lang="pl-PL" dirty="0" smtClean="0"/>
              <a:t> </a:t>
            </a:r>
            <a:r>
              <a:rPr lang="pl-PL" dirty="0" err="1" smtClean="0"/>
              <a:t>affect</a:t>
            </a:r>
            <a:r>
              <a:rPr lang="pl-PL" dirty="0" smtClean="0"/>
              <a:t> </a:t>
            </a:r>
            <a:r>
              <a:rPr lang="pl-PL" dirty="0" err="1" smtClean="0"/>
              <a:t>the</a:t>
            </a:r>
            <a:r>
              <a:rPr lang="pl-PL" dirty="0" smtClean="0"/>
              <a:t> </a:t>
            </a:r>
            <a:r>
              <a:rPr lang="pl-PL" dirty="0" err="1" smtClean="0"/>
              <a:t>gut</a:t>
            </a:r>
            <a:r>
              <a:rPr lang="pl-PL" dirty="0" smtClean="0"/>
              <a:t> </a:t>
            </a:r>
            <a:r>
              <a:rPr lang="pl-PL" dirty="0" err="1" smtClean="0"/>
              <a:t>microbiome</a:t>
            </a:r>
            <a:r>
              <a:rPr lang="pl-PL" dirty="0" smtClean="0"/>
              <a:t>. Gut. 2016 ;65(5):740-748</a:t>
            </a:r>
            <a:endParaRPr lang="pl-PL"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131840" y="972017"/>
            <a:ext cx="2736304" cy="584775"/>
          </a:xfrm>
          <a:prstGeom prst="rect">
            <a:avLst/>
          </a:prstGeom>
        </p:spPr>
        <p:txBody>
          <a:bodyPr wrap="square">
            <a:spAutoFit/>
          </a:bodyPr>
          <a:lstStyle/>
          <a:p>
            <a:pPr>
              <a:buFont typeface="Symbol" pitchFamily="18" charset="2"/>
              <a:buChar char="¯"/>
            </a:pPr>
            <a:r>
              <a:rPr lang="pl-PL" sz="3200" dirty="0" smtClean="0">
                <a:sym typeface="Symbol"/>
              </a:rPr>
              <a:t>Chemotaksji</a:t>
            </a:r>
          </a:p>
        </p:txBody>
      </p:sp>
      <p:pic>
        <p:nvPicPr>
          <p:cNvPr id="2050" name="Picture 2" descr="http://images.wisegeek.com/neutrophil.jpg">
            <a:hlinkClick r:id="rId2"/>
          </p:cNvPr>
          <p:cNvPicPr>
            <a:picLocks noChangeAspect="1" noChangeArrowheads="1"/>
          </p:cNvPicPr>
          <p:nvPr/>
        </p:nvPicPr>
        <p:blipFill>
          <a:blip r:embed="rId3" cstate="print"/>
          <a:srcRect/>
          <a:stretch>
            <a:fillRect/>
          </a:stretch>
        </p:blipFill>
        <p:spPr bwMode="auto">
          <a:xfrm>
            <a:off x="2123728" y="1484784"/>
            <a:ext cx="4353297" cy="4398061"/>
          </a:xfrm>
          <a:prstGeom prst="rect">
            <a:avLst/>
          </a:prstGeom>
          <a:noFill/>
        </p:spPr>
      </p:pic>
      <p:sp>
        <p:nvSpPr>
          <p:cNvPr id="4" name="pole tekstowe 3"/>
          <p:cNvSpPr txBox="1"/>
          <p:nvPr/>
        </p:nvSpPr>
        <p:spPr>
          <a:xfrm>
            <a:off x="251520" y="2276872"/>
            <a:ext cx="2264531" cy="584775"/>
          </a:xfrm>
          <a:prstGeom prst="rect">
            <a:avLst/>
          </a:prstGeom>
          <a:noFill/>
        </p:spPr>
        <p:txBody>
          <a:bodyPr wrap="none" rtlCol="0">
            <a:spAutoFit/>
          </a:bodyPr>
          <a:lstStyle/>
          <a:p>
            <a:pPr>
              <a:buFont typeface="Symbol" pitchFamily="18" charset="2"/>
              <a:buChar char="¯"/>
            </a:pPr>
            <a:r>
              <a:rPr lang="pl-PL" sz="3200" dirty="0" smtClean="0"/>
              <a:t>Fagocytozy</a:t>
            </a:r>
          </a:p>
        </p:txBody>
      </p:sp>
      <p:sp>
        <p:nvSpPr>
          <p:cNvPr id="5" name="pole tekstowe 4"/>
          <p:cNvSpPr txBox="1"/>
          <p:nvPr/>
        </p:nvSpPr>
        <p:spPr>
          <a:xfrm>
            <a:off x="323528" y="3933056"/>
            <a:ext cx="2520280" cy="861774"/>
          </a:xfrm>
          <a:prstGeom prst="rect">
            <a:avLst/>
          </a:prstGeom>
          <a:noFill/>
        </p:spPr>
        <p:txBody>
          <a:bodyPr wrap="square" rtlCol="0">
            <a:spAutoFit/>
          </a:bodyPr>
          <a:lstStyle/>
          <a:p>
            <a:pPr>
              <a:buFont typeface="Symbol" pitchFamily="18" charset="2"/>
              <a:buChar char="¯"/>
            </a:pPr>
            <a:r>
              <a:rPr lang="pl-PL" sz="3200" dirty="0" smtClean="0"/>
              <a:t>Adhezji</a:t>
            </a:r>
          </a:p>
          <a:p>
            <a:endParaRPr lang="pl-PL" dirty="0"/>
          </a:p>
        </p:txBody>
      </p:sp>
      <p:sp>
        <p:nvSpPr>
          <p:cNvPr id="6" name="pole tekstowe 5"/>
          <p:cNvSpPr txBox="1"/>
          <p:nvPr/>
        </p:nvSpPr>
        <p:spPr>
          <a:xfrm>
            <a:off x="3203848" y="2996952"/>
            <a:ext cx="2376264" cy="1846659"/>
          </a:xfrm>
          <a:prstGeom prst="rect">
            <a:avLst/>
          </a:prstGeom>
          <a:noFill/>
        </p:spPr>
        <p:txBody>
          <a:bodyPr wrap="square" rtlCol="0">
            <a:spAutoFit/>
          </a:bodyPr>
          <a:lstStyle/>
          <a:p>
            <a:pPr>
              <a:buFont typeface="Symbol" pitchFamily="18" charset="2"/>
              <a:buChar char="¯"/>
            </a:pPr>
            <a:r>
              <a:rPr lang="pl-PL" sz="3200" dirty="0" smtClean="0"/>
              <a:t>typu v </a:t>
            </a:r>
          </a:p>
          <a:p>
            <a:r>
              <a:rPr lang="pl-PL" sz="3200" dirty="0" smtClean="0"/>
              <a:t>H</a:t>
            </a:r>
            <a:r>
              <a:rPr lang="pl-PL" sz="3200" baseline="30000" dirty="0" smtClean="0"/>
              <a:t>+</a:t>
            </a:r>
            <a:r>
              <a:rPr lang="pl-PL" sz="3200" dirty="0" smtClean="0"/>
              <a:t> </a:t>
            </a:r>
            <a:r>
              <a:rPr lang="pl-PL" sz="3200" dirty="0" err="1" smtClean="0"/>
              <a:t>ATP-azy</a:t>
            </a:r>
            <a:r>
              <a:rPr lang="pl-PL" sz="3200" dirty="0" smtClean="0"/>
              <a:t> neutrofili</a:t>
            </a:r>
          </a:p>
          <a:p>
            <a:endParaRPr lang="pl-PL" dirty="0"/>
          </a:p>
        </p:txBody>
      </p:sp>
      <p:sp>
        <p:nvSpPr>
          <p:cNvPr id="7" name="pole tekstowe 6"/>
          <p:cNvSpPr txBox="1"/>
          <p:nvPr/>
        </p:nvSpPr>
        <p:spPr>
          <a:xfrm>
            <a:off x="6479704" y="3140968"/>
            <a:ext cx="2664296" cy="1354217"/>
          </a:xfrm>
          <a:prstGeom prst="rect">
            <a:avLst/>
          </a:prstGeom>
          <a:noFill/>
        </p:spPr>
        <p:txBody>
          <a:bodyPr wrap="square" rtlCol="0">
            <a:spAutoFit/>
          </a:bodyPr>
          <a:lstStyle/>
          <a:p>
            <a:pPr>
              <a:buFont typeface="Symbol" pitchFamily="18" charset="2"/>
              <a:buChar char="¯"/>
            </a:pPr>
            <a:r>
              <a:rPr lang="pl-PL" sz="3200" dirty="0" smtClean="0"/>
              <a:t> odpowiedzi na Il-8</a:t>
            </a:r>
          </a:p>
          <a:p>
            <a:endParaRPr lang="pl-PL" dirty="0"/>
          </a:p>
        </p:txBody>
      </p:sp>
      <p:sp>
        <p:nvSpPr>
          <p:cNvPr id="8" name="pole tekstowe 7"/>
          <p:cNvSpPr txBox="1"/>
          <p:nvPr/>
        </p:nvSpPr>
        <p:spPr>
          <a:xfrm>
            <a:off x="2771800" y="5805264"/>
            <a:ext cx="4032448" cy="861774"/>
          </a:xfrm>
          <a:prstGeom prst="rect">
            <a:avLst/>
          </a:prstGeom>
          <a:noFill/>
        </p:spPr>
        <p:txBody>
          <a:bodyPr wrap="square" rtlCol="0">
            <a:spAutoFit/>
          </a:bodyPr>
          <a:lstStyle/>
          <a:p>
            <a:r>
              <a:rPr lang="pl-PL" sz="3200" dirty="0" smtClean="0">
                <a:sym typeface="Symbol"/>
              </a:rPr>
              <a:t> </a:t>
            </a:r>
            <a:r>
              <a:rPr lang="pl-PL" sz="3200" dirty="0" smtClean="0"/>
              <a:t>Ca</a:t>
            </a:r>
            <a:r>
              <a:rPr lang="pl-PL" sz="3200" baseline="30000" dirty="0" smtClean="0"/>
              <a:t>++ </a:t>
            </a:r>
            <a:r>
              <a:rPr lang="pl-PL" sz="3200" dirty="0" smtClean="0"/>
              <a:t>w </a:t>
            </a:r>
            <a:r>
              <a:rPr lang="pl-PL" sz="3200" dirty="0" err="1" smtClean="0"/>
              <a:t>cytozlu</a:t>
            </a:r>
            <a:endParaRPr lang="pl-PL" sz="3200" dirty="0" smtClean="0"/>
          </a:p>
          <a:p>
            <a:endParaRPr lang="pl-PL" dirty="0"/>
          </a:p>
        </p:txBody>
      </p:sp>
      <p:sp>
        <p:nvSpPr>
          <p:cNvPr id="10" name="Tytuł 9"/>
          <p:cNvSpPr>
            <a:spLocks noGrp="1"/>
          </p:cNvSpPr>
          <p:nvPr>
            <p:ph type="title"/>
          </p:nvPr>
        </p:nvSpPr>
        <p:spPr>
          <a:xfrm>
            <a:off x="467544" y="0"/>
            <a:ext cx="8229600" cy="778098"/>
          </a:xfrm>
        </p:spPr>
        <p:txBody>
          <a:bodyPr/>
          <a:lstStyle/>
          <a:p>
            <a:r>
              <a:rPr lang="pl-PL" b="1" dirty="0" smtClean="0">
                <a:solidFill>
                  <a:srgbClr val="C00000"/>
                </a:solidFill>
              </a:rPr>
              <a:t>IPP – DZIAŁANIE NA KOMÓRKI</a:t>
            </a:r>
            <a:endParaRPr lang="pl-PL" b="1" dirty="0">
              <a:solidFill>
                <a:srgbClr val="C00000"/>
              </a:solidFill>
            </a:endParaRPr>
          </a:p>
        </p:txBody>
      </p:sp>
      <p:sp>
        <p:nvSpPr>
          <p:cNvPr id="11" name="Prostokąt 10"/>
          <p:cNvSpPr/>
          <p:nvPr/>
        </p:nvSpPr>
        <p:spPr>
          <a:xfrm>
            <a:off x="0" y="6334780"/>
            <a:ext cx="8964488" cy="523220"/>
          </a:xfrm>
          <a:prstGeom prst="rect">
            <a:avLst/>
          </a:prstGeom>
        </p:spPr>
        <p:txBody>
          <a:bodyPr wrap="square">
            <a:spAutoFit/>
          </a:bodyPr>
          <a:lstStyle/>
          <a:p>
            <a:r>
              <a:rPr lang="en-US" sz="1400" dirty="0" err="1" smtClean="0"/>
              <a:t>Bavishi</a:t>
            </a:r>
            <a:r>
              <a:rPr lang="en-US" sz="1400" dirty="0" smtClean="0"/>
              <a:t> C, </a:t>
            </a:r>
            <a:r>
              <a:rPr lang="en-US" sz="1400" dirty="0" err="1" smtClean="0"/>
              <a:t>Dupont</a:t>
            </a:r>
            <a:r>
              <a:rPr lang="en-US" sz="1400" dirty="0" smtClean="0"/>
              <a:t> HL. Systematic review: the use of proton pump inhibitors and increased susceptibility to enteric infection. Aliment </a:t>
            </a:r>
            <a:r>
              <a:rPr lang="en-US" sz="1400" dirty="0" err="1" smtClean="0"/>
              <a:t>Pharmacol</a:t>
            </a:r>
            <a:r>
              <a:rPr lang="en-US" sz="1400" dirty="0" smtClean="0"/>
              <a:t> </a:t>
            </a:r>
            <a:r>
              <a:rPr lang="en-US" sz="1400" dirty="0" err="1" smtClean="0"/>
              <a:t>Ther</a:t>
            </a:r>
            <a:r>
              <a:rPr lang="en-US" sz="1400" dirty="0" smtClean="0"/>
              <a:t>. 2011;34(11-12):1269-81.</a:t>
            </a:r>
            <a:endParaRPr lang="pl-PL"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107504" y="522188"/>
          <a:ext cx="8892480" cy="5427092"/>
        </p:xfrm>
        <a:graphic>
          <a:graphicData uri="http://schemas.openxmlformats.org/drawingml/2006/table">
            <a:tbl>
              <a:tblPr firstRow="1" bandRow="1">
                <a:tableStyleId>{5C22544A-7EE6-4342-B048-85BDC9FD1C3A}</a:tableStyleId>
              </a:tblPr>
              <a:tblGrid>
                <a:gridCol w="3652269"/>
                <a:gridCol w="2036363"/>
                <a:gridCol w="3203848"/>
              </a:tblGrid>
              <a:tr h="587153">
                <a:tc>
                  <a:txBody>
                    <a:bodyPr/>
                    <a:lstStyle/>
                    <a:p>
                      <a:r>
                        <a:rPr lang="pl-PL" sz="3200" b="0" i="0" baseline="0" dirty="0" smtClean="0"/>
                        <a:t>Bakteria</a:t>
                      </a:r>
                      <a:endParaRPr lang="pl-PL" sz="3200" b="0" i="0" baseline="0" dirty="0"/>
                    </a:p>
                  </a:txBody>
                  <a:tcPr/>
                </a:tc>
                <a:tc>
                  <a:txBody>
                    <a:bodyPr/>
                    <a:lstStyle/>
                    <a:p>
                      <a:r>
                        <a:rPr lang="pl-PL" sz="3200" b="0" i="0" baseline="0" dirty="0" smtClean="0"/>
                        <a:t>Ryzyko względne</a:t>
                      </a:r>
                      <a:endParaRPr lang="pl-PL" sz="3200" b="0" i="0" baseline="0" dirty="0"/>
                    </a:p>
                  </a:txBody>
                  <a:tcPr/>
                </a:tc>
                <a:tc>
                  <a:txBody>
                    <a:bodyPr/>
                    <a:lstStyle/>
                    <a:p>
                      <a:r>
                        <a:rPr lang="pl-PL" sz="3200" b="0" i="0" baseline="0" dirty="0" smtClean="0"/>
                        <a:t>Uwagi</a:t>
                      </a:r>
                      <a:endParaRPr lang="pl-PL" sz="3200" b="0" i="0" baseline="0" dirty="0"/>
                    </a:p>
                  </a:txBody>
                  <a:tcPr/>
                </a:tc>
              </a:tr>
              <a:tr h="587153">
                <a:tc>
                  <a:txBody>
                    <a:bodyPr/>
                    <a:lstStyle/>
                    <a:p>
                      <a:r>
                        <a:rPr lang="pl-PL" sz="3200" b="0" i="1" baseline="0" dirty="0" smtClean="0"/>
                        <a:t>Salmonella</a:t>
                      </a:r>
                      <a:endParaRPr lang="pl-PL" sz="3200" b="0" i="1" baseline="0" dirty="0"/>
                    </a:p>
                  </a:txBody>
                  <a:tcPr/>
                </a:tc>
                <a:tc>
                  <a:txBody>
                    <a:bodyPr/>
                    <a:lstStyle/>
                    <a:p>
                      <a:r>
                        <a:rPr lang="pl-PL" sz="3000" b="0" i="0" baseline="0" dirty="0" smtClean="0"/>
                        <a:t>4,2-8,3 (*)</a:t>
                      </a:r>
                      <a:endParaRPr lang="pl-PL" sz="3000" b="0" i="0" baseline="0" dirty="0"/>
                    </a:p>
                  </a:txBody>
                  <a:tcPr/>
                </a:tc>
                <a:tc>
                  <a:txBody>
                    <a:bodyPr/>
                    <a:lstStyle/>
                    <a:p>
                      <a:r>
                        <a:rPr lang="pl-PL" sz="2800" b="0" i="0" baseline="0" dirty="0" smtClean="0"/>
                        <a:t>pH&gt;3, </a:t>
                      </a:r>
                      <a:r>
                        <a:rPr lang="pl-PL" sz="2800" b="0" i="0" baseline="0" dirty="0" err="1" smtClean="0">
                          <a:sym typeface="Symbol"/>
                        </a:rPr>
                        <a:t>NEUTROFILI</a:t>
                      </a:r>
                      <a:r>
                        <a:rPr lang="pl-PL" sz="2800" b="0" i="0" baseline="0" dirty="0" smtClean="0"/>
                        <a:t> </a:t>
                      </a:r>
                      <a:endParaRPr lang="pl-PL" sz="2800" b="0" i="0" baseline="0" dirty="0"/>
                    </a:p>
                  </a:txBody>
                  <a:tcPr/>
                </a:tc>
              </a:tr>
              <a:tr h="587153">
                <a:tc>
                  <a:txBody>
                    <a:bodyPr/>
                    <a:lstStyle/>
                    <a:p>
                      <a:r>
                        <a:rPr lang="pl-PL" sz="3200" b="0" i="1" baseline="0" dirty="0" err="1" smtClean="0"/>
                        <a:t>Campylobacter</a:t>
                      </a:r>
                      <a:r>
                        <a:rPr lang="pl-PL" sz="3200" b="0" i="1" baseline="0" dirty="0" smtClean="0"/>
                        <a:t> </a:t>
                      </a:r>
                      <a:r>
                        <a:rPr lang="pl-PL" sz="3200" b="0" i="1" baseline="0" dirty="0" err="1" smtClean="0"/>
                        <a:t>jejuni</a:t>
                      </a:r>
                      <a:endParaRPr lang="pl-PL" sz="3200" b="0" i="1" baseline="0" dirty="0"/>
                    </a:p>
                  </a:txBody>
                  <a:tcPr/>
                </a:tc>
                <a:tc>
                  <a:txBody>
                    <a:bodyPr/>
                    <a:lstStyle/>
                    <a:p>
                      <a:r>
                        <a:rPr lang="pl-PL" sz="3000" b="0" i="0" baseline="0" dirty="0" smtClean="0"/>
                        <a:t>3,4-11,7 (*)</a:t>
                      </a:r>
                      <a:endParaRPr lang="pl-PL" sz="3000" b="0" i="0" baseline="0" dirty="0"/>
                    </a:p>
                  </a:txBody>
                  <a:tcPr/>
                </a:tc>
                <a:tc>
                  <a:txBody>
                    <a:bodyPr/>
                    <a:lstStyle/>
                    <a:p>
                      <a:endParaRPr lang="pl-PL" sz="3200" b="0" i="0" baseline="0" dirty="0"/>
                    </a:p>
                  </a:txBody>
                  <a:tcPr/>
                </a:tc>
              </a:tr>
              <a:tr h="587153">
                <a:tc>
                  <a:txBody>
                    <a:bodyPr/>
                    <a:lstStyle/>
                    <a:p>
                      <a:r>
                        <a:rPr lang="pl-PL" sz="3200" b="0" i="1" baseline="0" dirty="0" smtClean="0"/>
                        <a:t>E coli</a:t>
                      </a:r>
                      <a:endParaRPr lang="pl-PL" sz="3200" b="0" i="1" baseline="0" dirty="0"/>
                    </a:p>
                  </a:txBody>
                  <a:tcPr/>
                </a:tc>
                <a:tc>
                  <a:txBody>
                    <a:bodyPr/>
                    <a:lstStyle/>
                    <a:p>
                      <a:r>
                        <a:rPr lang="pl-PL" sz="3200" b="0" i="0" baseline="0" dirty="0" smtClean="0"/>
                        <a:t>?</a:t>
                      </a:r>
                      <a:endParaRPr lang="pl-PL" sz="3200" b="0" i="0" baseline="0" dirty="0"/>
                    </a:p>
                  </a:txBody>
                  <a:tcPr/>
                </a:tc>
                <a:tc>
                  <a:txBody>
                    <a:bodyPr/>
                    <a:lstStyle/>
                    <a:p>
                      <a:r>
                        <a:rPr lang="pl-PL" sz="3200" b="0" i="0" baseline="0" dirty="0" smtClean="0"/>
                        <a:t>pH&gt;3,5 </a:t>
                      </a:r>
                      <a:endParaRPr lang="pl-PL" sz="3200" b="0" i="0" baseline="0" dirty="0"/>
                    </a:p>
                  </a:txBody>
                  <a:tcPr/>
                </a:tc>
              </a:tr>
              <a:tr h="587153">
                <a:tc>
                  <a:txBody>
                    <a:bodyPr/>
                    <a:lstStyle/>
                    <a:p>
                      <a:r>
                        <a:rPr lang="pl-PL" sz="3200" b="0" i="1" baseline="0" dirty="0" err="1" smtClean="0"/>
                        <a:t>Shigella</a:t>
                      </a:r>
                      <a:endParaRPr lang="pl-PL" sz="3200" b="0" i="1" baseline="0" dirty="0"/>
                    </a:p>
                  </a:txBody>
                  <a:tcPr/>
                </a:tc>
                <a:tc>
                  <a:txBody>
                    <a:bodyPr/>
                    <a:lstStyle/>
                    <a:p>
                      <a:r>
                        <a:rPr lang="pl-PL" sz="3200" b="0" i="0" baseline="0" dirty="0" smtClean="0"/>
                        <a:t>brak</a:t>
                      </a:r>
                      <a:endParaRPr lang="pl-PL" sz="3200" b="0" i="0" baseline="0" dirty="0"/>
                    </a:p>
                  </a:txBody>
                  <a:tcPr/>
                </a:tc>
                <a:tc>
                  <a:txBody>
                    <a:bodyPr/>
                    <a:lstStyle/>
                    <a:p>
                      <a:r>
                        <a:rPr lang="pl-PL" sz="3200" b="0" i="0" baseline="0" dirty="0" err="1" smtClean="0"/>
                        <a:t>kwasooporność</a:t>
                      </a:r>
                      <a:endParaRPr lang="pl-PL" sz="3200" b="0" i="0" baseline="0" dirty="0"/>
                    </a:p>
                  </a:txBody>
                  <a:tcPr/>
                </a:tc>
              </a:tr>
              <a:tr h="587153">
                <a:tc>
                  <a:txBody>
                    <a:bodyPr/>
                    <a:lstStyle/>
                    <a:p>
                      <a:r>
                        <a:rPr lang="pl-PL" sz="3200" b="0" i="1" baseline="0" dirty="0" err="1" smtClean="0"/>
                        <a:t>Vibrio</a:t>
                      </a:r>
                      <a:r>
                        <a:rPr lang="pl-PL" sz="3200" b="0" i="1" baseline="0" dirty="0" smtClean="0"/>
                        <a:t> </a:t>
                      </a:r>
                      <a:r>
                        <a:rPr lang="pl-PL" sz="3200" b="0" i="1" baseline="0" dirty="0" err="1" smtClean="0"/>
                        <a:t>cholerae</a:t>
                      </a:r>
                      <a:endParaRPr lang="pl-PL" sz="3200" b="0" i="1" baseline="0" dirty="0"/>
                    </a:p>
                  </a:txBody>
                  <a:tcPr/>
                </a:tc>
                <a:tc>
                  <a:txBody>
                    <a:bodyPr/>
                    <a:lstStyle/>
                    <a:p>
                      <a:r>
                        <a:rPr lang="pl-PL" sz="3200" b="0" i="0" baseline="0" dirty="0" smtClean="0"/>
                        <a:t>?</a:t>
                      </a:r>
                      <a:endParaRPr lang="pl-PL" sz="3200" b="0" i="0" baseline="0" dirty="0"/>
                    </a:p>
                  </a:txBody>
                  <a:tcPr/>
                </a:tc>
                <a:tc>
                  <a:txBody>
                    <a:bodyPr/>
                    <a:lstStyle/>
                    <a:p>
                      <a:r>
                        <a:rPr lang="pl-PL" sz="2800" b="0" i="0" baseline="0" dirty="0" smtClean="0"/>
                        <a:t>duża </a:t>
                      </a:r>
                      <a:r>
                        <a:rPr lang="pl-PL" sz="2800" b="0" i="0" baseline="0" dirty="0" err="1" smtClean="0"/>
                        <a:t>kwasowrażliwość</a:t>
                      </a:r>
                      <a:r>
                        <a:rPr lang="pl-PL" sz="2800" b="0" i="0" baseline="0" dirty="0" smtClean="0"/>
                        <a:t> </a:t>
                      </a:r>
                      <a:endParaRPr lang="pl-PL" sz="2800" b="0" i="0" baseline="0" dirty="0"/>
                    </a:p>
                  </a:txBody>
                  <a:tcPr/>
                </a:tc>
              </a:tr>
              <a:tr h="587153">
                <a:tc>
                  <a:txBody>
                    <a:bodyPr/>
                    <a:lstStyle/>
                    <a:p>
                      <a:r>
                        <a:rPr lang="pl-PL" sz="3200" b="0" i="1" baseline="0" dirty="0" err="1" smtClean="0"/>
                        <a:t>Listeria</a:t>
                      </a:r>
                      <a:endParaRPr lang="pl-PL" sz="3200" b="0" i="1" baseline="0" dirty="0"/>
                    </a:p>
                  </a:txBody>
                  <a:tcPr/>
                </a:tc>
                <a:tc>
                  <a:txBody>
                    <a:bodyPr/>
                    <a:lstStyle/>
                    <a:p>
                      <a:r>
                        <a:rPr lang="pl-PL" sz="2000" b="0" i="0" baseline="0" dirty="0" smtClean="0"/>
                        <a:t>prawdopodobne</a:t>
                      </a:r>
                      <a:endParaRPr lang="pl-PL" sz="2000" b="0" i="0" baseline="0" dirty="0"/>
                    </a:p>
                  </a:txBody>
                  <a:tcPr/>
                </a:tc>
                <a:tc>
                  <a:txBody>
                    <a:bodyPr/>
                    <a:lstStyle/>
                    <a:p>
                      <a:endParaRPr lang="pl-PL" sz="2800" b="0" i="0" baseline="0" dirty="0"/>
                    </a:p>
                  </a:txBody>
                  <a:tcPr/>
                </a:tc>
              </a:tr>
            </a:tbl>
          </a:graphicData>
        </a:graphic>
      </p:graphicFrame>
      <p:sp>
        <p:nvSpPr>
          <p:cNvPr id="3" name="pole tekstowe 2"/>
          <p:cNvSpPr txBox="1"/>
          <p:nvPr/>
        </p:nvSpPr>
        <p:spPr>
          <a:xfrm>
            <a:off x="179512" y="6084004"/>
            <a:ext cx="3816424" cy="369332"/>
          </a:xfrm>
          <a:prstGeom prst="rect">
            <a:avLst/>
          </a:prstGeom>
          <a:noFill/>
        </p:spPr>
        <p:txBody>
          <a:bodyPr wrap="square" rtlCol="0">
            <a:spAutoFit/>
          </a:bodyPr>
          <a:lstStyle/>
          <a:p>
            <a:r>
              <a:rPr lang="pl-PL" dirty="0" smtClean="0"/>
              <a:t>*Badania kliniczno-kontrolne</a:t>
            </a:r>
            <a:endParaRPr lang="pl-PL" dirty="0"/>
          </a:p>
        </p:txBody>
      </p:sp>
      <p:sp>
        <p:nvSpPr>
          <p:cNvPr id="5" name="Prostokąt 4"/>
          <p:cNvSpPr/>
          <p:nvPr/>
        </p:nvSpPr>
        <p:spPr>
          <a:xfrm>
            <a:off x="0" y="6362164"/>
            <a:ext cx="9144000" cy="523220"/>
          </a:xfrm>
          <a:prstGeom prst="rect">
            <a:avLst/>
          </a:prstGeom>
        </p:spPr>
        <p:txBody>
          <a:bodyPr wrap="square">
            <a:spAutoFit/>
          </a:bodyPr>
          <a:lstStyle/>
          <a:p>
            <a:r>
              <a:rPr lang="en-US" sz="1400" dirty="0" err="1" smtClean="0"/>
              <a:t>Bavishi</a:t>
            </a:r>
            <a:r>
              <a:rPr lang="en-US" sz="1400" dirty="0" smtClean="0"/>
              <a:t> C, </a:t>
            </a:r>
            <a:r>
              <a:rPr lang="en-US" sz="1400" dirty="0" err="1" smtClean="0"/>
              <a:t>Dupont</a:t>
            </a:r>
            <a:r>
              <a:rPr lang="en-US" sz="1400" dirty="0" smtClean="0"/>
              <a:t> HL. Systematic review: the use of proton pump inhibitors and increased susceptibility to enteric infection. Aliment </a:t>
            </a:r>
            <a:r>
              <a:rPr lang="en-US" sz="1400" dirty="0" err="1" smtClean="0"/>
              <a:t>Pharmacol</a:t>
            </a:r>
            <a:r>
              <a:rPr lang="en-US" sz="1400" dirty="0" smtClean="0"/>
              <a:t> </a:t>
            </a:r>
            <a:r>
              <a:rPr lang="en-US" sz="1400" dirty="0" err="1" smtClean="0"/>
              <a:t>Ther</a:t>
            </a:r>
            <a:r>
              <a:rPr lang="en-US" sz="1400" dirty="0" smtClean="0"/>
              <a:t>. 2011;34(11-12):1269-81.</a:t>
            </a:r>
            <a:endParaRPr lang="pl-PL" sz="1400" dirty="0"/>
          </a:p>
        </p:txBody>
      </p:sp>
      <p:sp>
        <p:nvSpPr>
          <p:cNvPr id="6" name="Tytuł 5"/>
          <p:cNvSpPr>
            <a:spLocks noGrp="1"/>
          </p:cNvSpPr>
          <p:nvPr>
            <p:ph type="title"/>
          </p:nvPr>
        </p:nvSpPr>
        <p:spPr>
          <a:xfrm>
            <a:off x="467544" y="0"/>
            <a:ext cx="8229600" cy="490066"/>
          </a:xfrm>
        </p:spPr>
        <p:txBody>
          <a:bodyPr>
            <a:noAutofit/>
          </a:bodyPr>
          <a:lstStyle/>
          <a:p>
            <a:r>
              <a:rPr lang="pl-PL" sz="3600" b="1" dirty="0" smtClean="0">
                <a:solidFill>
                  <a:srgbClr val="C00000"/>
                </a:solidFill>
              </a:rPr>
              <a:t>IPP – WZROST CZĘSTOŚCI ZAKAŻEŃ</a:t>
            </a:r>
            <a:endParaRPr lang="pl-PL" sz="3600" b="1" dirty="0">
              <a:solidFill>
                <a:srgbClr val="C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67544" y="0"/>
            <a:ext cx="8229600" cy="1143000"/>
          </a:xfrm>
        </p:spPr>
        <p:txBody>
          <a:bodyPr/>
          <a:lstStyle/>
          <a:p>
            <a:r>
              <a:rPr lang="pl-PL" b="1" dirty="0" smtClean="0">
                <a:solidFill>
                  <a:srgbClr val="C00000"/>
                </a:solidFill>
              </a:rPr>
              <a:t>IPP – MIKROBIOTA - CDI</a:t>
            </a:r>
            <a:endParaRPr lang="pl-PL" b="1" dirty="0">
              <a:solidFill>
                <a:srgbClr val="C00000"/>
              </a:solidFill>
            </a:endParaRPr>
          </a:p>
        </p:txBody>
      </p:sp>
      <p:sp>
        <p:nvSpPr>
          <p:cNvPr id="4" name="Symbol zastępczy zawartości 3"/>
          <p:cNvSpPr>
            <a:spLocks noGrp="1"/>
          </p:cNvSpPr>
          <p:nvPr>
            <p:ph idx="1"/>
          </p:nvPr>
        </p:nvSpPr>
        <p:spPr>
          <a:xfrm>
            <a:off x="1835696" y="3140968"/>
            <a:ext cx="4546848" cy="1900808"/>
          </a:xfrm>
          <a:ln>
            <a:solidFill>
              <a:schemeClr val="accent1"/>
            </a:solidFill>
          </a:ln>
        </p:spPr>
        <p:txBody>
          <a:bodyPr/>
          <a:lstStyle/>
          <a:p>
            <a:r>
              <a:rPr lang="el-GR" dirty="0" smtClean="0">
                <a:latin typeface="Calibri"/>
              </a:rPr>
              <a:t>↓</a:t>
            </a:r>
            <a:r>
              <a:rPr lang="pl-PL" dirty="0" smtClean="0">
                <a:latin typeface="Calibri"/>
              </a:rPr>
              <a:t>różnorodności </a:t>
            </a:r>
            <a:r>
              <a:rPr lang="el-GR" dirty="0" smtClean="0">
                <a:latin typeface="Calibri"/>
              </a:rPr>
              <a:t>α</a:t>
            </a:r>
            <a:endParaRPr lang="pl-PL" dirty="0" smtClean="0">
              <a:latin typeface="Calibri"/>
            </a:endParaRPr>
          </a:p>
          <a:p>
            <a:r>
              <a:rPr lang="el-GR" dirty="0" smtClean="0">
                <a:latin typeface="Calibri"/>
              </a:rPr>
              <a:t>↑</a:t>
            </a:r>
            <a:r>
              <a:rPr lang="pl-PL" dirty="0" smtClean="0">
                <a:latin typeface="Calibri"/>
              </a:rPr>
              <a:t> szczepów „pro-CDI”</a:t>
            </a:r>
          </a:p>
          <a:p>
            <a:r>
              <a:rPr lang="pl-PL" dirty="0" smtClean="0">
                <a:latin typeface="Calibri"/>
              </a:rPr>
              <a:t>↓ szczepów „anty-CDI”</a:t>
            </a:r>
          </a:p>
          <a:p>
            <a:endParaRPr lang="pl-PL" dirty="0"/>
          </a:p>
        </p:txBody>
      </p:sp>
      <p:sp>
        <p:nvSpPr>
          <p:cNvPr id="5" name="pole tekstowe 4"/>
          <p:cNvSpPr txBox="1"/>
          <p:nvPr/>
        </p:nvSpPr>
        <p:spPr>
          <a:xfrm>
            <a:off x="1187624" y="1268760"/>
            <a:ext cx="6048672" cy="1077218"/>
          </a:xfrm>
          <a:prstGeom prst="rect">
            <a:avLst/>
          </a:prstGeom>
          <a:noFill/>
          <a:ln>
            <a:solidFill>
              <a:schemeClr val="accent1"/>
            </a:solidFill>
          </a:ln>
        </p:spPr>
        <p:txBody>
          <a:bodyPr wrap="square" rtlCol="0">
            <a:spAutoFit/>
          </a:bodyPr>
          <a:lstStyle/>
          <a:p>
            <a:pPr algn="ctr"/>
            <a:r>
              <a:rPr lang="pl-PL" sz="3200" dirty="0" err="1" smtClean="0"/>
              <a:t>↓pH</a:t>
            </a:r>
            <a:endParaRPr lang="pl-PL" sz="3200" dirty="0" smtClean="0"/>
          </a:p>
          <a:p>
            <a:pPr algn="ctr"/>
            <a:r>
              <a:rPr lang="pl-PL" sz="3200" dirty="0" smtClean="0"/>
              <a:t>hamowanie pompy protonowej</a:t>
            </a:r>
            <a:endParaRPr lang="pl-PL" sz="3200" dirty="0"/>
          </a:p>
        </p:txBody>
      </p:sp>
      <p:sp>
        <p:nvSpPr>
          <p:cNvPr id="6" name="pole tekstowe 5"/>
          <p:cNvSpPr txBox="1"/>
          <p:nvPr/>
        </p:nvSpPr>
        <p:spPr>
          <a:xfrm>
            <a:off x="2915816" y="5157192"/>
            <a:ext cx="1872208" cy="1015663"/>
          </a:xfrm>
          <a:prstGeom prst="rect">
            <a:avLst/>
          </a:prstGeom>
          <a:noFill/>
          <a:ln>
            <a:solidFill>
              <a:schemeClr val="accent1">
                <a:shade val="50000"/>
              </a:schemeClr>
            </a:solidFill>
          </a:ln>
        </p:spPr>
        <p:txBody>
          <a:bodyPr wrap="square" rtlCol="0">
            <a:spAutoFit/>
          </a:bodyPr>
          <a:lstStyle/>
          <a:p>
            <a:pPr algn="ctr"/>
            <a:r>
              <a:rPr lang="pl-PL" sz="6000" b="1" dirty="0" smtClean="0">
                <a:solidFill>
                  <a:srgbClr val="C00000"/>
                </a:solidFill>
              </a:rPr>
              <a:t>CDI</a:t>
            </a:r>
            <a:endParaRPr lang="pl-PL" sz="6000" b="1" dirty="0">
              <a:solidFill>
                <a:srgbClr val="C00000"/>
              </a:solidFill>
            </a:endParaRPr>
          </a:p>
        </p:txBody>
      </p:sp>
      <p:cxnSp>
        <p:nvCxnSpPr>
          <p:cNvPr id="8" name="Łącznik prosty ze strzałką 7"/>
          <p:cNvCxnSpPr/>
          <p:nvPr/>
        </p:nvCxnSpPr>
        <p:spPr>
          <a:xfrm>
            <a:off x="4211960" y="2492896"/>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Prostokąt 10"/>
          <p:cNvSpPr/>
          <p:nvPr/>
        </p:nvSpPr>
        <p:spPr>
          <a:xfrm>
            <a:off x="288032" y="6444044"/>
            <a:ext cx="8964488" cy="369332"/>
          </a:xfrm>
          <a:prstGeom prst="rect">
            <a:avLst/>
          </a:prstGeom>
        </p:spPr>
        <p:txBody>
          <a:bodyPr wrap="square">
            <a:spAutoFit/>
          </a:bodyPr>
          <a:lstStyle/>
          <a:p>
            <a:r>
              <a:rPr lang="pl-PL" dirty="0" err="1" smtClean="0"/>
              <a:t>Imhann</a:t>
            </a:r>
            <a:r>
              <a:rPr lang="pl-PL" dirty="0" smtClean="0"/>
              <a:t> F et al. Proton pump </a:t>
            </a:r>
            <a:r>
              <a:rPr lang="pl-PL" dirty="0" err="1" smtClean="0"/>
              <a:t>inhibitors</a:t>
            </a:r>
            <a:r>
              <a:rPr lang="pl-PL" dirty="0" smtClean="0"/>
              <a:t> </a:t>
            </a:r>
            <a:r>
              <a:rPr lang="pl-PL" dirty="0" err="1" smtClean="0"/>
              <a:t>affect</a:t>
            </a:r>
            <a:r>
              <a:rPr lang="pl-PL" dirty="0" smtClean="0"/>
              <a:t> </a:t>
            </a:r>
            <a:r>
              <a:rPr lang="pl-PL" dirty="0" err="1" smtClean="0"/>
              <a:t>the</a:t>
            </a:r>
            <a:r>
              <a:rPr lang="pl-PL" dirty="0" smtClean="0"/>
              <a:t> </a:t>
            </a:r>
            <a:r>
              <a:rPr lang="pl-PL" dirty="0" err="1" smtClean="0"/>
              <a:t>gut</a:t>
            </a:r>
            <a:r>
              <a:rPr lang="pl-PL" dirty="0" smtClean="0"/>
              <a:t> </a:t>
            </a:r>
            <a:r>
              <a:rPr lang="pl-PL" dirty="0" err="1" smtClean="0"/>
              <a:t>microbiome</a:t>
            </a:r>
            <a:r>
              <a:rPr lang="pl-PL" dirty="0" smtClean="0"/>
              <a:t>. Gut. 2016 ;65(5):740-748</a:t>
            </a:r>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8229600" cy="1143000"/>
          </a:xfrm>
        </p:spPr>
        <p:txBody>
          <a:bodyPr>
            <a:noAutofit/>
          </a:bodyPr>
          <a:lstStyle/>
          <a:p>
            <a:r>
              <a:rPr lang="pl-PL" sz="3600" b="1" dirty="0" smtClean="0"/>
              <a:t>LEKI PRZECIWDEPRESYJNE DZIAŁĄJĄ PRZECIWBAKTERYJNIE</a:t>
            </a:r>
            <a:endParaRPr lang="pl-PL" sz="3600" b="1" dirty="0"/>
          </a:p>
        </p:txBody>
      </p:sp>
      <p:pic>
        <p:nvPicPr>
          <p:cNvPr id="2050" name="Picture 2"/>
          <p:cNvPicPr>
            <a:picLocks noChangeAspect="1" noChangeArrowheads="1"/>
          </p:cNvPicPr>
          <p:nvPr/>
        </p:nvPicPr>
        <p:blipFill>
          <a:blip r:embed="rId2" cstate="print"/>
          <a:srcRect/>
          <a:stretch>
            <a:fillRect/>
          </a:stretch>
        </p:blipFill>
        <p:spPr bwMode="auto">
          <a:xfrm>
            <a:off x="1547664" y="1124744"/>
            <a:ext cx="5929734" cy="4837183"/>
          </a:xfrm>
          <a:prstGeom prst="rect">
            <a:avLst/>
          </a:prstGeom>
          <a:noFill/>
          <a:ln w="9525">
            <a:noFill/>
            <a:miter lim="800000"/>
            <a:headEnd/>
            <a:tailEnd/>
          </a:ln>
        </p:spPr>
      </p:pic>
      <p:sp>
        <p:nvSpPr>
          <p:cNvPr id="4" name="Prostokąt 3"/>
          <p:cNvSpPr/>
          <p:nvPr/>
        </p:nvSpPr>
        <p:spPr>
          <a:xfrm>
            <a:off x="0" y="5934670"/>
            <a:ext cx="8496944" cy="923330"/>
          </a:xfrm>
          <a:prstGeom prst="rect">
            <a:avLst/>
          </a:prstGeom>
        </p:spPr>
        <p:txBody>
          <a:bodyPr wrap="square">
            <a:spAutoFit/>
          </a:bodyPr>
          <a:lstStyle/>
          <a:p>
            <a:r>
              <a:rPr lang="pl-PL" dirty="0" err="1" smtClean="0"/>
              <a:t>Macedo</a:t>
            </a:r>
            <a:r>
              <a:rPr lang="pl-PL" dirty="0" smtClean="0"/>
              <a:t> D i </a:t>
            </a:r>
            <a:r>
              <a:rPr lang="pl-PL" dirty="0" err="1" smtClean="0"/>
              <a:t>wsp</a:t>
            </a:r>
            <a:r>
              <a:rPr lang="pl-PL" dirty="0" smtClean="0"/>
              <a:t>. </a:t>
            </a:r>
            <a:r>
              <a:rPr lang="pl-PL" dirty="0" err="1" smtClean="0"/>
              <a:t>Antidepressants</a:t>
            </a:r>
            <a:r>
              <a:rPr lang="pl-PL" dirty="0" smtClean="0"/>
              <a:t>, </a:t>
            </a:r>
            <a:r>
              <a:rPr lang="pl-PL" dirty="0" err="1" smtClean="0"/>
              <a:t>antimicrobials</a:t>
            </a:r>
            <a:r>
              <a:rPr lang="pl-PL" dirty="0" smtClean="0"/>
              <a:t> </a:t>
            </a:r>
            <a:r>
              <a:rPr lang="pl-PL" dirty="0" err="1" smtClean="0"/>
              <a:t>or</a:t>
            </a:r>
            <a:r>
              <a:rPr lang="pl-PL" dirty="0" smtClean="0"/>
              <a:t> </a:t>
            </a:r>
            <a:r>
              <a:rPr lang="pl-PL" dirty="0" err="1" smtClean="0"/>
              <a:t>both</a:t>
            </a:r>
            <a:r>
              <a:rPr lang="pl-PL" dirty="0" smtClean="0"/>
              <a:t>? Gut </a:t>
            </a:r>
            <a:r>
              <a:rPr lang="pl-PL" dirty="0" err="1" smtClean="0"/>
              <a:t>microbiota</a:t>
            </a:r>
            <a:r>
              <a:rPr lang="pl-PL" dirty="0" smtClean="0"/>
              <a:t> </a:t>
            </a:r>
            <a:r>
              <a:rPr lang="pl-PL" dirty="0" err="1" smtClean="0"/>
              <a:t>dysbiosis</a:t>
            </a:r>
            <a:r>
              <a:rPr lang="pl-PL" dirty="0" smtClean="0"/>
              <a:t> </a:t>
            </a:r>
            <a:r>
              <a:rPr lang="pl-PL" dirty="0" err="1" smtClean="0"/>
              <a:t>in</a:t>
            </a:r>
            <a:r>
              <a:rPr lang="pl-PL" dirty="0" smtClean="0"/>
              <a:t> </a:t>
            </a:r>
            <a:r>
              <a:rPr lang="pl-PL" dirty="0" err="1" smtClean="0"/>
              <a:t>depression</a:t>
            </a:r>
            <a:r>
              <a:rPr lang="pl-PL" dirty="0" smtClean="0"/>
              <a:t> and </a:t>
            </a:r>
            <a:r>
              <a:rPr lang="pl-PL" dirty="0" err="1" smtClean="0"/>
              <a:t>possible</a:t>
            </a:r>
            <a:r>
              <a:rPr lang="pl-PL" dirty="0" smtClean="0"/>
              <a:t> </a:t>
            </a:r>
            <a:r>
              <a:rPr lang="pl-PL" dirty="0" err="1" smtClean="0"/>
              <a:t>implications</a:t>
            </a:r>
            <a:r>
              <a:rPr lang="pl-PL" dirty="0" smtClean="0"/>
              <a:t> of </a:t>
            </a:r>
            <a:r>
              <a:rPr lang="pl-PL" dirty="0" err="1" smtClean="0"/>
              <a:t>the</a:t>
            </a:r>
            <a:r>
              <a:rPr lang="pl-PL" dirty="0" smtClean="0"/>
              <a:t> </a:t>
            </a:r>
            <a:r>
              <a:rPr lang="pl-PL" dirty="0" err="1" smtClean="0"/>
              <a:t>antimicrobial</a:t>
            </a:r>
            <a:r>
              <a:rPr lang="pl-PL" dirty="0" smtClean="0"/>
              <a:t> </a:t>
            </a:r>
            <a:r>
              <a:rPr lang="pl-PL" dirty="0" err="1" smtClean="0"/>
              <a:t>effects</a:t>
            </a:r>
            <a:r>
              <a:rPr lang="pl-PL" dirty="0" smtClean="0"/>
              <a:t> of </a:t>
            </a:r>
            <a:r>
              <a:rPr lang="pl-PL" dirty="0" err="1" smtClean="0"/>
              <a:t>antidepressant</a:t>
            </a:r>
            <a:r>
              <a:rPr lang="pl-PL" dirty="0" smtClean="0"/>
              <a:t> </a:t>
            </a:r>
            <a:r>
              <a:rPr lang="pl-PL" dirty="0" err="1" smtClean="0"/>
              <a:t>drugs</a:t>
            </a:r>
            <a:r>
              <a:rPr lang="pl-PL" dirty="0" smtClean="0"/>
              <a:t> for </a:t>
            </a:r>
            <a:r>
              <a:rPr lang="pl-PL" dirty="0" err="1" smtClean="0"/>
              <a:t>antidepressant</a:t>
            </a:r>
            <a:r>
              <a:rPr lang="pl-PL" dirty="0" smtClean="0"/>
              <a:t> </a:t>
            </a:r>
            <a:r>
              <a:rPr lang="pl-PL" dirty="0" err="1" smtClean="0"/>
              <a:t>effectiveness</a:t>
            </a:r>
            <a:r>
              <a:rPr lang="pl-PL" dirty="0" smtClean="0"/>
              <a:t>. J </a:t>
            </a:r>
            <a:r>
              <a:rPr lang="pl-PL" dirty="0" err="1" smtClean="0"/>
              <a:t>Affect</a:t>
            </a:r>
            <a:r>
              <a:rPr lang="pl-PL" dirty="0" smtClean="0"/>
              <a:t> </a:t>
            </a:r>
            <a:r>
              <a:rPr lang="pl-PL" dirty="0" err="1" smtClean="0"/>
              <a:t>Disord</a:t>
            </a:r>
            <a:r>
              <a:rPr lang="pl-PL" dirty="0" smtClean="0"/>
              <a:t>. 2017;208:22-32.</a:t>
            </a:r>
            <a:endParaRPr lang="pl-PL"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755576" y="1340768"/>
            <a:ext cx="2880320" cy="584775"/>
          </a:xfrm>
          <a:prstGeom prst="rect">
            <a:avLst/>
          </a:prstGeom>
          <a:noFill/>
        </p:spPr>
        <p:txBody>
          <a:bodyPr wrap="square" rtlCol="0">
            <a:spAutoFit/>
          </a:bodyPr>
          <a:lstStyle/>
          <a:p>
            <a:r>
              <a:rPr lang="pl-PL" sz="3200" dirty="0" smtClean="0"/>
              <a:t>27 badań</a:t>
            </a:r>
            <a:endParaRPr lang="pl-PL" sz="3200" dirty="0"/>
          </a:p>
        </p:txBody>
      </p:sp>
      <p:sp>
        <p:nvSpPr>
          <p:cNvPr id="4" name="pole tekstowe 3"/>
          <p:cNvSpPr txBox="1"/>
          <p:nvPr/>
        </p:nvSpPr>
        <p:spPr>
          <a:xfrm>
            <a:off x="755576" y="2492896"/>
            <a:ext cx="7272808" cy="584775"/>
          </a:xfrm>
          <a:prstGeom prst="rect">
            <a:avLst/>
          </a:prstGeom>
          <a:noFill/>
        </p:spPr>
        <p:txBody>
          <a:bodyPr wrap="square" rtlCol="0">
            <a:spAutoFit/>
          </a:bodyPr>
          <a:lstStyle/>
          <a:p>
            <a:r>
              <a:rPr lang="pl-PL" sz="3200" dirty="0" smtClean="0"/>
              <a:t>17 badań - Ryzyko względne  1,2-5,0</a:t>
            </a:r>
            <a:endParaRPr lang="pl-PL" sz="3200" dirty="0"/>
          </a:p>
        </p:txBody>
      </p:sp>
      <p:sp>
        <p:nvSpPr>
          <p:cNvPr id="6" name="pole tekstowe 5"/>
          <p:cNvSpPr txBox="1"/>
          <p:nvPr/>
        </p:nvSpPr>
        <p:spPr>
          <a:xfrm>
            <a:off x="251520" y="4869160"/>
            <a:ext cx="8280920" cy="1077218"/>
          </a:xfrm>
          <a:prstGeom prst="rect">
            <a:avLst/>
          </a:prstGeom>
          <a:noFill/>
        </p:spPr>
        <p:txBody>
          <a:bodyPr wrap="square" rtlCol="0">
            <a:spAutoFit/>
          </a:bodyPr>
          <a:lstStyle/>
          <a:p>
            <a:r>
              <a:rPr lang="pl-PL" sz="3200" dirty="0" err="1" smtClean="0"/>
              <a:t>Recurent</a:t>
            </a:r>
            <a:r>
              <a:rPr lang="pl-PL" sz="3200" dirty="0" smtClean="0"/>
              <a:t> CDI – 3 retrospektywne badania </a:t>
            </a:r>
            <a:r>
              <a:rPr lang="pl-PL" sz="3200" dirty="0" err="1" smtClean="0"/>
              <a:t>kohortowe</a:t>
            </a:r>
            <a:r>
              <a:rPr lang="pl-PL" sz="3200" dirty="0" smtClean="0"/>
              <a:t> Ryzyko względne  1,4-4,2</a:t>
            </a:r>
            <a:endParaRPr lang="pl-PL" sz="3200" dirty="0"/>
          </a:p>
        </p:txBody>
      </p:sp>
      <p:sp>
        <p:nvSpPr>
          <p:cNvPr id="7" name="pole tekstowe 6"/>
          <p:cNvSpPr txBox="1"/>
          <p:nvPr/>
        </p:nvSpPr>
        <p:spPr>
          <a:xfrm>
            <a:off x="827584" y="332656"/>
            <a:ext cx="7200800" cy="584775"/>
          </a:xfrm>
          <a:prstGeom prst="rect">
            <a:avLst/>
          </a:prstGeom>
          <a:noFill/>
        </p:spPr>
        <p:txBody>
          <a:bodyPr wrap="square" rtlCol="0">
            <a:spAutoFit/>
          </a:bodyPr>
          <a:lstStyle/>
          <a:p>
            <a:r>
              <a:rPr lang="pl-PL" sz="3200" b="1" dirty="0" smtClean="0"/>
              <a:t>IPP a CDI - Clostridium </a:t>
            </a:r>
            <a:r>
              <a:rPr lang="pl-PL" sz="3200" b="1" dirty="0" err="1" smtClean="0"/>
              <a:t>difficile</a:t>
            </a:r>
            <a:r>
              <a:rPr lang="pl-PL" sz="3200" b="1" dirty="0" smtClean="0"/>
              <a:t> </a:t>
            </a:r>
            <a:r>
              <a:rPr lang="pl-PL" sz="3200" b="1" dirty="0" err="1" smtClean="0"/>
              <a:t>infection</a:t>
            </a:r>
            <a:endParaRPr lang="pl-PL" sz="3200" b="1" dirty="0"/>
          </a:p>
        </p:txBody>
      </p:sp>
      <p:sp>
        <p:nvSpPr>
          <p:cNvPr id="8" name="pole tekstowe 7"/>
          <p:cNvSpPr txBox="1"/>
          <p:nvPr/>
        </p:nvSpPr>
        <p:spPr>
          <a:xfrm>
            <a:off x="755576" y="3717032"/>
            <a:ext cx="4968552" cy="584775"/>
          </a:xfrm>
          <a:prstGeom prst="rect">
            <a:avLst/>
          </a:prstGeom>
          <a:noFill/>
        </p:spPr>
        <p:txBody>
          <a:bodyPr wrap="square" rtlCol="0">
            <a:spAutoFit/>
          </a:bodyPr>
          <a:lstStyle/>
          <a:p>
            <a:r>
              <a:rPr lang="pl-PL" sz="3200" dirty="0" smtClean="0"/>
              <a:t>10 badań brak ryzyka</a:t>
            </a:r>
            <a:endParaRPr lang="pl-PL" sz="3200" dirty="0"/>
          </a:p>
        </p:txBody>
      </p:sp>
      <p:pic>
        <p:nvPicPr>
          <p:cNvPr id="9" name="Picture 2"/>
          <p:cNvPicPr>
            <a:picLocks noChangeAspect="1" noChangeArrowheads="1"/>
          </p:cNvPicPr>
          <p:nvPr/>
        </p:nvPicPr>
        <p:blipFill>
          <a:blip r:embed="rId2" cstate="print"/>
          <a:srcRect/>
          <a:stretch>
            <a:fillRect/>
          </a:stretch>
        </p:blipFill>
        <p:spPr bwMode="auto">
          <a:xfrm>
            <a:off x="5456893" y="5949280"/>
            <a:ext cx="3687107" cy="908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IPP a CDI</a:t>
            </a:r>
            <a:endParaRPr lang="pl-PL" dirty="0"/>
          </a:p>
        </p:txBody>
      </p:sp>
      <p:sp>
        <p:nvSpPr>
          <p:cNvPr id="3" name="Symbol zastępczy zawartości 2"/>
          <p:cNvSpPr>
            <a:spLocks noGrp="1"/>
          </p:cNvSpPr>
          <p:nvPr>
            <p:ph idx="1"/>
          </p:nvPr>
        </p:nvSpPr>
        <p:spPr/>
        <p:txBody>
          <a:bodyPr/>
          <a:lstStyle/>
          <a:p>
            <a:r>
              <a:rPr lang="pl-PL" dirty="0" smtClean="0"/>
              <a:t>Czynniki ryzyka</a:t>
            </a:r>
          </a:p>
          <a:p>
            <a:pPr lvl="1"/>
            <a:r>
              <a:rPr lang="pl-PL" dirty="0" smtClean="0"/>
              <a:t>upośledzenie odporności</a:t>
            </a:r>
          </a:p>
          <a:p>
            <a:pPr lvl="1"/>
            <a:r>
              <a:rPr lang="pl-PL" dirty="0" smtClean="0"/>
              <a:t>hospitalizacja</a:t>
            </a:r>
          </a:p>
          <a:p>
            <a:pPr lvl="1"/>
            <a:r>
              <a:rPr lang="pl-PL" dirty="0" smtClean="0"/>
              <a:t>częsta </a:t>
            </a:r>
            <a:r>
              <a:rPr lang="pl-PL" dirty="0" err="1" smtClean="0"/>
              <a:t>antybiotykopterapia</a:t>
            </a:r>
            <a:endParaRPr lang="pl-PL" dirty="0" smtClean="0"/>
          </a:p>
          <a:p>
            <a:r>
              <a:rPr lang="pl-PL" dirty="0" smtClean="0"/>
              <a:t>Rekomendacja FDA</a:t>
            </a:r>
          </a:p>
          <a:p>
            <a:pPr lvl="1"/>
            <a:r>
              <a:rPr lang="pl-PL" dirty="0" smtClean="0"/>
              <a:t>U osób przyjmujących IPP w przypadku wystąpienia biegunki, która nie ustępuje po typowym czasie należy przeprowadzić diagnostykę w kierunku </a:t>
            </a:r>
            <a:r>
              <a:rPr lang="pl-PL" i="1" dirty="0" smtClean="0"/>
              <a:t>C. </a:t>
            </a:r>
            <a:r>
              <a:rPr lang="pl-PL" i="1" dirty="0" err="1" smtClean="0"/>
              <a:t>difficile</a:t>
            </a:r>
            <a:r>
              <a:rPr lang="pl-PL" dirty="0" smtClean="0"/>
              <a:t> </a:t>
            </a:r>
          </a:p>
          <a:p>
            <a:pPr lvl="1"/>
            <a:endParaRPr lang="pl-PL"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0" y="188640"/>
            <a:ext cx="6084168" cy="523220"/>
          </a:xfrm>
          <a:prstGeom prst="rect">
            <a:avLst/>
          </a:prstGeom>
          <a:noFill/>
        </p:spPr>
        <p:txBody>
          <a:bodyPr wrap="square" rtlCol="0">
            <a:spAutoFit/>
          </a:bodyPr>
          <a:lstStyle/>
          <a:p>
            <a:r>
              <a:rPr lang="pl-PL" sz="2800" b="1" dirty="0" smtClean="0"/>
              <a:t>IPP I MIKROBIOTAA</a:t>
            </a:r>
            <a:endParaRPr lang="pl-PL" sz="2800" b="1" dirty="0"/>
          </a:p>
        </p:txBody>
      </p:sp>
      <p:sp>
        <p:nvSpPr>
          <p:cNvPr id="4" name="pole tekstowe 3"/>
          <p:cNvSpPr txBox="1"/>
          <p:nvPr/>
        </p:nvSpPr>
        <p:spPr>
          <a:xfrm>
            <a:off x="0" y="836712"/>
            <a:ext cx="9144000" cy="523220"/>
          </a:xfrm>
          <a:prstGeom prst="rect">
            <a:avLst/>
          </a:prstGeom>
          <a:noFill/>
        </p:spPr>
        <p:txBody>
          <a:bodyPr wrap="square" rtlCol="0">
            <a:spAutoFit/>
          </a:bodyPr>
          <a:lstStyle/>
          <a:p>
            <a:r>
              <a:rPr lang="pl-PL" sz="2800" b="1" dirty="0" smtClean="0"/>
              <a:t>SMALL INTESTINAL BACTERIAL OVERGROWTH (SIBO)</a:t>
            </a:r>
            <a:endParaRPr lang="pl-PL" sz="2800" b="1" dirty="0"/>
          </a:p>
        </p:txBody>
      </p:sp>
      <p:sp>
        <p:nvSpPr>
          <p:cNvPr id="5" name="pole tekstowe 4"/>
          <p:cNvSpPr txBox="1"/>
          <p:nvPr/>
        </p:nvSpPr>
        <p:spPr>
          <a:xfrm>
            <a:off x="323528" y="1340768"/>
            <a:ext cx="6480720" cy="5016758"/>
          </a:xfrm>
          <a:prstGeom prst="rect">
            <a:avLst/>
          </a:prstGeom>
          <a:noFill/>
        </p:spPr>
        <p:txBody>
          <a:bodyPr wrap="square" rtlCol="0">
            <a:spAutoFit/>
          </a:bodyPr>
          <a:lstStyle/>
          <a:p>
            <a:pPr>
              <a:lnSpc>
                <a:spcPct val="150000"/>
              </a:lnSpc>
              <a:buFont typeface="Arial" pitchFamily="34" charset="0"/>
              <a:buChar char="•"/>
            </a:pPr>
            <a:r>
              <a:rPr lang="pl-PL" sz="3200" dirty="0" smtClean="0"/>
              <a:t>bakterie j. ustnej i jelit</a:t>
            </a:r>
          </a:p>
          <a:p>
            <a:pPr>
              <a:lnSpc>
                <a:spcPct val="150000"/>
              </a:lnSpc>
              <a:buFont typeface="Arial" pitchFamily="34" charset="0"/>
              <a:buChar char="•"/>
            </a:pPr>
            <a:r>
              <a:rPr lang="pl-PL" sz="3200" dirty="0" smtClean="0">
                <a:sym typeface="Symbol"/>
              </a:rPr>
              <a:t> </a:t>
            </a:r>
            <a:r>
              <a:rPr lang="pl-PL" sz="3200" dirty="0" err="1" smtClean="0">
                <a:sym typeface="Symbol"/>
              </a:rPr>
              <a:t>↓motoryki</a:t>
            </a:r>
            <a:r>
              <a:rPr lang="pl-PL" sz="3200" dirty="0" smtClean="0">
                <a:sym typeface="Symbol"/>
              </a:rPr>
              <a:t> p. pok.</a:t>
            </a:r>
            <a:r>
              <a:rPr lang="pl-PL" sz="3200" dirty="0" smtClean="0"/>
              <a:t> </a:t>
            </a:r>
          </a:p>
          <a:p>
            <a:pPr>
              <a:lnSpc>
                <a:spcPct val="150000"/>
              </a:lnSpc>
              <a:buFont typeface="Arial" pitchFamily="34" charset="0"/>
              <a:buChar char="•"/>
            </a:pPr>
            <a:r>
              <a:rPr lang="pl-PL" sz="3200" dirty="0" smtClean="0"/>
              <a:t>zwolnienie opróżniania żołądka</a:t>
            </a:r>
          </a:p>
          <a:p>
            <a:pPr>
              <a:lnSpc>
                <a:spcPct val="150000"/>
              </a:lnSpc>
              <a:buFont typeface="Arial" pitchFamily="34" charset="0"/>
              <a:buChar char="•"/>
            </a:pPr>
            <a:r>
              <a:rPr lang="pl-PL" sz="3200" dirty="0" smtClean="0">
                <a:sym typeface="Symbol"/>
              </a:rPr>
              <a:t>  lepkości śluzu żołądkowego </a:t>
            </a:r>
          </a:p>
          <a:p>
            <a:pPr>
              <a:lnSpc>
                <a:spcPct val="150000"/>
              </a:lnSpc>
              <a:buFont typeface="Arial" pitchFamily="34" charset="0"/>
              <a:buChar char="•"/>
            </a:pPr>
            <a:r>
              <a:rPr lang="pl-PL" sz="3200" dirty="0" smtClean="0">
                <a:sym typeface="Symbol"/>
              </a:rPr>
              <a:t>↑ bakterii patogennych</a:t>
            </a:r>
          </a:p>
          <a:p>
            <a:pPr>
              <a:lnSpc>
                <a:spcPct val="150000"/>
              </a:lnSpc>
              <a:buFont typeface="Arial" pitchFamily="34" charset="0"/>
              <a:buChar char="•"/>
            </a:pPr>
            <a:r>
              <a:rPr lang="pl-PL" sz="3200" dirty="0" smtClean="0">
                <a:sym typeface="Symbol"/>
              </a:rPr>
              <a:t> wzrostu </a:t>
            </a:r>
            <a:r>
              <a:rPr lang="pl-PL" sz="3200" i="1" dirty="0" err="1" smtClean="0">
                <a:sym typeface="Symbol"/>
              </a:rPr>
              <a:t>Lactobacilli</a:t>
            </a:r>
            <a:endParaRPr lang="pl-PL" sz="3200" i="1" dirty="0" smtClean="0"/>
          </a:p>
          <a:p>
            <a:endParaRPr lang="pl-PL" sz="3200" dirty="0"/>
          </a:p>
        </p:txBody>
      </p:sp>
      <p:sp>
        <p:nvSpPr>
          <p:cNvPr id="6" name="Prostokąt 5"/>
          <p:cNvSpPr/>
          <p:nvPr/>
        </p:nvSpPr>
        <p:spPr>
          <a:xfrm>
            <a:off x="0" y="5934670"/>
            <a:ext cx="8748464" cy="646331"/>
          </a:xfrm>
          <a:prstGeom prst="rect">
            <a:avLst/>
          </a:prstGeom>
        </p:spPr>
        <p:txBody>
          <a:bodyPr wrap="square">
            <a:spAutoFit/>
          </a:bodyPr>
          <a:lstStyle/>
          <a:p>
            <a:r>
              <a:rPr lang="en-US" dirty="0" err="1" smtClean="0"/>
              <a:t>Bavishi</a:t>
            </a:r>
            <a:r>
              <a:rPr lang="en-US" dirty="0" smtClean="0"/>
              <a:t> C, </a:t>
            </a:r>
            <a:r>
              <a:rPr lang="en-US" dirty="0" err="1" smtClean="0"/>
              <a:t>Dupont</a:t>
            </a:r>
            <a:r>
              <a:rPr lang="en-US" dirty="0" smtClean="0"/>
              <a:t> HL. Systematic review: the use of proton pump inhibitors and increased susceptibility to enteric infection. Aliment </a:t>
            </a:r>
            <a:r>
              <a:rPr lang="en-US" dirty="0" err="1" smtClean="0"/>
              <a:t>Pharmacol</a:t>
            </a:r>
            <a:r>
              <a:rPr lang="en-US" dirty="0" smtClean="0"/>
              <a:t> </a:t>
            </a:r>
            <a:r>
              <a:rPr lang="en-US" dirty="0" err="1" smtClean="0"/>
              <a:t>Ther</a:t>
            </a:r>
            <a:r>
              <a:rPr lang="en-US" dirty="0" smtClean="0"/>
              <a:t>. 2011;34(11-12):1269-81.</a:t>
            </a:r>
            <a:endParaRPr lang="pl-PL"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8229600" cy="1143000"/>
          </a:xfrm>
        </p:spPr>
        <p:txBody>
          <a:bodyPr/>
          <a:lstStyle/>
          <a:p>
            <a:r>
              <a:rPr lang="pl-PL" b="1" dirty="0" smtClean="0">
                <a:solidFill>
                  <a:srgbClr val="C00000"/>
                </a:solidFill>
              </a:rPr>
              <a:t>IPP ZWIĘKSZAJĄ RYZYKO SIBO</a:t>
            </a:r>
            <a:endParaRPr lang="pl-PL" b="1" dirty="0">
              <a:solidFill>
                <a:srgbClr val="C0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179512" y="1334221"/>
            <a:ext cx="8907391" cy="4546037"/>
          </a:xfrm>
          <a:prstGeom prst="rect">
            <a:avLst/>
          </a:prstGeom>
          <a:noFill/>
          <a:ln w="9525">
            <a:noFill/>
            <a:miter lim="800000"/>
            <a:headEnd/>
            <a:tailEnd/>
          </a:ln>
        </p:spPr>
      </p:pic>
      <p:sp>
        <p:nvSpPr>
          <p:cNvPr id="4" name="Prostokąt 3"/>
          <p:cNvSpPr/>
          <p:nvPr/>
        </p:nvSpPr>
        <p:spPr>
          <a:xfrm>
            <a:off x="251520" y="5951021"/>
            <a:ext cx="7848872" cy="646331"/>
          </a:xfrm>
          <a:prstGeom prst="rect">
            <a:avLst/>
          </a:prstGeom>
        </p:spPr>
        <p:txBody>
          <a:bodyPr wrap="square">
            <a:spAutoFit/>
          </a:bodyPr>
          <a:lstStyle/>
          <a:p>
            <a:r>
              <a:rPr lang="en-US" dirty="0" smtClean="0"/>
              <a:t>Lo WK, Chan WW. Risk of Small Intestinal Bacterial Overgrowth </a:t>
            </a:r>
            <a:r>
              <a:rPr lang="pl-PL" smtClean="0"/>
              <a:t>: </a:t>
            </a:r>
            <a:r>
              <a:rPr lang="en-US" smtClean="0"/>
              <a:t>A </a:t>
            </a:r>
            <a:r>
              <a:rPr lang="en-US" dirty="0" smtClean="0"/>
              <a:t>Meta-analysis </a:t>
            </a:r>
            <a:r>
              <a:rPr lang="en-US" dirty="0" err="1" smtClean="0"/>
              <a:t>Clin</a:t>
            </a:r>
            <a:r>
              <a:rPr lang="en-US" dirty="0" smtClean="0"/>
              <a:t> </a:t>
            </a:r>
            <a:r>
              <a:rPr lang="en-US" dirty="0" err="1" smtClean="0"/>
              <a:t>Gastroenterol</a:t>
            </a:r>
            <a:r>
              <a:rPr lang="en-US" dirty="0" smtClean="0"/>
              <a:t> and </a:t>
            </a:r>
            <a:r>
              <a:rPr lang="en-US" dirty="0" err="1" smtClean="0"/>
              <a:t>Hepatol</a:t>
            </a:r>
            <a:r>
              <a:rPr lang="en-US" dirty="0" smtClean="0"/>
              <a:t> 2013;11:483-490.</a:t>
            </a:r>
            <a:endParaRPr lang="pl-PL"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8820472" cy="1539601"/>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107504" y="1578632"/>
            <a:ext cx="8951323" cy="494244"/>
          </a:xfrm>
          <a:prstGeom prst="rect">
            <a:avLst/>
          </a:prstGeom>
          <a:noFill/>
          <a:ln w="9525">
            <a:noFill/>
            <a:miter lim="800000"/>
            <a:headEnd/>
            <a:tailEnd/>
          </a:ln>
        </p:spPr>
      </p:pic>
      <p:pic>
        <p:nvPicPr>
          <p:cNvPr id="12290" name="Picture 2"/>
          <p:cNvPicPr>
            <a:picLocks noChangeAspect="1" noChangeArrowheads="1"/>
          </p:cNvPicPr>
          <p:nvPr/>
        </p:nvPicPr>
        <p:blipFill>
          <a:blip r:embed="rId4" cstate="print"/>
          <a:srcRect/>
          <a:stretch>
            <a:fillRect/>
          </a:stretch>
        </p:blipFill>
        <p:spPr bwMode="auto">
          <a:xfrm>
            <a:off x="1" y="2149293"/>
            <a:ext cx="9144000" cy="3655971"/>
          </a:xfrm>
          <a:prstGeom prst="rect">
            <a:avLst/>
          </a:prstGeom>
          <a:noFill/>
          <a:ln w="9525">
            <a:noFill/>
            <a:miter lim="800000"/>
            <a:headEnd/>
            <a:tailEnd/>
          </a:ln>
        </p:spPr>
      </p:pic>
      <p:sp>
        <p:nvSpPr>
          <p:cNvPr id="5" name="Elipsa 4"/>
          <p:cNvSpPr/>
          <p:nvPr/>
        </p:nvSpPr>
        <p:spPr>
          <a:xfrm>
            <a:off x="0" y="4365104"/>
            <a:ext cx="572412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Elipsa 6"/>
          <p:cNvSpPr/>
          <p:nvPr/>
        </p:nvSpPr>
        <p:spPr>
          <a:xfrm>
            <a:off x="152400" y="3077344"/>
            <a:ext cx="572412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5"/>
          <p:cNvGrpSpPr>
            <a:grpSpLocks/>
          </p:cNvGrpSpPr>
          <p:nvPr/>
        </p:nvGrpSpPr>
        <p:grpSpPr bwMode="auto">
          <a:xfrm>
            <a:off x="814388" y="1196975"/>
            <a:ext cx="6858000" cy="4845050"/>
            <a:chOff x="785786" y="1071546"/>
            <a:chExt cx="6858048" cy="4844078"/>
          </a:xfrm>
        </p:grpSpPr>
        <p:pic>
          <p:nvPicPr>
            <p:cNvPr id="39944" name="Picture 2"/>
            <p:cNvPicPr>
              <a:picLocks noChangeAspect="1" noChangeArrowheads="1"/>
            </p:cNvPicPr>
            <p:nvPr/>
          </p:nvPicPr>
          <p:blipFill>
            <a:blip r:embed="rId2" cstate="print"/>
            <a:srcRect/>
            <a:stretch>
              <a:fillRect/>
            </a:stretch>
          </p:blipFill>
          <p:spPr bwMode="auto">
            <a:xfrm>
              <a:off x="785786" y="1142970"/>
              <a:ext cx="6858048" cy="4772654"/>
            </a:xfrm>
            <a:prstGeom prst="rect">
              <a:avLst/>
            </a:prstGeom>
            <a:ln>
              <a:noFill/>
            </a:ln>
            <a:effectLst>
              <a:outerShdw blurRad="292100" dist="139700" dir="2700000" algn="tl" rotWithShape="0">
                <a:srgbClr val="333333">
                  <a:alpha val="65000"/>
                </a:srgbClr>
              </a:outerShdw>
            </a:effectLst>
          </p:spPr>
        </p:pic>
        <p:sp>
          <p:nvSpPr>
            <p:cNvPr id="5" name="Prostokąt zaokrąglony 4"/>
            <p:cNvSpPr/>
            <p:nvPr/>
          </p:nvSpPr>
          <p:spPr>
            <a:xfrm>
              <a:off x="1285851" y="1071546"/>
              <a:ext cx="785819" cy="5713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grpSp>
      <p:grpSp>
        <p:nvGrpSpPr>
          <p:cNvPr id="3" name="Grupa 11"/>
          <p:cNvGrpSpPr>
            <a:grpSpLocks/>
          </p:cNvGrpSpPr>
          <p:nvPr/>
        </p:nvGrpSpPr>
        <p:grpSpPr bwMode="auto">
          <a:xfrm>
            <a:off x="200025" y="6089650"/>
            <a:ext cx="8801100" cy="696913"/>
            <a:chOff x="200214" y="6090126"/>
            <a:chExt cx="8800942" cy="696460"/>
          </a:xfrm>
        </p:grpSpPr>
        <p:sp>
          <p:nvSpPr>
            <p:cNvPr id="8" name="Prostokąt 7"/>
            <p:cNvSpPr/>
            <p:nvPr/>
          </p:nvSpPr>
          <p:spPr>
            <a:xfrm>
              <a:off x="214502" y="6090126"/>
              <a:ext cx="8786654" cy="461663"/>
            </a:xfrm>
            <a:prstGeom prst="rect">
              <a:avLst/>
            </a:prstGeom>
          </p:spPr>
          <p:txBody>
            <a:bodyPr>
              <a:spAutoFit/>
            </a:bodyPr>
            <a:lstStyle/>
            <a:p>
              <a:pPr>
                <a:defRPr/>
              </a:pPr>
              <a:r>
                <a:rPr lang="pl-PL" sz="1200" dirty="0">
                  <a:effectLst>
                    <a:outerShdw blurRad="38100" dist="38100" dir="2700000" algn="tl">
                      <a:srgbClr val="000000">
                        <a:alpha val="43137"/>
                      </a:srgbClr>
                    </a:outerShdw>
                  </a:effectLst>
                </a:rPr>
                <a:t>1)  </a:t>
              </a:r>
              <a:r>
                <a:rPr lang="pl-PL" sz="1200" dirty="0" err="1">
                  <a:effectLst>
                    <a:outerShdw blurRad="38100" dist="38100" dir="2700000" algn="tl">
                      <a:srgbClr val="000000">
                        <a:alpha val="43137"/>
                      </a:srgbClr>
                    </a:outerShdw>
                  </a:effectLst>
                </a:rPr>
                <a:t>Lanas</a:t>
              </a:r>
              <a:r>
                <a:rPr lang="pl-PL" sz="1200" dirty="0">
                  <a:effectLst>
                    <a:outerShdw blurRad="38100" dist="38100" dir="2700000" algn="tl">
                      <a:srgbClr val="000000">
                        <a:alpha val="43137"/>
                      </a:srgbClr>
                    </a:outerShdw>
                  </a:effectLst>
                </a:rPr>
                <a:t> A i </a:t>
              </a:r>
              <a:r>
                <a:rPr lang="pl-PL" sz="1200" dirty="0" err="1">
                  <a:effectLst>
                    <a:outerShdw blurRad="38100" dist="38100" dir="2700000" algn="tl">
                      <a:srgbClr val="000000">
                        <a:alpha val="43137"/>
                      </a:srgbClr>
                    </a:outerShdw>
                  </a:effectLst>
                </a:rPr>
                <a:t>wsp</a:t>
              </a:r>
              <a:r>
                <a:rPr lang="pl-PL" sz="1200" dirty="0">
                  <a:effectLst>
                    <a:outerShdw blurRad="38100" dist="38100" dir="2700000" algn="tl">
                      <a:srgbClr val="000000">
                        <a:alpha val="43137"/>
                      </a:srgbClr>
                    </a:outerShdw>
                  </a:effectLst>
                </a:rPr>
                <a:t>.: Time </a:t>
              </a:r>
              <a:r>
                <a:rPr lang="pl-PL" sz="1200" dirty="0" err="1">
                  <a:effectLst>
                    <a:outerShdw blurRad="38100" dist="38100" dir="2700000" algn="tl">
                      <a:srgbClr val="000000">
                        <a:alpha val="43137"/>
                      </a:srgbClr>
                    </a:outerShdw>
                  </a:effectLst>
                </a:rPr>
                <a:t>trends</a:t>
              </a:r>
              <a:r>
                <a:rPr lang="pl-PL" sz="1200" dirty="0">
                  <a:effectLst>
                    <a:outerShdw blurRad="38100" dist="38100" dir="2700000" algn="tl">
                      <a:srgbClr val="000000">
                        <a:alpha val="43137"/>
                      </a:srgbClr>
                    </a:outerShdw>
                  </a:effectLst>
                </a:rPr>
                <a:t> and </a:t>
              </a:r>
              <a:r>
                <a:rPr lang="pl-PL" sz="1200" dirty="0" err="1">
                  <a:effectLst>
                    <a:outerShdw blurRad="38100" dist="38100" dir="2700000" algn="tl">
                      <a:srgbClr val="000000">
                        <a:alpha val="43137"/>
                      </a:srgbClr>
                    </a:outerShdw>
                  </a:effectLst>
                </a:rPr>
                <a:t>impact</a:t>
              </a:r>
              <a:r>
                <a:rPr lang="pl-PL" sz="1200" dirty="0">
                  <a:effectLst>
                    <a:outerShdw blurRad="38100" dist="38100" dir="2700000" algn="tl">
                      <a:srgbClr val="000000">
                        <a:alpha val="43137"/>
                      </a:srgbClr>
                    </a:outerShdw>
                  </a:effectLst>
                </a:rPr>
                <a:t> of </a:t>
              </a:r>
              <a:r>
                <a:rPr lang="pl-PL" sz="1200" dirty="0" err="1">
                  <a:effectLst>
                    <a:outerShdw blurRad="38100" dist="38100" dir="2700000" algn="tl">
                      <a:srgbClr val="000000">
                        <a:alpha val="43137"/>
                      </a:srgbClr>
                    </a:outerShdw>
                  </a:effectLst>
                </a:rPr>
                <a:t>upper</a:t>
              </a:r>
              <a:r>
                <a:rPr lang="pl-PL" sz="1200" dirty="0">
                  <a:effectLst>
                    <a:outerShdw blurRad="38100" dist="38100" dir="2700000" algn="tl">
                      <a:srgbClr val="000000">
                        <a:alpha val="43137"/>
                      </a:srgbClr>
                    </a:outerShdw>
                  </a:effectLst>
                </a:rPr>
                <a:t> and </a:t>
              </a:r>
              <a:r>
                <a:rPr lang="pl-PL" sz="1200" dirty="0" err="1">
                  <a:effectLst>
                    <a:outerShdw blurRad="38100" dist="38100" dir="2700000" algn="tl">
                      <a:srgbClr val="000000">
                        <a:alpha val="43137"/>
                      </a:srgbClr>
                    </a:outerShdw>
                  </a:effectLst>
                </a:rPr>
                <a:t>lower</a:t>
              </a:r>
              <a:r>
                <a:rPr lang="pl-PL" sz="1200" dirty="0">
                  <a:effectLst>
                    <a:outerShdw blurRad="38100" dist="38100" dir="2700000" algn="tl">
                      <a:srgbClr val="000000">
                        <a:alpha val="43137"/>
                      </a:srgbClr>
                    </a:outerShdw>
                  </a:effectLst>
                </a:rPr>
                <a:t> </a:t>
              </a:r>
              <a:r>
                <a:rPr lang="pl-PL" sz="1200" dirty="0" err="1">
                  <a:effectLst>
                    <a:outerShdw blurRad="38100" dist="38100" dir="2700000" algn="tl">
                      <a:srgbClr val="000000">
                        <a:alpha val="43137"/>
                      </a:srgbClr>
                    </a:outerShdw>
                  </a:effectLst>
                </a:rPr>
                <a:t>gastrointestinal</a:t>
              </a:r>
              <a:r>
                <a:rPr lang="pl-PL" sz="1200" dirty="0">
                  <a:effectLst>
                    <a:outerShdw blurRad="38100" dist="38100" dir="2700000" algn="tl">
                      <a:srgbClr val="000000">
                        <a:alpha val="43137"/>
                      </a:srgbClr>
                    </a:outerShdw>
                  </a:effectLst>
                </a:rPr>
                <a:t> </a:t>
              </a:r>
              <a:r>
                <a:rPr lang="pl-PL" sz="1200" dirty="0" err="1">
                  <a:effectLst>
                    <a:outerShdw blurRad="38100" dist="38100" dir="2700000" algn="tl">
                      <a:srgbClr val="000000">
                        <a:alpha val="43137"/>
                      </a:srgbClr>
                    </a:outerShdw>
                  </a:effectLst>
                </a:rPr>
                <a:t>bleeding</a:t>
              </a:r>
              <a:r>
                <a:rPr lang="pl-PL" sz="1200" dirty="0">
                  <a:effectLst>
                    <a:outerShdw blurRad="38100" dist="38100" dir="2700000" algn="tl">
                      <a:srgbClr val="000000">
                        <a:alpha val="43137"/>
                      </a:srgbClr>
                    </a:outerShdw>
                  </a:effectLst>
                </a:rPr>
                <a:t>  and </a:t>
              </a:r>
              <a:r>
                <a:rPr lang="pl-PL" sz="1200" dirty="0" err="1">
                  <a:effectLst>
                    <a:outerShdw blurRad="38100" dist="38100" dir="2700000" algn="tl">
                      <a:srgbClr val="000000">
                        <a:alpha val="43137"/>
                      </a:srgbClr>
                    </a:outerShdw>
                  </a:effectLst>
                </a:rPr>
                <a:t>perforation</a:t>
              </a:r>
              <a:r>
                <a:rPr lang="pl-PL" sz="1200" dirty="0">
                  <a:effectLst>
                    <a:outerShdw blurRad="38100" dist="38100" dir="2700000" algn="tl">
                      <a:srgbClr val="000000">
                        <a:alpha val="43137"/>
                      </a:srgbClr>
                    </a:outerShdw>
                  </a:effectLst>
                </a:rPr>
                <a:t> </a:t>
              </a:r>
              <a:r>
                <a:rPr lang="pl-PL" sz="1200" dirty="0" err="1">
                  <a:effectLst>
                    <a:outerShdw blurRad="38100" dist="38100" dir="2700000" algn="tl">
                      <a:srgbClr val="000000">
                        <a:alpha val="43137"/>
                      </a:srgbClr>
                    </a:outerShdw>
                  </a:effectLst>
                </a:rPr>
                <a:t>in</a:t>
              </a:r>
              <a:r>
                <a:rPr lang="pl-PL" sz="1200" dirty="0">
                  <a:effectLst>
                    <a:outerShdw blurRad="38100" dist="38100" dir="2700000" algn="tl">
                      <a:srgbClr val="000000">
                        <a:alpha val="43137"/>
                      </a:srgbClr>
                    </a:outerShdw>
                  </a:effectLst>
                </a:rPr>
                <a:t> </a:t>
              </a:r>
              <a:r>
                <a:rPr lang="pl-PL" sz="1200" dirty="0" err="1">
                  <a:effectLst>
                    <a:outerShdw blurRad="38100" dist="38100" dir="2700000" algn="tl">
                      <a:srgbClr val="000000">
                        <a:alpha val="43137"/>
                      </a:srgbClr>
                    </a:outerShdw>
                  </a:effectLst>
                </a:rPr>
                <a:t>clinical</a:t>
              </a:r>
              <a:r>
                <a:rPr lang="pl-PL" sz="1200" dirty="0">
                  <a:effectLst>
                    <a:outerShdw blurRad="38100" dist="38100" dir="2700000" algn="tl">
                      <a:srgbClr val="000000">
                        <a:alpha val="43137"/>
                      </a:srgbClr>
                    </a:outerShdw>
                  </a:effectLst>
                </a:rPr>
                <a:t> </a:t>
              </a:r>
              <a:r>
                <a:rPr lang="pl-PL" sz="1200" dirty="0" err="1">
                  <a:effectLst>
                    <a:outerShdw blurRad="38100" dist="38100" dir="2700000" algn="tl">
                      <a:srgbClr val="000000">
                        <a:alpha val="43137"/>
                      </a:srgbClr>
                    </a:outerShdw>
                  </a:effectLst>
                </a:rPr>
                <a:t>practice</a:t>
              </a:r>
              <a:r>
                <a:rPr lang="pl-PL" sz="1200" dirty="0">
                  <a:effectLst>
                    <a:outerShdw blurRad="38100" dist="38100" dir="2700000" algn="tl">
                      <a:srgbClr val="000000">
                        <a:alpha val="43137"/>
                      </a:srgbClr>
                    </a:outerShdw>
                  </a:effectLst>
                </a:rPr>
                <a:t>. </a:t>
              </a:r>
              <a:br>
                <a:rPr lang="pl-PL" sz="1200" dirty="0">
                  <a:effectLst>
                    <a:outerShdw blurRad="38100" dist="38100" dir="2700000" algn="tl">
                      <a:srgbClr val="000000">
                        <a:alpha val="43137"/>
                      </a:srgbClr>
                    </a:outerShdw>
                  </a:effectLst>
                </a:rPr>
              </a:br>
              <a:r>
                <a:rPr lang="pl-PL" sz="1200" dirty="0">
                  <a:effectLst>
                    <a:outerShdw blurRad="38100" dist="38100" dir="2700000" algn="tl">
                      <a:srgbClr val="000000">
                        <a:alpha val="43137"/>
                      </a:srgbClr>
                    </a:outerShdw>
                  </a:effectLst>
                </a:rPr>
                <a:t>     </a:t>
              </a:r>
              <a:r>
                <a:rPr lang="pl-PL" sz="1200" dirty="0" err="1">
                  <a:effectLst>
                    <a:outerShdw blurRad="38100" dist="38100" dir="2700000" algn="tl">
                      <a:srgbClr val="000000">
                        <a:alpha val="43137"/>
                      </a:srgbClr>
                    </a:outerShdw>
                  </a:effectLst>
                </a:rPr>
                <a:t>Am</a:t>
              </a:r>
              <a:r>
                <a:rPr lang="pl-PL" sz="1200" dirty="0">
                  <a:effectLst>
                    <a:outerShdw blurRad="38100" dist="38100" dir="2700000" algn="tl">
                      <a:srgbClr val="000000">
                        <a:alpha val="43137"/>
                      </a:srgbClr>
                    </a:outerShdw>
                  </a:effectLst>
                </a:rPr>
                <a:t> J </a:t>
              </a:r>
              <a:r>
                <a:rPr lang="pl-PL" sz="1200" dirty="0" err="1">
                  <a:effectLst>
                    <a:outerShdw blurRad="38100" dist="38100" dir="2700000" algn="tl">
                      <a:srgbClr val="000000">
                        <a:alpha val="43137"/>
                      </a:srgbClr>
                    </a:outerShdw>
                  </a:effectLst>
                </a:rPr>
                <a:t>Gastroenterol</a:t>
              </a:r>
              <a:r>
                <a:rPr lang="pl-PL" sz="1200" dirty="0">
                  <a:effectLst>
                    <a:outerShdw blurRad="38100" dist="38100" dir="2700000" algn="tl">
                      <a:srgbClr val="000000">
                        <a:alpha val="43137"/>
                      </a:srgbClr>
                    </a:outerShdw>
                  </a:effectLst>
                </a:rPr>
                <a:t> 2009; 104: 1633-1641</a:t>
              </a:r>
            </a:p>
          </p:txBody>
        </p:sp>
        <p:sp>
          <p:nvSpPr>
            <p:cNvPr id="9" name="Prostokąt 8"/>
            <p:cNvSpPr/>
            <p:nvPr/>
          </p:nvSpPr>
          <p:spPr>
            <a:xfrm>
              <a:off x="200214" y="6508954"/>
              <a:ext cx="8286601" cy="277632"/>
            </a:xfrm>
            <a:prstGeom prst="rect">
              <a:avLst/>
            </a:prstGeom>
          </p:spPr>
          <p:txBody>
            <a:bodyPr>
              <a:spAutoFit/>
            </a:bodyPr>
            <a:lstStyle/>
            <a:p>
              <a:pPr>
                <a:defRPr/>
              </a:pPr>
              <a:r>
                <a:rPr lang="pl-PL" sz="1200" dirty="0">
                  <a:effectLst>
                    <a:outerShdw blurRad="38100" dist="38100" dir="2700000" algn="tl">
                      <a:srgbClr val="000000">
                        <a:alpha val="43137"/>
                      </a:srgbClr>
                    </a:outerShdw>
                  </a:effectLst>
                </a:rPr>
                <a:t>2)  Wallace JL: </a:t>
              </a:r>
              <a:r>
                <a:rPr lang="pl-PL" sz="1200" dirty="0" err="1">
                  <a:effectLst>
                    <a:outerShdw blurRad="38100" dist="38100" dir="2700000" algn="tl">
                      <a:srgbClr val="000000">
                        <a:alpha val="43137"/>
                      </a:srgbClr>
                    </a:outerShdw>
                  </a:effectLst>
                </a:rPr>
                <a:t>Polypharmacy</a:t>
              </a:r>
              <a:r>
                <a:rPr lang="pl-PL" sz="1200" dirty="0">
                  <a:effectLst>
                    <a:outerShdw blurRad="38100" dist="38100" dir="2700000" algn="tl">
                      <a:srgbClr val="000000">
                        <a:alpha val="43137"/>
                      </a:srgbClr>
                    </a:outerShdw>
                  </a:effectLst>
                </a:rPr>
                <a:t> of </a:t>
              </a:r>
              <a:r>
                <a:rPr lang="pl-PL" sz="1200" dirty="0" err="1">
                  <a:effectLst>
                    <a:outerShdw blurRad="38100" dist="38100" dir="2700000" algn="tl">
                      <a:srgbClr val="000000">
                        <a:alpha val="43137"/>
                      </a:srgbClr>
                    </a:outerShdw>
                  </a:effectLst>
                </a:rPr>
                <a:t>Osteoarthritis</a:t>
              </a:r>
              <a:r>
                <a:rPr lang="pl-PL" sz="1200" dirty="0">
                  <a:effectLst>
                    <a:outerShdw blurRad="38100" dist="38100" dir="2700000" algn="tl">
                      <a:srgbClr val="000000">
                        <a:alpha val="43137"/>
                      </a:srgbClr>
                    </a:outerShdw>
                  </a:effectLst>
                </a:rPr>
                <a:t>. </a:t>
              </a:r>
              <a:r>
                <a:rPr lang="pl-PL" sz="1200" dirty="0" err="1">
                  <a:effectLst>
                    <a:outerShdw blurRad="38100" dist="38100" dir="2700000" algn="tl">
                      <a:srgbClr val="000000">
                        <a:alpha val="43137"/>
                      </a:srgbClr>
                    </a:outerShdw>
                  </a:effectLst>
                </a:rPr>
                <a:t>Perfect</a:t>
              </a:r>
              <a:r>
                <a:rPr lang="pl-PL" sz="1200" dirty="0">
                  <a:effectLst>
                    <a:outerShdw blurRad="38100" dist="38100" dir="2700000" algn="tl">
                      <a:srgbClr val="000000">
                        <a:alpha val="43137"/>
                      </a:srgbClr>
                    </a:outerShdw>
                  </a:effectLst>
                </a:rPr>
                <a:t> </a:t>
              </a:r>
              <a:r>
                <a:rPr lang="pl-PL" sz="1200" dirty="0" err="1">
                  <a:effectLst>
                    <a:outerShdw blurRad="38100" dist="38100" dir="2700000" algn="tl">
                      <a:srgbClr val="000000">
                        <a:alpha val="43137"/>
                      </a:srgbClr>
                    </a:outerShdw>
                  </a:effectLst>
                </a:rPr>
                <a:t>Intestinal</a:t>
              </a:r>
              <a:r>
                <a:rPr lang="pl-PL" sz="1200" dirty="0">
                  <a:effectLst>
                    <a:outerShdw blurRad="38100" dist="38100" dir="2700000" algn="tl">
                      <a:srgbClr val="000000">
                        <a:alpha val="43137"/>
                      </a:srgbClr>
                    </a:outerShdw>
                  </a:effectLst>
                </a:rPr>
                <a:t> </a:t>
              </a:r>
              <a:r>
                <a:rPr lang="pl-PL" sz="1200" dirty="0" err="1">
                  <a:effectLst>
                    <a:outerShdw blurRad="38100" dist="38100" dir="2700000" algn="tl">
                      <a:srgbClr val="000000">
                        <a:alpha val="43137"/>
                      </a:srgbClr>
                    </a:outerShdw>
                  </a:effectLst>
                </a:rPr>
                <a:t>Storm</a:t>
              </a:r>
              <a:r>
                <a:rPr lang="pl-PL" sz="1200" dirty="0">
                  <a:effectLst>
                    <a:outerShdw blurRad="38100" dist="38100" dir="2700000" algn="tl">
                      <a:srgbClr val="000000">
                        <a:alpha val="43137"/>
                      </a:srgbClr>
                    </a:outerShdw>
                  </a:effectLst>
                </a:rPr>
                <a:t>. </a:t>
              </a:r>
              <a:r>
                <a:rPr lang="pl-PL" sz="1200" dirty="0" err="1">
                  <a:effectLst>
                    <a:outerShdw blurRad="38100" dist="38100" dir="2700000" algn="tl">
                      <a:srgbClr val="000000">
                        <a:alpha val="43137"/>
                      </a:srgbClr>
                    </a:outerShdw>
                  </a:effectLst>
                </a:rPr>
                <a:t>Dig</a:t>
              </a:r>
              <a:r>
                <a:rPr lang="pl-PL" sz="1200" dirty="0">
                  <a:effectLst>
                    <a:outerShdw blurRad="38100" dist="38100" dir="2700000" algn="tl">
                      <a:srgbClr val="000000">
                        <a:alpha val="43137"/>
                      </a:srgbClr>
                    </a:outerShdw>
                  </a:effectLst>
                </a:rPr>
                <a:t> Dis </a:t>
              </a:r>
              <a:r>
                <a:rPr lang="pl-PL" sz="1200" dirty="0" err="1">
                  <a:effectLst>
                    <a:outerShdw blurRad="38100" dist="38100" dir="2700000" algn="tl">
                      <a:srgbClr val="000000">
                        <a:alpha val="43137"/>
                      </a:srgbClr>
                    </a:outerShdw>
                  </a:effectLst>
                </a:rPr>
                <a:t>Sci</a:t>
              </a:r>
              <a:r>
                <a:rPr lang="pl-PL" sz="1200" dirty="0">
                  <a:effectLst>
                    <a:outerShdw blurRad="38100" dist="38100" dir="2700000" algn="tl">
                      <a:srgbClr val="000000">
                        <a:alpha val="43137"/>
                      </a:srgbClr>
                    </a:outerShdw>
                  </a:effectLst>
                </a:rPr>
                <a:t> 2013</a:t>
              </a:r>
            </a:p>
          </p:txBody>
        </p:sp>
      </p:grpSp>
      <p:sp>
        <p:nvSpPr>
          <p:cNvPr id="10" name="Rectangle 41"/>
          <p:cNvSpPr>
            <a:spLocks noChangeArrowheads="1"/>
          </p:cNvSpPr>
          <p:nvPr/>
        </p:nvSpPr>
        <p:spPr bwMode="auto">
          <a:xfrm>
            <a:off x="0" y="1071563"/>
            <a:ext cx="9144000" cy="142875"/>
          </a:xfrm>
          <a:prstGeom prst="rect">
            <a:avLst/>
          </a:prstGeom>
          <a:gradFill flip="none" rotWithShape="1">
            <a:gsLst>
              <a:gs pos="0">
                <a:schemeClr val="accent1"/>
              </a:gs>
              <a:gs pos="0">
                <a:schemeClr val="accent1">
                  <a:lumMod val="40000"/>
                  <a:lumOff val="60000"/>
                </a:schemeClr>
              </a:gs>
              <a:gs pos="0">
                <a:schemeClr val="accent1">
                  <a:lumMod val="40000"/>
                  <a:lumOff val="60000"/>
                </a:schemeClr>
              </a:gs>
              <a:gs pos="0">
                <a:schemeClr val="accent1">
                  <a:lumMod val="40000"/>
                  <a:lumOff val="60000"/>
                </a:schemeClr>
              </a:gs>
              <a:gs pos="50000">
                <a:schemeClr val="tx2"/>
              </a:gs>
              <a:gs pos="50000">
                <a:schemeClr val="tx2"/>
              </a:gs>
              <a:gs pos="100000">
                <a:srgbClr val="99CC00">
                  <a:gamma/>
                  <a:shade val="26275"/>
                  <a:invGamma/>
                </a:srgbClr>
              </a:gs>
            </a:gsLst>
            <a:lin ang="16200000" scaled="1"/>
            <a:tileRect/>
          </a:gradFill>
          <a:ln w="12700">
            <a:noFill/>
            <a:miter lim="800000"/>
            <a:headEnd type="none" w="sm" len="sm"/>
            <a:tailEnd type="none" w="sm" len="sm"/>
          </a:ln>
          <a:effectLst>
            <a:outerShdw dist="17961" dir="2700000" algn="ctr" rotWithShape="0">
              <a:schemeClr val="bg2"/>
            </a:outerShdw>
          </a:effectLst>
        </p:spPr>
        <p:txBody>
          <a:bodyPr wrap="none" lIns="91429" tIns="45714" rIns="91429" bIns="45714" anchor="ctr"/>
          <a:lstStyle/>
          <a:p>
            <a:pPr>
              <a:defRPr/>
            </a:pPr>
            <a:endParaRPr lang="pl-PL">
              <a:latin typeface="Arial" charset="0"/>
            </a:endParaRPr>
          </a:p>
        </p:txBody>
      </p:sp>
      <p:sp>
        <p:nvSpPr>
          <p:cNvPr id="11" name="Prostokąt 10"/>
          <p:cNvSpPr/>
          <p:nvPr/>
        </p:nvSpPr>
        <p:spPr>
          <a:xfrm>
            <a:off x="320675" y="214313"/>
            <a:ext cx="8337550" cy="830262"/>
          </a:xfrm>
          <a:prstGeom prst="rect">
            <a:avLst/>
          </a:prstGeom>
          <a:ln>
            <a:noFill/>
          </a:ln>
        </p:spPr>
        <p:txBody>
          <a:bodyPr lIns="91429" tIns="45714" rIns="91429" bIns="45714">
            <a:spAutoFit/>
          </a:bodyPr>
          <a:lstStyle/>
          <a:p>
            <a:pPr algn="ctr">
              <a:defRPr/>
            </a:pPr>
            <a:r>
              <a:rPr lang="pl-PL" sz="2400" dirty="0">
                <a:solidFill>
                  <a:schemeClr val="tx2">
                    <a:lumMod val="75000"/>
                  </a:schemeClr>
                </a:solidFill>
                <a:effectLst>
                  <a:outerShdw blurRad="38100" dist="38100" dir="2700000" algn="tl">
                    <a:srgbClr val="000000">
                      <a:alpha val="43137"/>
                    </a:srgbClr>
                  </a:outerShdw>
                </a:effectLst>
              </a:rPr>
              <a:t>NLPZ a powikłania ze strony górnego i dolnego odcinka przewodu pokarmowego 1996 - 2005</a:t>
            </a:r>
            <a:endParaRPr lang="pl-PL" sz="2400" b="1" dirty="0">
              <a:solidFill>
                <a:schemeClr val="tx2">
                  <a:lumMod val="75000"/>
                </a:schemeClr>
              </a:solidFill>
              <a:effectLst>
                <a:outerShdw blurRad="38100" dist="38100" dir="2700000" algn="tl">
                  <a:srgbClr val="000000">
                    <a:alpha val="43137"/>
                  </a:srgbClr>
                </a:outerShdw>
              </a:effectLst>
              <a:latin typeface="Arial" charset="0"/>
            </a:endParaRP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figure 2.jpg"/>
          <p:cNvPicPr>
            <a:picLocks noChangeAspect="1"/>
          </p:cNvPicPr>
          <p:nvPr/>
        </p:nvPicPr>
        <p:blipFill>
          <a:blip r:embed="rId2" cstate="print"/>
          <a:stretch>
            <a:fillRect/>
          </a:stretch>
        </p:blipFill>
        <p:spPr>
          <a:xfrm>
            <a:off x="683568" y="260648"/>
            <a:ext cx="7560840" cy="5741513"/>
          </a:xfrm>
          <a:prstGeom prst="rect">
            <a:avLst/>
          </a:prstGeom>
        </p:spPr>
      </p:pic>
      <p:sp>
        <p:nvSpPr>
          <p:cNvPr id="1025" name="Rectangle 1"/>
          <p:cNvSpPr>
            <a:spLocks noChangeArrowheads="1"/>
          </p:cNvSpPr>
          <p:nvPr/>
        </p:nvSpPr>
        <p:spPr bwMode="auto">
          <a:xfrm>
            <a:off x="683568" y="6150114"/>
            <a:ext cx="813690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Hemert</a:t>
            </a:r>
            <a:r>
              <a:rPr kumimoji="0" lang="pl-PL" sz="16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S, </a:t>
            </a:r>
            <a:r>
              <a:rPr lang="pl-PL" sz="1600" dirty="0" err="1" smtClean="0">
                <a:solidFill>
                  <a:srgbClr val="000000"/>
                </a:solidFill>
                <a:latin typeface="Times New Roman" pitchFamily="18" charset="0"/>
                <a:ea typeface="Calibri" pitchFamily="34" charset="0"/>
                <a:cs typeface="Times New Roman" pitchFamily="18" charset="0"/>
              </a:rPr>
              <a:t>Żydecka-Skonieczna</a:t>
            </a:r>
            <a:r>
              <a:rPr lang="pl-PL" sz="1600" dirty="0" smtClean="0">
                <a:solidFill>
                  <a:srgbClr val="000000"/>
                </a:solidFill>
                <a:latin typeface="Times New Roman" pitchFamily="18" charset="0"/>
                <a:ea typeface="Calibri" pitchFamily="34" charset="0"/>
                <a:cs typeface="Times New Roman" pitchFamily="18" charset="0"/>
              </a:rPr>
              <a:t> K, </a:t>
            </a:r>
            <a:r>
              <a:rPr lang="pl-PL" sz="1600" dirty="0" err="1" smtClean="0">
                <a:solidFill>
                  <a:srgbClr val="000000"/>
                </a:solidFill>
                <a:latin typeface="Times New Roman" pitchFamily="18" charset="0"/>
                <a:ea typeface="Calibri" pitchFamily="34" charset="0"/>
                <a:cs typeface="Times New Roman" pitchFamily="18" charset="0"/>
              </a:rPr>
              <a:t>Loniewski</a:t>
            </a:r>
            <a:r>
              <a:rPr lang="pl-PL" sz="1600" dirty="0" smtClean="0">
                <a:solidFill>
                  <a:srgbClr val="000000"/>
                </a:solidFill>
                <a:latin typeface="Times New Roman" pitchFamily="18" charset="0"/>
                <a:ea typeface="Calibri" pitchFamily="34" charset="0"/>
                <a:cs typeface="Times New Roman" pitchFamily="18" charset="0"/>
              </a:rPr>
              <a:t> I, </a:t>
            </a:r>
            <a:r>
              <a:rPr lang="pl-PL" sz="1600" dirty="0" err="1" smtClean="0">
                <a:solidFill>
                  <a:srgbClr val="000000"/>
                </a:solidFill>
                <a:latin typeface="Times New Roman" pitchFamily="18" charset="0"/>
                <a:ea typeface="Calibri" pitchFamily="34" charset="0"/>
                <a:cs typeface="Times New Roman" pitchFamily="18" charset="0"/>
              </a:rPr>
              <a:t>Szredzki</a:t>
            </a:r>
            <a:r>
              <a:rPr lang="pl-PL" sz="1600" dirty="0" smtClean="0">
                <a:solidFill>
                  <a:srgbClr val="000000"/>
                </a:solidFill>
                <a:latin typeface="Times New Roman" pitchFamily="18" charset="0"/>
                <a:ea typeface="Calibri" pitchFamily="34" charset="0"/>
                <a:cs typeface="Times New Roman" pitchFamily="18" charset="0"/>
              </a:rPr>
              <a:t> P, Marlicz W.  </a:t>
            </a:r>
            <a:r>
              <a:rPr kumimoji="0" lang="en-GB" sz="16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Microscopic colitis </a:t>
            </a:r>
            <a:r>
              <a:rPr kumimoji="0" lang="en-GB" sz="160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en-GB" sz="16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GB" sz="16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microbiome</a:t>
            </a:r>
            <a:r>
              <a:rPr kumimoji="0" lang="en-GB" sz="16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barrier function and associated diseases</a:t>
            </a:r>
            <a:r>
              <a:rPr kumimoji="0" lang="pl-PL" sz="16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Ann </a:t>
            </a:r>
            <a:r>
              <a:rPr kumimoji="0" lang="pl-PL" sz="16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Transl</a:t>
            </a:r>
            <a:r>
              <a:rPr kumimoji="0" lang="pl-PL" sz="16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Med. 2017 </a:t>
            </a:r>
            <a:endParaRPr kumimoji="0" lang="en-GB" sz="16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rostokąt 6"/>
          <p:cNvSpPr>
            <a:spLocks noChangeArrowheads="1"/>
          </p:cNvSpPr>
          <p:nvPr/>
        </p:nvSpPr>
        <p:spPr bwMode="auto">
          <a:xfrm>
            <a:off x="14288" y="103188"/>
            <a:ext cx="9144000" cy="769937"/>
          </a:xfrm>
          <a:prstGeom prst="rect">
            <a:avLst/>
          </a:prstGeom>
          <a:noFill/>
          <a:ln w="9525">
            <a:noFill/>
            <a:miter lim="800000"/>
            <a:headEnd/>
            <a:tailEnd/>
          </a:ln>
        </p:spPr>
        <p:txBody>
          <a:bodyPr lIns="91429" tIns="45714" rIns="91429" bIns="45714">
            <a:spAutoFit/>
          </a:bodyPr>
          <a:lstStyle/>
          <a:p>
            <a:pPr>
              <a:defRPr/>
            </a:pPr>
            <a:r>
              <a:rPr lang="pl-PL" sz="2200" b="1" dirty="0">
                <a:solidFill>
                  <a:schemeClr val="tx2">
                    <a:lumMod val="50000"/>
                  </a:schemeClr>
                </a:solidFill>
                <a:latin typeface="Arial" charset="0"/>
              </a:rPr>
              <a:t>NLPZ i aspiryna (ASA) wywołują liczne uszkodzenia błony śluzowej </a:t>
            </a:r>
            <a:br>
              <a:rPr lang="pl-PL" sz="2200" b="1" dirty="0">
                <a:solidFill>
                  <a:schemeClr val="tx2">
                    <a:lumMod val="50000"/>
                  </a:schemeClr>
                </a:solidFill>
                <a:latin typeface="Arial" charset="0"/>
              </a:rPr>
            </a:br>
            <a:r>
              <a:rPr lang="pl-PL" sz="2200" b="1" dirty="0">
                <a:solidFill>
                  <a:schemeClr val="tx2">
                    <a:lumMod val="50000"/>
                  </a:schemeClr>
                </a:solidFill>
                <a:latin typeface="Arial" charset="0"/>
              </a:rPr>
              <a:t>w jelicie cienkim – badania z użyciem kapsułki endoskopowej (CE)</a:t>
            </a:r>
            <a:endParaRPr lang="pl-PL" sz="2200" dirty="0">
              <a:solidFill>
                <a:schemeClr val="tx2">
                  <a:lumMod val="50000"/>
                </a:schemeClr>
              </a:solidFill>
              <a:latin typeface="Arial" charset="0"/>
            </a:endParaRPr>
          </a:p>
        </p:txBody>
      </p:sp>
      <p:sp>
        <p:nvSpPr>
          <p:cNvPr id="31750" name="Prostokąt 7"/>
          <p:cNvSpPr>
            <a:spLocks noChangeArrowheads="1"/>
          </p:cNvSpPr>
          <p:nvPr/>
        </p:nvSpPr>
        <p:spPr bwMode="auto">
          <a:xfrm>
            <a:off x="261938" y="1747838"/>
            <a:ext cx="2786062" cy="261937"/>
          </a:xfrm>
          <a:prstGeom prst="rect">
            <a:avLst/>
          </a:prstGeom>
          <a:noFill/>
          <a:ln w="9525">
            <a:noFill/>
            <a:miter lim="800000"/>
            <a:headEnd/>
            <a:tailEnd/>
          </a:ln>
        </p:spPr>
        <p:txBody>
          <a:bodyPr lIns="91429" tIns="45714" rIns="91429" bIns="45714">
            <a:spAutoFit/>
          </a:bodyPr>
          <a:lstStyle/>
          <a:p>
            <a:pPr>
              <a:defRPr/>
            </a:pPr>
            <a:r>
              <a:rPr lang="pl-PL" sz="1100" b="1" i="1" dirty="0" err="1">
                <a:solidFill>
                  <a:schemeClr val="bg1"/>
                </a:solidFill>
                <a:effectLst>
                  <a:outerShdw blurRad="38100" dist="38100" dir="2700000" algn="tl">
                    <a:srgbClr val="000000">
                      <a:alpha val="43137"/>
                    </a:srgbClr>
                  </a:outerShdw>
                </a:effectLst>
              </a:rPr>
              <a:t>Digestion</a:t>
            </a:r>
            <a:r>
              <a:rPr lang="pl-PL" sz="1100" b="1" dirty="0">
                <a:solidFill>
                  <a:schemeClr val="bg1"/>
                </a:solidFill>
                <a:effectLst>
                  <a:outerShdw blurRad="38100" dist="38100" dir="2700000" algn="tl">
                    <a:srgbClr val="000000">
                      <a:alpha val="43137"/>
                    </a:srgbClr>
                  </a:outerShdw>
                </a:effectLst>
              </a:rPr>
              <a:t> 2009;79:44-5</a:t>
            </a:r>
          </a:p>
        </p:txBody>
      </p:sp>
      <p:sp>
        <p:nvSpPr>
          <p:cNvPr id="8" name="Prostokąt 7"/>
          <p:cNvSpPr/>
          <p:nvPr/>
        </p:nvSpPr>
        <p:spPr>
          <a:xfrm>
            <a:off x="3394075" y="3697288"/>
            <a:ext cx="1601788" cy="638175"/>
          </a:xfrm>
          <a:prstGeom prst="rect">
            <a:avLst/>
          </a:prstGeom>
        </p:spPr>
        <p:txBody>
          <a:bodyPr wrap="none" lIns="82058" tIns="41029" rIns="82058" bIns="41029">
            <a:spAutoFit/>
          </a:bodyPr>
          <a:lstStyle/>
          <a:p>
            <a:pPr>
              <a:defRPr/>
            </a:pPr>
            <a:r>
              <a:rPr lang="pl-PL" b="1" dirty="0">
                <a:solidFill>
                  <a:schemeClr val="bg1"/>
                </a:solidFill>
                <a:effectLst>
                  <a:outerShdw blurRad="38100" dist="38100" dir="2700000" algn="tl">
                    <a:srgbClr val="000000">
                      <a:alpha val="43137"/>
                    </a:srgbClr>
                  </a:outerShdw>
                </a:effectLst>
                <a:latin typeface="Arial" charset="0"/>
              </a:rPr>
              <a:t>Uszkodzenie </a:t>
            </a:r>
            <a:br>
              <a:rPr lang="pl-PL" b="1" dirty="0">
                <a:solidFill>
                  <a:schemeClr val="bg1"/>
                </a:solidFill>
                <a:effectLst>
                  <a:outerShdw blurRad="38100" dist="38100" dir="2700000" algn="tl">
                    <a:srgbClr val="000000">
                      <a:alpha val="43137"/>
                    </a:srgbClr>
                  </a:outerShdw>
                </a:effectLst>
                <a:latin typeface="Arial" charset="0"/>
              </a:rPr>
            </a:br>
            <a:r>
              <a:rPr lang="pl-PL" b="1" dirty="0">
                <a:solidFill>
                  <a:schemeClr val="bg1"/>
                </a:solidFill>
                <a:effectLst>
                  <a:outerShdw blurRad="38100" dist="38100" dir="2700000" algn="tl">
                    <a:srgbClr val="000000">
                      <a:alpha val="43137"/>
                    </a:srgbClr>
                  </a:outerShdw>
                </a:effectLst>
                <a:latin typeface="Arial" charset="0"/>
              </a:rPr>
              <a:t>jelita cienkiego</a:t>
            </a:r>
          </a:p>
        </p:txBody>
      </p:sp>
      <p:sp>
        <p:nvSpPr>
          <p:cNvPr id="10" name="Prostokąt 9"/>
          <p:cNvSpPr/>
          <p:nvPr/>
        </p:nvSpPr>
        <p:spPr>
          <a:xfrm>
            <a:off x="331788" y="4759325"/>
            <a:ext cx="5680075" cy="576263"/>
          </a:xfrm>
          <a:prstGeom prst="rect">
            <a:avLst/>
          </a:prstGeom>
        </p:spPr>
        <p:txBody>
          <a:bodyPr lIns="82058" tIns="41029" rIns="82058" bIns="41029">
            <a:spAutoFit/>
          </a:bodyPr>
          <a:lstStyle/>
          <a:p>
            <a:pPr>
              <a:buFont typeface="Arial" pitchFamily="34" charset="0"/>
              <a:buChar char="•"/>
              <a:defRPr/>
            </a:pPr>
            <a:r>
              <a:rPr lang="pl-PL" b="1" dirty="0">
                <a:solidFill>
                  <a:schemeClr val="tx2">
                    <a:lumMod val="50000"/>
                  </a:schemeClr>
                </a:solidFill>
                <a:effectLst>
                  <a:outerShdw blurRad="38100" dist="38100" dir="2700000" algn="tl">
                    <a:srgbClr val="000000">
                      <a:alpha val="43137"/>
                    </a:srgbClr>
                  </a:outerShdw>
                </a:effectLst>
                <a:latin typeface="Arial" charset="0"/>
              </a:rPr>
              <a:t> 68% osób  75mg </a:t>
            </a:r>
            <a:r>
              <a:rPr lang="pl-PL" b="1" dirty="0" err="1">
                <a:solidFill>
                  <a:schemeClr val="tx2">
                    <a:lumMod val="50000"/>
                  </a:schemeClr>
                </a:solidFill>
                <a:effectLst>
                  <a:outerShdw blurRad="38100" dist="38100" dir="2700000" algn="tl">
                    <a:srgbClr val="000000">
                      <a:alpha val="43137"/>
                    </a:srgbClr>
                  </a:outerShdw>
                </a:effectLst>
                <a:latin typeface="Arial" charset="0"/>
              </a:rPr>
              <a:t>Diclofenac</a:t>
            </a:r>
            <a:r>
              <a:rPr lang="pl-PL" b="1" dirty="0">
                <a:solidFill>
                  <a:schemeClr val="tx2">
                    <a:lumMod val="50000"/>
                  </a:schemeClr>
                </a:solidFill>
                <a:effectLst>
                  <a:outerShdw blurRad="38100" dist="38100" dir="2700000" algn="tl">
                    <a:srgbClr val="000000">
                      <a:alpha val="43137"/>
                    </a:srgbClr>
                  </a:outerShdw>
                </a:effectLst>
                <a:latin typeface="Arial" charset="0"/>
              </a:rPr>
              <a:t> przez 2 </a:t>
            </a:r>
            <a:r>
              <a:rPr lang="pl-PL" b="1" dirty="0" err="1">
                <a:solidFill>
                  <a:schemeClr val="tx2">
                    <a:lumMod val="50000"/>
                  </a:schemeClr>
                </a:solidFill>
                <a:effectLst>
                  <a:outerShdw blurRad="38100" dist="38100" dir="2700000" algn="tl">
                    <a:srgbClr val="000000">
                      <a:alpha val="43137"/>
                    </a:srgbClr>
                  </a:outerShdw>
                </a:effectLst>
                <a:latin typeface="Arial" charset="0"/>
              </a:rPr>
              <a:t>tyg</a:t>
            </a:r>
            <a:endParaRPr lang="pl-PL" b="1" dirty="0">
              <a:solidFill>
                <a:schemeClr val="tx2">
                  <a:lumMod val="50000"/>
                </a:schemeClr>
              </a:solidFill>
              <a:effectLst>
                <a:outerShdw blurRad="38100" dist="38100" dir="2700000" algn="tl">
                  <a:srgbClr val="000000">
                    <a:alpha val="43137"/>
                  </a:srgbClr>
                </a:outerShdw>
              </a:effectLst>
              <a:latin typeface="Arial" charset="0"/>
            </a:endParaRPr>
          </a:p>
          <a:p>
            <a:pPr>
              <a:defRPr/>
            </a:pPr>
            <a:r>
              <a:rPr lang="pl-PL" sz="1300" i="1" dirty="0">
                <a:solidFill>
                  <a:schemeClr val="tx2">
                    <a:lumMod val="50000"/>
                  </a:schemeClr>
                </a:solidFill>
                <a:effectLst>
                  <a:outerShdw blurRad="38100" dist="38100" dir="2700000" algn="tl">
                    <a:srgbClr val="000000">
                      <a:alpha val="43137"/>
                    </a:srgbClr>
                  </a:outerShdw>
                </a:effectLst>
                <a:latin typeface="Arial" charset="0"/>
              </a:rPr>
              <a:t>   </a:t>
            </a:r>
            <a:r>
              <a:rPr lang="pl-PL" sz="1300" dirty="0">
                <a:solidFill>
                  <a:schemeClr val="tx2">
                    <a:lumMod val="50000"/>
                  </a:schemeClr>
                </a:solidFill>
                <a:effectLst>
                  <a:outerShdw blurRad="38100" dist="38100" dir="2700000" algn="tl">
                    <a:srgbClr val="000000">
                      <a:alpha val="43137"/>
                    </a:srgbClr>
                  </a:outerShdw>
                </a:effectLst>
                <a:latin typeface="Arial" charset="0"/>
              </a:rPr>
              <a:t>(</a:t>
            </a:r>
            <a:r>
              <a:rPr lang="pl-PL" sz="1300" dirty="0" err="1">
                <a:solidFill>
                  <a:schemeClr val="tx2">
                    <a:lumMod val="50000"/>
                  </a:schemeClr>
                </a:solidFill>
                <a:effectLst>
                  <a:outerShdw blurRad="38100" dist="38100" dir="2700000" algn="tl">
                    <a:srgbClr val="000000">
                      <a:alpha val="43137"/>
                    </a:srgbClr>
                  </a:outerShdw>
                </a:effectLst>
                <a:latin typeface="Arial" charset="0"/>
              </a:rPr>
              <a:t>Maiden</a:t>
            </a:r>
            <a:r>
              <a:rPr lang="pl-PL" sz="1300" dirty="0">
                <a:solidFill>
                  <a:schemeClr val="tx2">
                    <a:lumMod val="50000"/>
                  </a:schemeClr>
                </a:solidFill>
                <a:effectLst>
                  <a:outerShdw blurRad="38100" dist="38100" dir="2700000" algn="tl">
                    <a:srgbClr val="000000">
                      <a:alpha val="43137"/>
                    </a:srgbClr>
                  </a:outerShdw>
                </a:effectLst>
                <a:latin typeface="Arial" charset="0"/>
              </a:rPr>
              <a:t> i </a:t>
            </a:r>
            <a:r>
              <a:rPr lang="pl-PL" sz="1300" dirty="0" err="1">
                <a:solidFill>
                  <a:schemeClr val="tx2">
                    <a:lumMod val="50000"/>
                  </a:schemeClr>
                </a:solidFill>
                <a:effectLst>
                  <a:outerShdw blurRad="38100" dist="38100" dir="2700000" algn="tl">
                    <a:srgbClr val="000000">
                      <a:alpha val="43137"/>
                    </a:srgbClr>
                  </a:outerShdw>
                </a:effectLst>
                <a:latin typeface="Arial" charset="0"/>
              </a:rPr>
              <a:t>wsp</a:t>
            </a:r>
            <a:r>
              <a:rPr lang="pl-PL" sz="1300" dirty="0">
                <a:solidFill>
                  <a:schemeClr val="tx2">
                    <a:lumMod val="50000"/>
                  </a:schemeClr>
                </a:solidFill>
                <a:effectLst>
                  <a:outerShdw blurRad="38100" dist="38100" dir="2700000" algn="tl">
                    <a:srgbClr val="000000">
                      <a:alpha val="43137"/>
                    </a:srgbClr>
                  </a:outerShdw>
                </a:effectLst>
                <a:latin typeface="Arial" charset="0"/>
              </a:rPr>
              <a:t>, </a:t>
            </a:r>
            <a:r>
              <a:rPr lang="pl-PL" sz="1300" dirty="0" err="1">
                <a:solidFill>
                  <a:schemeClr val="tx2">
                    <a:lumMod val="50000"/>
                  </a:schemeClr>
                </a:solidFill>
                <a:effectLst>
                  <a:outerShdw blurRad="38100" dist="38100" dir="2700000" algn="tl">
                    <a:srgbClr val="000000">
                      <a:alpha val="43137"/>
                    </a:srgbClr>
                  </a:outerShdw>
                </a:effectLst>
                <a:latin typeface="Arial" charset="0"/>
              </a:rPr>
              <a:t>Gastroenterology</a:t>
            </a:r>
            <a:r>
              <a:rPr lang="pl-PL" sz="1300" dirty="0">
                <a:solidFill>
                  <a:schemeClr val="tx2">
                    <a:lumMod val="50000"/>
                  </a:schemeClr>
                </a:solidFill>
                <a:effectLst>
                  <a:outerShdw blurRad="38100" dist="38100" dir="2700000" algn="tl">
                    <a:srgbClr val="000000">
                      <a:alpha val="43137"/>
                    </a:srgbClr>
                  </a:outerShdw>
                </a:effectLst>
                <a:latin typeface="Arial" charset="0"/>
              </a:rPr>
              <a:t> 2005, J </a:t>
            </a:r>
            <a:r>
              <a:rPr lang="pl-PL" sz="1300" dirty="0" err="1">
                <a:solidFill>
                  <a:schemeClr val="tx2">
                    <a:lumMod val="50000"/>
                  </a:schemeClr>
                </a:solidFill>
                <a:effectLst>
                  <a:outerShdw blurRad="38100" dist="38100" dir="2700000" algn="tl">
                    <a:srgbClr val="000000">
                      <a:alpha val="43137"/>
                    </a:srgbClr>
                  </a:outerShdw>
                </a:effectLst>
                <a:latin typeface="Arial" charset="0"/>
              </a:rPr>
              <a:t>Gastroenterol</a:t>
            </a:r>
            <a:r>
              <a:rPr lang="pl-PL" sz="1300" dirty="0">
                <a:solidFill>
                  <a:schemeClr val="tx2">
                    <a:lumMod val="50000"/>
                  </a:schemeClr>
                </a:solidFill>
                <a:effectLst>
                  <a:outerShdw blurRad="38100" dist="38100" dir="2700000" algn="tl">
                    <a:srgbClr val="000000">
                      <a:alpha val="43137"/>
                    </a:srgbClr>
                  </a:outerShdw>
                </a:effectLst>
                <a:latin typeface="Arial" charset="0"/>
              </a:rPr>
              <a:t> 2009</a:t>
            </a:r>
            <a:r>
              <a:rPr lang="pl-PL" sz="1300" i="1" dirty="0">
                <a:solidFill>
                  <a:schemeClr val="tx2">
                    <a:lumMod val="50000"/>
                  </a:schemeClr>
                </a:solidFill>
                <a:effectLst>
                  <a:outerShdw blurRad="38100" dist="38100" dir="2700000" algn="tl">
                    <a:srgbClr val="000000">
                      <a:alpha val="43137"/>
                    </a:srgbClr>
                  </a:outerShdw>
                </a:effectLst>
                <a:latin typeface="Arial" charset="0"/>
              </a:rPr>
              <a:t>)</a:t>
            </a:r>
          </a:p>
        </p:txBody>
      </p:sp>
      <p:sp>
        <p:nvSpPr>
          <p:cNvPr id="11" name="Prostokąt 10"/>
          <p:cNvSpPr/>
          <p:nvPr/>
        </p:nvSpPr>
        <p:spPr>
          <a:xfrm>
            <a:off x="2355850" y="5245100"/>
            <a:ext cx="5126038" cy="850900"/>
          </a:xfrm>
          <a:prstGeom prst="rect">
            <a:avLst/>
          </a:prstGeom>
        </p:spPr>
        <p:txBody>
          <a:bodyPr lIns="82058" tIns="41029" rIns="82058" bIns="41029">
            <a:spAutoFit/>
          </a:bodyPr>
          <a:lstStyle/>
          <a:p>
            <a:pPr>
              <a:defRPr/>
            </a:pPr>
            <a:endParaRPr lang="pl-PL" b="1" dirty="0">
              <a:solidFill>
                <a:schemeClr val="tx2">
                  <a:lumMod val="50000"/>
                </a:schemeClr>
              </a:solidFill>
              <a:effectLst>
                <a:outerShdw blurRad="38100" dist="38100" dir="2700000" algn="tl">
                  <a:srgbClr val="000000">
                    <a:alpha val="43137"/>
                  </a:srgbClr>
                </a:outerShdw>
              </a:effectLst>
              <a:latin typeface="Arial" charset="0"/>
            </a:endParaRPr>
          </a:p>
          <a:p>
            <a:pPr>
              <a:buFont typeface="Arial" pitchFamily="34" charset="0"/>
              <a:buChar char="•"/>
              <a:defRPr/>
            </a:pPr>
            <a:r>
              <a:rPr lang="pl-PL" b="1" dirty="0">
                <a:solidFill>
                  <a:schemeClr val="tx2">
                    <a:lumMod val="50000"/>
                  </a:schemeClr>
                </a:solidFill>
                <a:effectLst>
                  <a:outerShdw blurRad="38100" dist="38100" dir="2700000" algn="tl">
                    <a:srgbClr val="000000">
                      <a:alpha val="43137"/>
                    </a:srgbClr>
                  </a:outerShdw>
                </a:effectLst>
                <a:latin typeface="Arial" charset="0"/>
              </a:rPr>
              <a:t> 80% osób  75 mg ASA przez 2 tygodnie</a:t>
            </a:r>
          </a:p>
          <a:p>
            <a:pPr>
              <a:defRPr/>
            </a:pPr>
            <a:r>
              <a:rPr lang="pl-PL" sz="1300" dirty="0">
                <a:solidFill>
                  <a:schemeClr val="tx2">
                    <a:lumMod val="50000"/>
                  </a:schemeClr>
                </a:solidFill>
                <a:effectLst>
                  <a:outerShdw blurRad="38100" dist="38100" dir="2700000" algn="tl">
                    <a:srgbClr val="000000">
                      <a:alpha val="43137"/>
                    </a:srgbClr>
                  </a:outerShdw>
                </a:effectLst>
                <a:latin typeface="Arial" charset="0"/>
              </a:rPr>
              <a:t>(Endo H i </a:t>
            </a:r>
            <a:r>
              <a:rPr lang="pl-PL" sz="1300" dirty="0" err="1">
                <a:solidFill>
                  <a:schemeClr val="tx2">
                    <a:lumMod val="50000"/>
                  </a:schemeClr>
                </a:solidFill>
                <a:effectLst>
                  <a:outerShdw blurRad="38100" dist="38100" dir="2700000" algn="tl">
                    <a:srgbClr val="000000">
                      <a:alpha val="43137"/>
                    </a:srgbClr>
                  </a:outerShdw>
                </a:effectLst>
                <a:latin typeface="Arial" charset="0"/>
              </a:rPr>
              <a:t>wsp</a:t>
            </a:r>
            <a:r>
              <a:rPr lang="pl-PL" sz="1300" dirty="0">
                <a:solidFill>
                  <a:schemeClr val="tx2">
                    <a:lumMod val="50000"/>
                  </a:schemeClr>
                </a:solidFill>
                <a:effectLst>
                  <a:outerShdw blurRad="38100" dist="38100" dir="2700000" algn="tl">
                    <a:srgbClr val="000000">
                      <a:alpha val="43137"/>
                    </a:srgbClr>
                  </a:outerShdw>
                </a:effectLst>
                <a:latin typeface="Arial" charset="0"/>
              </a:rPr>
              <a:t>, J </a:t>
            </a:r>
            <a:r>
              <a:rPr lang="pl-PL" sz="1300" dirty="0" err="1">
                <a:solidFill>
                  <a:schemeClr val="tx2">
                    <a:lumMod val="50000"/>
                  </a:schemeClr>
                </a:solidFill>
                <a:effectLst>
                  <a:outerShdw blurRad="38100" dist="38100" dir="2700000" algn="tl">
                    <a:srgbClr val="000000">
                      <a:alpha val="43137"/>
                    </a:srgbClr>
                  </a:outerShdw>
                </a:effectLst>
                <a:latin typeface="Arial" charset="0"/>
              </a:rPr>
              <a:t>Gastroenterol</a:t>
            </a:r>
            <a:r>
              <a:rPr lang="pl-PL" sz="1300" dirty="0">
                <a:solidFill>
                  <a:schemeClr val="tx2">
                    <a:lumMod val="50000"/>
                  </a:schemeClr>
                </a:solidFill>
                <a:effectLst>
                  <a:outerShdw blurRad="38100" dist="38100" dir="2700000" algn="tl">
                    <a:srgbClr val="000000">
                      <a:alpha val="43137"/>
                    </a:srgbClr>
                  </a:outerShdw>
                </a:effectLst>
                <a:latin typeface="Arial" charset="0"/>
              </a:rPr>
              <a:t> 2009)</a:t>
            </a:r>
          </a:p>
        </p:txBody>
      </p:sp>
      <p:sp>
        <p:nvSpPr>
          <p:cNvPr id="12" name="pole tekstowe 11"/>
          <p:cNvSpPr txBox="1"/>
          <p:nvPr/>
        </p:nvSpPr>
        <p:spPr>
          <a:xfrm>
            <a:off x="5249863" y="5588000"/>
            <a:ext cx="3365500" cy="1354138"/>
          </a:xfrm>
          <a:prstGeom prst="rect">
            <a:avLst/>
          </a:prstGeom>
          <a:noFill/>
        </p:spPr>
        <p:txBody>
          <a:bodyPr wrap="none" lIns="91429" tIns="45714" rIns="91429" bIns="45714">
            <a:spAutoFit/>
          </a:bodyPr>
          <a:lstStyle/>
          <a:p>
            <a:pPr>
              <a:defRPr/>
            </a:pPr>
            <a:endParaRPr lang="pl-PL" b="1" dirty="0">
              <a:solidFill>
                <a:schemeClr val="tx2">
                  <a:lumMod val="50000"/>
                </a:schemeClr>
              </a:solidFill>
              <a:effectLst>
                <a:outerShdw blurRad="38100" dist="38100" dir="2700000" algn="tl">
                  <a:srgbClr val="000000">
                    <a:alpha val="43137"/>
                  </a:srgbClr>
                </a:outerShdw>
              </a:effectLst>
              <a:latin typeface="Arial" charset="0"/>
            </a:endParaRPr>
          </a:p>
          <a:p>
            <a:pPr>
              <a:defRPr/>
            </a:pPr>
            <a:endParaRPr lang="pl-PL" b="1" dirty="0">
              <a:solidFill>
                <a:schemeClr val="tx2">
                  <a:lumMod val="50000"/>
                </a:schemeClr>
              </a:solidFill>
              <a:effectLst>
                <a:outerShdw blurRad="38100" dist="38100" dir="2700000" algn="tl">
                  <a:srgbClr val="000000">
                    <a:alpha val="43137"/>
                  </a:srgbClr>
                </a:outerShdw>
              </a:effectLst>
              <a:latin typeface="Arial" charset="0"/>
            </a:endParaRPr>
          </a:p>
          <a:p>
            <a:pPr>
              <a:buFont typeface="Arial" pitchFamily="34" charset="0"/>
              <a:buChar char="•"/>
              <a:defRPr/>
            </a:pPr>
            <a:r>
              <a:rPr lang="pl-PL" b="1" dirty="0">
                <a:solidFill>
                  <a:schemeClr val="tx2">
                    <a:lumMod val="50000"/>
                  </a:schemeClr>
                </a:solidFill>
                <a:effectLst>
                  <a:outerShdw blurRad="38100" dist="38100" dir="2700000" algn="tl">
                    <a:srgbClr val="000000">
                      <a:alpha val="43137"/>
                    </a:srgbClr>
                  </a:outerShdw>
                </a:effectLst>
                <a:latin typeface="Arial" charset="0"/>
              </a:rPr>
              <a:t> 90% osób ASA przez 1 tydzień</a:t>
            </a:r>
          </a:p>
          <a:p>
            <a:pPr>
              <a:defRPr/>
            </a:pPr>
            <a:r>
              <a:rPr lang="pl-PL" sz="1300" dirty="0">
                <a:solidFill>
                  <a:schemeClr val="tx2">
                    <a:lumMod val="50000"/>
                  </a:schemeClr>
                </a:solidFill>
                <a:effectLst>
                  <a:outerShdw blurRad="38100" dist="38100" dir="2700000" algn="tl">
                    <a:srgbClr val="000000">
                      <a:alpha val="43137"/>
                    </a:srgbClr>
                  </a:outerShdw>
                </a:effectLst>
                <a:latin typeface="Arial" charset="0"/>
              </a:rPr>
              <a:t>(</a:t>
            </a:r>
            <a:r>
              <a:rPr lang="pl-PL" sz="1300" dirty="0" err="1">
                <a:solidFill>
                  <a:schemeClr val="tx2">
                    <a:lumMod val="50000"/>
                  </a:schemeClr>
                </a:solidFill>
                <a:effectLst>
                  <a:outerShdw blurRad="38100" dist="38100" dir="2700000" algn="tl">
                    <a:srgbClr val="000000">
                      <a:alpha val="43137"/>
                    </a:srgbClr>
                  </a:outerShdw>
                </a:effectLst>
                <a:latin typeface="Arial" charset="0"/>
              </a:rPr>
              <a:t>Shiotani</a:t>
            </a:r>
            <a:r>
              <a:rPr lang="pl-PL" sz="1300" dirty="0">
                <a:solidFill>
                  <a:schemeClr val="tx2">
                    <a:lumMod val="50000"/>
                  </a:schemeClr>
                </a:solidFill>
                <a:effectLst>
                  <a:outerShdw blurRad="38100" dist="38100" dir="2700000" algn="tl">
                    <a:srgbClr val="000000">
                      <a:alpha val="43137"/>
                    </a:srgbClr>
                  </a:outerShdw>
                </a:effectLst>
                <a:latin typeface="Arial" charset="0"/>
              </a:rPr>
              <a:t> A i </a:t>
            </a:r>
            <a:r>
              <a:rPr lang="pl-PL" sz="1300" dirty="0" err="1">
                <a:solidFill>
                  <a:schemeClr val="tx2">
                    <a:lumMod val="50000"/>
                  </a:schemeClr>
                </a:solidFill>
                <a:effectLst>
                  <a:outerShdw blurRad="38100" dist="38100" dir="2700000" algn="tl">
                    <a:srgbClr val="000000">
                      <a:alpha val="43137"/>
                    </a:srgbClr>
                  </a:outerShdw>
                </a:effectLst>
                <a:latin typeface="Arial" charset="0"/>
              </a:rPr>
              <a:t>wsp</a:t>
            </a:r>
            <a:r>
              <a:rPr lang="pl-PL" sz="1300" dirty="0">
                <a:solidFill>
                  <a:schemeClr val="tx2">
                    <a:lumMod val="50000"/>
                  </a:schemeClr>
                </a:solidFill>
                <a:effectLst>
                  <a:outerShdw blurRad="38100" dist="38100" dir="2700000" algn="tl">
                    <a:srgbClr val="000000">
                      <a:alpha val="43137"/>
                    </a:srgbClr>
                  </a:outerShdw>
                </a:effectLst>
                <a:latin typeface="Arial" charset="0"/>
              </a:rPr>
              <a:t>, </a:t>
            </a:r>
            <a:r>
              <a:rPr lang="pl-PL" sz="1300" dirty="0" err="1">
                <a:solidFill>
                  <a:schemeClr val="tx2">
                    <a:lumMod val="50000"/>
                  </a:schemeClr>
                </a:solidFill>
                <a:latin typeface="Arial" charset="0"/>
              </a:rPr>
              <a:t>Scand</a:t>
            </a:r>
            <a:r>
              <a:rPr lang="pl-PL" sz="1300" dirty="0">
                <a:solidFill>
                  <a:schemeClr val="tx2">
                    <a:lumMod val="50000"/>
                  </a:schemeClr>
                </a:solidFill>
                <a:latin typeface="Arial" charset="0"/>
              </a:rPr>
              <a:t> J </a:t>
            </a:r>
            <a:r>
              <a:rPr lang="pl-PL" sz="1300" dirty="0" err="1">
                <a:solidFill>
                  <a:schemeClr val="tx2">
                    <a:lumMod val="50000"/>
                  </a:schemeClr>
                </a:solidFill>
                <a:latin typeface="Arial" charset="0"/>
              </a:rPr>
              <a:t>Gastroenterol</a:t>
            </a:r>
            <a:r>
              <a:rPr lang="pl-PL" sz="1300" dirty="0">
                <a:solidFill>
                  <a:schemeClr val="tx2">
                    <a:lumMod val="50000"/>
                  </a:schemeClr>
                </a:solidFill>
                <a:latin typeface="Arial" charset="0"/>
              </a:rPr>
              <a:t>. 2010</a:t>
            </a:r>
            <a:r>
              <a:rPr lang="pl-PL" sz="1300" dirty="0">
                <a:solidFill>
                  <a:schemeClr val="tx2">
                    <a:lumMod val="50000"/>
                  </a:schemeClr>
                </a:solidFill>
                <a:effectLst>
                  <a:outerShdw blurRad="38100" dist="38100" dir="2700000" algn="tl">
                    <a:srgbClr val="000000">
                      <a:alpha val="43137"/>
                    </a:srgbClr>
                  </a:outerShdw>
                </a:effectLst>
                <a:latin typeface="Arial" charset="0"/>
              </a:rPr>
              <a:t>)</a:t>
            </a:r>
          </a:p>
          <a:p>
            <a:pPr>
              <a:defRPr/>
            </a:pPr>
            <a:endParaRPr lang="pl-PL" sz="1300" b="1" dirty="0">
              <a:solidFill>
                <a:schemeClr val="tx2">
                  <a:lumMod val="50000"/>
                </a:schemeClr>
              </a:solidFill>
              <a:effectLst>
                <a:outerShdw blurRad="38100" dist="38100" dir="2700000" algn="tl">
                  <a:srgbClr val="000000">
                    <a:alpha val="43137"/>
                  </a:srgbClr>
                </a:outerShdw>
              </a:effectLst>
              <a:latin typeface="Arial" charset="0"/>
            </a:endParaRPr>
          </a:p>
        </p:txBody>
      </p:sp>
      <p:pic>
        <p:nvPicPr>
          <p:cNvPr id="46088" name="Picture 11" descr="http://killergearz.files.wordpress.com/2010/05/human_body.jpg?w=150&amp;h=300"/>
          <p:cNvPicPr>
            <a:picLocks noChangeAspect="1" noChangeArrowheads="1"/>
          </p:cNvPicPr>
          <p:nvPr/>
        </p:nvPicPr>
        <p:blipFill>
          <a:blip r:embed="rId2" cstate="print"/>
          <a:srcRect/>
          <a:stretch>
            <a:fillRect/>
          </a:stretch>
        </p:blipFill>
        <p:spPr bwMode="auto">
          <a:xfrm>
            <a:off x="6219825" y="1747838"/>
            <a:ext cx="1385888" cy="2689225"/>
          </a:xfrm>
          <a:prstGeom prst="rect">
            <a:avLst/>
          </a:prstGeom>
          <a:noFill/>
          <a:ln w="9525">
            <a:noFill/>
            <a:miter lim="800000"/>
            <a:headEnd/>
            <a:tailEnd/>
          </a:ln>
        </p:spPr>
      </p:pic>
      <p:grpSp>
        <p:nvGrpSpPr>
          <p:cNvPr id="2" name="Grupa 13"/>
          <p:cNvGrpSpPr>
            <a:grpSpLocks/>
          </p:cNvGrpSpPr>
          <p:nvPr/>
        </p:nvGrpSpPr>
        <p:grpSpPr bwMode="auto">
          <a:xfrm>
            <a:off x="193675" y="1277938"/>
            <a:ext cx="5541963" cy="3327400"/>
            <a:chOff x="381000" y="1447800"/>
            <a:chExt cx="6096000" cy="3771900"/>
          </a:xfrm>
        </p:grpSpPr>
        <p:pic>
          <p:nvPicPr>
            <p:cNvPr id="40971" name="Picture 3"/>
            <p:cNvPicPr>
              <a:picLocks noChangeAspect="1" noChangeArrowheads="1"/>
            </p:cNvPicPr>
            <p:nvPr/>
          </p:nvPicPr>
          <p:blipFill>
            <a:blip r:embed="rId3" cstate="print"/>
            <a:srcRect/>
            <a:stretch>
              <a:fillRect/>
            </a:stretch>
          </p:blipFill>
          <p:spPr bwMode="auto">
            <a:xfrm>
              <a:off x="381000" y="1676345"/>
              <a:ext cx="6096000" cy="3543355"/>
            </a:xfrm>
            <a:prstGeom prst="rect">
              <a:avLst/>
            </a:prstGeom>
            <a:ln>
              <a:noFill/>
            </a:ln>
            <a:effectLst>
              <a:outerShdw blurRad="292100" dist="139700" dir="2700000" algn="tl" rotWithShape="0">
                <a:srgbClr val="333333">
                  <a:alpha val="65000"/>
                </a:srgbClr>
              </a:outerShdw>
            </a:effectLst>
          </p:spPr>
        </p:pic>
        <p:sp>
          <p:nvSpPr>
            <p:cNvPr id="46092" name="Prostokąt zaokrąglony 12"/>
            <p:cNvSpPr>
              <a:spLocks noChangeArrowheads="1"/>
            </p:cNvSpPr>
            <p:nvPr/>
          </p:nvSpPr>
          <p:spPr bwMode="auto">
            <a:xfrm>
              <a:off x="914400" y="1447800"/>
              <a:ext cx="5029200" cy="457200"/>
            </a:xfrm>
            <a:prstGeom prst="roundRect">
              <a:avLst>
                <a:gd name="adj" fmla="val 16667"/>
              </a:avLst>
            </a:prstGeom>
            <a:solidFill>
              <a:schemeClr val="bg1"/>
            </a:solidFill>
            <a:ln w="9525" algn="ctr">
              <a:noFill/>
              <a:round/>
              <a:headEnd/>
              <a:tailEnd/>
            </a:ln>
          </p:spPr>
          <p:txBody>
            <a:bodyPr/>
            <a:lstStyle/>
            <a:p>
              <a:endParaRPr lang="pl-PL"/>
            </a:p>
          </p:txBody>
        </p:sp>
      </p:grpSp>
      <p:sp>
        <p:nvSpPr>
          <p:cNvPr id="13" name="Rectangle 41"/>
          <p:cNvSpPr>
            <a:spLocks noChangeArrowheads="1"/>
          </p:cNvSpPr>
          <p:nvPr/>
        </p:nvSpPr>
        <p:spPr bwMode="auto">
          <a:xfrm>
            <a:off x="144463" y="928688"/>
            <a:ext cx="8143875" cy="142875"/>
          </a:xfrm>
          <a:prstGeom prst="rect">
            <a:avLst/>
          </a:prstGeom>
          <a:gradFill flip="none" rotWithShape="1">
            <a:gsLst>
              <a:gs pos="0">
                <a:schemeClr val="accent1"/>
              </a:gs>
              <a:gs pos="0">
                <a:schemeClr val="accent1">
                  <a:lumMod val="40000"/>
                  <a:lumOff val="60000"/>
                </a:schemeClr>
              </a:gs>
              <a:gs pos="0">
                <a:schemeClr val="accent1">
                  <a:lumMod val="40000"/>
                  <a:lumOff val="60000"/>
                </a:schemeClr>
              </a:gs>
              <a:gs pos="0">
                <a:schemeClr val="accent1">
                  <a:lumMod val="40000"/>
                  <a:lumOff val="60000"/>
                </a:schemeClr>
              </a:gs>
              <a:gs pos="50000">
                <a:schemeClr val="tx2"/>
              </a:gs>
              <a:gs pos="50000">
                <a:schemeClr val="tx2"/>
              </a:gs>
              <a:gs pos="100000">
                <a:srgbClr val="99CC00">
                  <a:gamma/>
                  <a:shade val="26275"/>
                  <a:invGamma/>
                </a:srgbClr>
              </a:gs>
            </a:gsLst>
            <a:lin ang="16200000" scaled="1"/>
            <a:tileRect/>
          </a:gradFill>
          <a:ln w="12700">
            <a:noFill/>
            <a:miter lim="800000"/>
            <a:headEnd type="none" w="sm" len="sm"/>
            <a:tailEnd type="none" w="sm" len="sm"/>
          </a:ln>
          <a:effectLst>
            <a:outerShdw dist="17961" dir="2700000" algn="ctr" rotWithShape="0">
              <a:schemeClr val="bg2"/>
            </a:outerShdw>
          </a:effectLst>
        </p:spPr>
        <p:txBody>
          <a:bodyPr wrap="none" lIns="91429" tIns="45714" rIns="91429" bIns="45714" anchor="ctr"/>
          <a:lstStyle/>
          <a:p>
            <a:pPr>
              <a:defRPr/>
            </a:pPr>
            <a:endParaRPr lang="pl-PL">
              <a:latin typeface="Arial" charset="0"/>
            </a:endParaRPr>
          </a:p>
        </p:txBody>
      </p:sp>
    </p:spTree>
  </p:cSld>
  <p:clrMapOvr>
    <a:masterClrMapping/>
  </p:clrMapOvr>
  <p:transition>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415925" y="5041900"/>
            <a:ext cx="5284788" cy="1062038"/>
          </a:xfrm>
          <a:prstGeom prst="rect">
            <a:avLst/>
          </a:prstGeom>
          <a:noFill/>
        </p:spPr>
        <p:txBody>
          <a:bodyPr wrap="none" lIns="91429" tIns="45714" rIns="91429" bIns="45714">
            <a:spAutoFit/>
          </a:bodyPr>
          <a:lstStyle/>
          <a:p>
            <a:pPr>
              <a:defRPr/>
            </a:pPr>
            <a:endParaRPr lang="pl-PL" dirty="0">
              <a:solidFill>
                <a:schemeClr val="tx2">
                  <a:lumMod val="50000"/>
                </a:schemeClr>
              </a:solidFill>
              <a:effectLst>
                <a:outerShdw blurRad="38100" dist="38100" dir="2700000" algn="tl">
                  <a:srgbClr val="000000">
                    <a:alpha val="43137"/>
                  </a:srgbClr>
                </a:outerShdw>
              </a:effectLst>
              <a:latin typeface="Arial" charset="0"/>
            </a:endParaRPr>
          </a:p>
          <a:p>
            <a:pPr>
              <a:buFont typeface="Arial" pitchFamily="34" charset="0"/>
              <a:buChar char="•"/>
              <a:defRPr/>
            </a:pPr>
            <a:r>
              <a:rPr lang="pl-PL" dirty="0">
                <a:solidFill>
                  <a:schemeClr val="tx2">
                    <a:lumMod val="50000"/>
                  </a:schemeClr>
                </a:solidFill>
                <a:effectLst>
                  <a:outerShdw blurRad="38100" dist="38100" dir="2700000" algn="tl">
                    <a:srgbClr val="000000">
                      <a:alpha val="43137"/>
                    </a:srgbClr>
                  </a:outerShdw>
                </a:effectLst>
                <a:latin typeface="Arial" charset="0"/>
              </a:rPr>
              <a:t> </a:t>
            </a:r>
            <a:r>
              <a:rPr lang="pl-PL" sz="2500" dirty="0">
                <a:solidFill>
                  <a:schemeClr val="tx2">
                    <a:lumMod val="50000"/>
                  </a:schemeClr>
                </a:solidFill>
                <a:effectLst>
                  <a:outerShdw blurRad="38100" dist="38100" dir="2700000" algn="tl">
                    <a:srgbClr val="000000">
                      <a:alpha val="43137"/>
                    </a:srgbClr>
                  </a:outerShdw>
                </a:effectLst>
                <a:latin typeface="Arial" charset="0"/>
              </a:rPr>
              <a:t>100% osób 75 mg ASA + PPI 8 tygodni</a:t>
            </a:r>
            <a:br>
              <a:rPr lang="pl-PL" sz="2500" dirty="0">
                <a:solidFill>
                  <a:schemeClr val="tx2">
                    <a:lumMod val="50000"/>
                  </a:schemeClr>
                </a:solidFill>
                <a:effectLst>
                  <a:outerShdw blurRad="38100" dist="38100" dir="2700000" algn="tl">
                    <a:srgbClr val="000000">
                      <a:alpha val="43137"/>
                    </a:srgbClr>
                  </a:outerShdw>
                </a:effectLst>
                <a:latin typeface="Arial" charset="0"/>
              </a:rPr>
            </a:br>
            <a:endParaRPr lang="pl-PL" i="1" dirty="0">
              <a:solidFill>
                <a:schemeClr val="tx2">
                  <a:lumMod val="50000"/>
                </a:schemeClr>
              </a:solidFill>
              <a:effectLst>
                <a:outerShdw blurRad="38100" dist="38100" dir="2700000" algn="tl">
                  <a:srgbClr val="000000">
                    <a:alpha val="43137"/>
                  </a:srgbClr>
                </a:outerShdw>
              </a:effectLst>
              <a:latin typeface="Arial" charset="0"/>
            </a:endParaRPr>
          </a:p>
        </p:txBody>
      </p:sp>
      <p:sp>
        <p:nvSpPr>
          <p:cNvPr id="11" name="Prostokąt 10"/>
          <p:cNvSpPr/>
          <p:nvPr/>
        </p:nvSpPr>
        <p:spPr>
          <a:xfrm>
            <a:off x="3463925" y="3832225"/>
            <a:ext cx="1600200" cy="636588"/>
          </a:xfrm>
          <a:prstGeom prst="rect">
            <a:avLst/>
          </a:prstGeom>
        </p:spPr>
        <p:txBody>
          <a:bodyPr wrap="none" lIns="82058" tIns="41029" rIns="82058" bIns="41029">
            <a:spAutoFit/>
          </a:bodyPr>
          <a:lstStyle/>
          <a:p>
            <a:pPr>
              <a:defRPr/>
            </a:pPr>
            <a:r>
              <a:rPr lang="pl-PL" b="1" dirty="0">
                <a:solidFill>
                  <a:schemeClr val="bg1"/>
                </a:solidFill>
                <a:effectLst>
                  <a:outerShdw blurRad="38100" dist="38100" dir="2700000" algn="tl">
                    <a:srgbClr val="000000">
                      <a:alpha val="43137"/>
                    </a:srgbClr>
                  </a:outerShdw>
                </a:effectLst>
                <a:latin typeface="Arial" charset="0"/>
              </a:rPr>
              <a:t>Uszkodzenie </a:t>
            </a:r>
            <a:br>
              <a:rPr lang="pl-PL" b="1" dirty="0">
                <a:solidFill>
                  <a:schemeClr val="bg1"/>
                </a:solidFill>
                <a:effectLst>
                  <a:outerShdw blurRad="38100" dist="38100" dir="2700000" algn="tl">
                    <a:srgbClr val="000000">
                      <a:alpha val="43137"/>
                    </a:srgbClr>
                  </a:outerShdw>
                </a:effectLst>
                <a:latin typeface="Arial" charset="0"/>
              </a:rPr>
            </a:br>
            <a:r>
              <a:rPr lang="pl-PL" b="1" dirty="0">
                <a:solidFill>
                  <a:schemeClr val="bg1"/>
                </a:solidFill>
                <a:effectLst>
                  <a:outerShdw blurRad="38100" dist="38100" dir="2700000" algn="tl">
                    <a:srgbClr val="000000">
                      <a:alpha val="43137"/>
                    </a:srgbClr>
                  </a:outerShdw>
                </a:effectLst>
                <a:latin typeface="Arial" charset="0"/>
              </a:rPr>
              <a:t>jelita cienkiego</a:t>
            </a:r>
          </a:p>
        </p:txBody>
      </p:sp>
      <p:sp>
        <p:nvSpPr>
          <p:cNvPr id="7173" name="Prostokąt 6"/>
          <p:cNvSpPr>
            <a:spLocks noChangeArrowheads="1"/>
          </p:cNvSpPr>
          <p:nvPr/>
        </p:nvSpPr>
        <p:spPr bwMode="auto">
          <a:xfrm>
            <a:off x="212725" y="134938"/>
            <a:ext cx="8931275" cy="768350"/>
          </a:xfrm>
          <a:prstGeom prst="rect">
            <a:avLst/>
          </a:prstGeom>
          <a:noFill/>
          <a:ln w="9525">
            <a:noFill/>
            <a:miter lim="800000"/>
            <a:headEnd/>
            <a:tailEnd/>
          </a:ln>
        </p:spPr>
        <p:txBody>
          <a:bodyPr lIns="91429" tIns="45714" rIns="91429" bIns="45714">
            <a:spAutoFit/>
          </a:bodyPr>
          <a:lstStyle/>
          <a:p>
            <a:pPr>
              <a:defRPr/>
            </a:pPr>
            <a:r>
              <a:rPr lang="pl-PL" sz="2200" b="1" dirty="0">
                <a:solidFill>
                  <a:schemeClr val="tx2">
                    <a:lumMod val="50000"/>
                  </a:schemeClr>
                </a:solidFill>
                <a:latin typeface="Arial" charset="0"/>
              </a:rPr>
              <a:t>Inhibitory pompy protonowej nasilają toksyczne działanie NLPZ </a:t>
            </a:r>
            <a:br>
              <a:rPr lang="pl-PL" sz="2200" b="1" dirty="0">
                <a:solidFill>
                  <a:schemeClr val="tx2">
                    <a:lumMod val="50000"/>
                  </a:schemeClr>
                </a:solidFill>
                <a:latin typeface="Arial" charset="0"/>
              </a:rPr>
            </a:br>
            <a:r>
              <a:rPr lang="pl-PL" sz="2200" b="1" dirty="0">
                <a:solidFill>
                  <a:schemeClr val="tx2">
                    <a:lumMod val="50000"/>
                  </a:schemeClr>
                </a:solidFill>
                <a:latin typeface="Arial" charset="0"/>
              </a:rPr>
              <a:t>i ASA  w jelicie cienkim – badania z użyciem kapsułki endoskopowej (CE)</a:t>
            </a:r>
            <a:endParaRPr lang="pl-PL" sz="2200" dirty="0">
              <a:solidFill>
                <a:schemeClr val="tx2">
                  <a:lumMod val="50000"/>
                </a:schemeClr>
              </a:solidFill>
              <a:latin typeface="Arial" charset="0"/>
            </a:endParaRPr>
          </a:p>
        </p:txBody>
      </p:sp>
      <p:pic>
        <p:nvPicPr>
          <p:cNvPr id="47109" name="Picture 11" descr="http://killergearz.files.wordpress.com/2010/05/human_body.jpg?w=150&amp;h=300"/>
          <p:cNvPicPr>
            <a:picLocks noChangeAspect="1" noChangeArrowheads="1"/>
          </p:cNvPicPr>
          <p:nvPr/>
        </p:nvPicPr>
        <p:blipFill>
          <a:blip r:embed="rId2" cstate="print"/>
          <a:srcRect/>
          <a:stretch>
            <a:fillRect/>
          </a:stretch>
        </p:blipFill>
        <p:spPr bwMode="auto">
          <a:xfrm>
            <a:off x="6442075" y="1949450"/>
            <a:ext cx="1385888" cy="2689225"/>
          </a:xfrm>
          <a:prstGeom prst="rect">
            <a:avLst/>
          </a:prstGeom>
          <a:noFill/>
          <a:ln w="9525">
            <a:noFill/>
            <a:miter lim="800000"/>
            <a:headEnd/>
            <a:tailEnd/>
          </a:ln>
        </p:spPr>
      </p:pic>
      <p:sp>
        <p:nvSpPr>
          <p:cNvPr id="9" name="Prostokąt 8"/>
          <p:cNvSpPr/>
          <p:nvPr/>
        </p:nvSpPr>
        <p:spPr>
          <a:xfrm>
            <a:off x="3740150" y="6329363"/>
            <a:ext cx="5403850" cy="360362"/>
          </a:xfrm>
          <a:prstGeom prst="rect">
            <a:avLst/>
          </a:prstGeom>
        </p:spPr>
        <p:txBody>
          <a:bodyPr lIns="82058" tIns="41029" rIns="82058" bIns="41029">
            <a:spAutoFit/>
          </a:bodyPr>
          <a:lstStyle/>
          <a:p>
            <a:pPr>
              <a:defRPr/>
            </a:pPr>
            <a:r>
              <a:rPr lang="pl-PL" dirty="0" err="1">
                <a:solidFill>
                  <a:schemeClr val="tx2">
                    <a:lumMod val="50000"/>
                  </a:schemeClr>
                </a:solidFill>
                <a:effectLst>
                  <a:outerShdw blurRad="38100" dist="38100" dir="2700000" algn="tl">
                    <a:srgbClr val="000000">
                      <a:alpha val="43137"/>
                    </a:srgbClr>
                  </a:outerShdw>
                </a:effectLst>
                <a:latin typeface="Arial" charset="0"/>
              </a:rPr>
              <a:t>Watanabe</a:t>
            </a:r>
            <a:r>
              <a:rPr lang="pl-PL" dirty="0">
                <a:solidFill>
                  <a:schemeClr val="tx2">
                    <a:lumMod val="50000"/>
                  </a:schemeClr>
                </a:solidFill>
                <a:effectLst>
                  <a:outerShdw blurRad="38100" dist="38100" dir="2700000" algn="tl">
                    <a:srgbClr val="000000">
                      <a:alpha val="43137"/>
                    </a:srgbClr>
                  </a:outerShdw>
                </a:effectLst>
                <a:latin typeface="Arial" charset="0"/>
              </a:rPr>
              <a:t> i </a:t>
            </a:r>
            <a:r>
              <a:rPr lang="pl-PL" dirty="0" err="1">
                <a:solidFill>
                  <a:schemeClr val="tx2">
                    <a:lumMod val="50000"/>
                  </a:schemeClr>
                </a:solidFill>
                <a:effectLst>
                  <a:outerShdw blurRad="38100" dist="38100" dir="2700000" algn="tl">
                    <a:srgbClr val="000000">
                      <a:alpha val="43137"/>
                    </a:srgbClr>
                  </a:outerShdw>
                </a:effectLst>
                <a:latin typeface="Arial" charset="0"/>
              </a:rPr>
              <a:t>wsp</a:t>
            </a:r>
            <a:r>
              <a:rPr lang="pl-PL" dirty="0">
                <a:solidFill>
                  <a:schemeClr val="tx2">
                    <a:lumMod val="50000"/>
                  </a:schemeClr>
                </a:solidFill>
                <a:effectLst>
                  <a:outerShdw blurRad="38100" dist="38100" dir="2700000" algn="tl">
                    <a:srgbClr val="000000">
                      <a:alpha val="43137"/>
                    </a:srgbClr>
                  </a:outerShdw>
                </a:effectLst>
                <a:latin typeface="Arial" charset="0"/>
              </a:rPr>
              <a:t>. </a:t>
            </a:r>
            <a:r>
              <a:rPr lang="pl-PL" dirty="0" err="1">
                <a:solidFill>
                  <a:schemeClr val="tx2">
                    <a:lumMod val="50000"/>
                  </a:schemeClr>
                </a:solidFill>
                <a:effectLst>
                  <a:outerShdw blurRad="38100" dist="38100" dir="2700000" algn="tl">
                    <a:srgbClr val="000000">
                      <a:alpha val="43137"/>
                    </a:srgbClr>
                  </a:outerShdw>
                </a:effectLst>
                <a:latin typeface="Arial" charset="0"/>
              </a:rPr>
              <a:t>Clin</a:t>
            </a:r>
            <a:r>
              <a:rPr lang="pl-PL" dirty="0">
                <a:solidFill>
                  <a:schemeClr val="tx2">
                    <a:lumMod val="50000"/>
                  </a:schemeClr>
                </a:solidFill>
                <a:effectLst>
                  <a:outerShdw blurRad="38100" dist="38100" dir="2700000" algn="tl">
                    <a:srgbClr val="000000">
                      <a:alpha val="43137"/>
                    </a:srgbClr>
                  </a:outerShdw>
                </a:effectLst>
                <a:latin typeface="Arial" charset="0"/>
              </a:rPr>
              <a:t> </a:t>
            </a:r>
            <a:r>
              <a:rPr lang="pl-PL" dirty="0" err="1">
                <a:solidFill>
                  <a:schemeClr val="tx2">
                    <a:lumMod val="50000"/>
                  </a:schemeClr>
                </a:solidFill>
                <a:effectLst>
                  <a:outerShdw blurRad="38100" dist="38100" dir="2700000" algn="tl">
                    <a:srgbClr val="000000">
                      <a:alpha val="43137"/>
                    </a:srgbClr>
                  </a:outerShdw>
                </a:effectLst>
                <a:latin typeface="Arial" charset="0"/>
              </a:rPr>
              <a:t>Gastroenterol</a:t>
            </a:r>
            <a:r>
              <a:rPr lang="pl-PL" dirty="0">
                <a:solidFill>
                  <a:schemeClr val="tx2">
                    <a:lumMod val="50000"/>
                  </a:schemeClr>
                </a:solidFill>
                <a:effectLst>
                  <a:outerShdw blurRad="38100" dist="38100" dir="2700000" algn="tl">
                    <a:srgbClr val="000000">
                      <a:alpha val="43137"/>
                    </a:srgbClr>
                  </a:outerShdw>
                </a:effectLst>
                <a:latin typeface="Arial" charset="0"/>
              </a:rPr>
              <a:t> </a:t>
            </a:r>
            <a:r>
              <a:rPr lang="pl-PL" dirty="0" err="1">
                <a:solidFill>
                  <a:schemeClr val="tx2">
                    <a:lumMod val="50000"/>
                  </a:schemeClr>
                </a:solidFill>
                <a:effectLst>
                  <a:outerShdw blurRad="38100" dist="38100" dir="2700000" algn="tl">
                    <a:srgbClr val="000000">
                      <a:alpha val="43137"/>
                    </a:srgbClr>
                  </a:outerShdw>
                </a:effectLst>
                <a:latin typeface="Arial" charset="0"/>
              </a:rPr>
              <a:t>Hepatol</a:t>
            </a:r>
            <a:r>
              <a:rPr lang="pl-PL" dirty="0">
                <a:solidFill>
                  <a:schemeClr val="tx2">
                    <a:lumMod val="50000"/>
                  </a:schemeClr>
                </a:solidFill>
                <a:effectLst>
                  <a:outerShdw blurRad="38100" dist="38100" dir="2700000" algn="tl">
                    <a:srgbClr val="000000">
                      <a:alpha val="43137"/>
                    </a:srgbClr>
                  </a:outerShdw>
                </a:effectLst>
                <a:latin typeface="Arial" charset="0"/>
              </a:rPr>
              <a:t> 2008</a:t>
            </a:r>
          </a:p>
        </p:txBody>
      </p:sp>
      <p:grpSp>
        <p:nvGrpSpPr>
          <p:cNvPr id="2" name="Grupa 13"/>
          <p:cNvGrpSpPr>
            <a:grpSpLocks/>
          </p:cNvGrpSpPr>
          <p:nvPr/>
        </p:nvGrpSpPr>
        <p:grpSpPr bwMode="auto">
          <a:xfrm>
            <a:off x="277813" y="1519238"/>
            <a:ext cx="5735637" cy="3563937"/>
            <a:chOff x="304800" y="1752600"/>
            <a:chExt cx="6310313" cy="4038600"/>
          </a:xfrm>
        </p:grpSpPr>
        <p:pic>
          <p:nvPicPr>
            <p:cNvPr id="41993" name="Picture 2"/>
            <p:cNvPicPr>
              <a:picLocks noChangeAspect="1" noChangeArrowheads="1"/>
            </p:cNvPicPr>
            <p:nvPr/>
          </p:nvPicPr>
          <p:blipFill>
            <a:blip r:embed="rId3" cstate="print"/>
            <a:srcRect/>
            <a:stretch>
              <a:fillRect/>
            </a:stretch>
          </p:blipFill>
          <p:spPr bwMode="auto">
            <a:xfrm>
              <a:off x="304800" y="1828155"/>
              <a:ext cx="6310313" cy="3963045"/>
            </a:xfrm>
            <a:prstGeom prst="rect">
              <a:avLst/>
            </a:prstGeom>
            <a:ln>
              <a:noFill/>
            </a:ln>
            <a:effectLst>
              <a:outerShdw blurRad="292100" dist="139700" dir="2700000" algn="tl" rotWithShape="0">
                <a:srgbClr val="333333">
                  <a:alpha val="65000"/>
                </a:srgbClr>
              </a:outerShdw>
            </a:effectLst>
          </p:spPr>
        </p:pic>
        <p:sp>
          <p:nvSpPr>
            <p:cNvPr id="47114" name="Prostokąt 12"/>
            <p:cNvSpPr>
              <a:spLocks noChangeArrowheads="1"/>
            </p:cNvSpPr>
            <p:nvPr/>
          </p:nvSpPr>
          <p:spPr bwMode="auto">
            <a:xfrm>
              <a:off x="381000" y="1752600"/>
              <a:ext cx="6019800" cy="457200"/>
            </a:xfrm>
            <a:prstGeom prst="rect">
              <a:avLst/>
            </a:prstGeom>
            <a:solidFill>
              <a:schemeClr val="bg1"/>
            </a:solidFill>
            <a:ln w="9525" algn="ctr">
              <a:noFill/>
              <a:round/>
              <a:headEnd/>
              <a:tailEnd/>
            </a:ln>
          </p:spPr>
          <p:txBody>
            <a:bodyPr/>
            <a:lstStyle/>
            <a:p>
              <a:endParaRPr lang="pl-PL"/>
            </a:p>
          </p:txBody>
        </p:sp>
      </p:grpSp>
      <p:sp>
        <p:nvSpPr>
          <p:cNvPr id="14" name="Rectangle 41"/>
          <p:cNvSpPr>
            <a:spLocks noChangeArrowheads="1"/>
          </p:cNvSpPr>
          <p:nvPr/>
        </p:nvSpPr>
        <p:spPr bwMode="auto">
          <a:xfrm>
            <a:off x="285750" y="1228725"/>
            <a:ext cx="8358188" cy="142875"/>
          </a:xfrm>
          <a:prstGeom prst="rect">
            <a:avLst/>
          </a:prstGeom>
          <a:gradFill flip="none" rotWithShape="1">
            <a:gsLst>
              <a:gs pos="0">
                <a:schemeClr val="accent1"/>
              </a:gs>
              <a:gs pos="0">
                <a:schemeClr val="accent1">
                  <a:lumMod val="40000"/>
                  <a:lumOff val="60000"/>
                </a:schemeClr>
              </a:gs>
              <a:gs pos="0">
                <a:schemeClr val="accent1">
                  <a:lumMod val="40000"/>
                  <a:lumOff val="60000"/>
                </a:schemeClr>
              </a:gs>
              <a:gs pos="0">
                <a:schemeClr val="accent1">
                  <a:lumMod val="40000"/>
                  <a:lumOff val="60000"/>
                </a:schemeClr>
              </a:gs>
              <a:gs pos="50000">
                <a:schemeClr val="tx2"/>
              </a:gs>
              <a:gs pos="50000">
                <a:schemeClr val="tx2"/>
              </a:gs>
              <a:gs pos="100000">
                <a:srgbClr val="99CC00">
                  <a:gamma/>
                  <a:shade val="26275"/>
                  <a:invGamma/>
                </a:srgbClr>
              </a:gs>
            </a:gsLst>
            <a:lin ang="16200000" scaled="1"/>
            <a:tileRect/>
          </a:gradFill>
          <a:ln w="12700">
            <a:noFill/>
            <a:miter lim="800000"/>
            <a:headEnd type="none" w="sm" len="sm"/>
            <a:tailEnd type="none" w="sm" len="sm"/>
          </a:ln>
          <a:effectLst>
            <a:outerShdw dist="17961" dir="2700000" algn="ctr" rotWithShape="0">
              <a:schemeClr val="bg2"/>
            </a:outerShdw>
          </a:effectLst>
        </p:spPr>
        <p:txBody>
          <a:bodyPr wrap="none" lIns="91429" tIns="45714" rIns="91429" bIns="45714" anchor="ctr"/>
          <a:lstStyle/>
          <a:p>
            <a:pPr>
              <a:defRPr/>
            </a:pPr>
            <a:endParaRPr lang="pl-PL">
              <a:latin typeface="Arial" charset="0"/>
            </a:endParaRPr>
          </a:p>
        </p:txBody>
      </p:sp>
    </p:spTree>
  </p:cSld>
  <p:clrMapOvr>
    <a:masterClrMapping/>
  </p:clrMapOvr>
  <p:transition>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030558" y="1143000"/>
            <a:ext cx="6559261" cy="4824132"/>
          </a:xfrm>
          <a:prstGeom prst="rect">
            <a:avLst/>
          </a:prstGeom>
          <a:noFill/>
          <a:ln w="9525">
            <a:noFill/>
            <a:miter lim="800000"/>
            <a:headEnd/>
            <a:tailEnd/>
          </a:ln>
        </p:spPr>
      </p:pic>
      <p:pic>
        <p:nvPicPr>
          <p:cNvPr id="9219" name="Picture 4"/>
          <p:cNvPicPr>
            <a:picLocks noChangeAspect="1" noChangeArrowheads="1"/>
          </p:cNvPicPr>
          <p:nvPr/>
        </p:nvPicPr>
        <p:blipFill>
          <a:blip r:embed="rId3" cstate="print"/>
          <a:srcRect/>
          <a:stretch>
            <a:fillRect/>
          </a:stretch>
        </p:blipFill>
        <p:spPr bwMode="auto">
          <a:xfrm>
            <a:off x="2147455" y="5983941"/>
            <a:ext cx="3948545" cy="633132"/>
          </a:xfrm>
          <a:prstGeom prst="rect">
            <a:avLst/>
          </a:prstGeom>
          <a:noFill/>
          <a:ln w="9525">
            <a:noFill/>
            <a:miter lim="800000"/>
            <a:headEnd/>
            <a:tailEnd/>
          </a:ln>
        </p:spPr>
      </p:pic>
      <p:sp>
        <p:nvSpPr>
          <p:cNvPr id="5" name="pole tekstowe 4"/>
          <p:cNvSpPr txBox="1"/>
          <p:nvPr/>
        </p:nvSpPr>
        <p:spPr>
          <a:xfrm>
            <a:off x="1021773" y="2080092"/>
            <a:ext cx="848287" cy="553986"/>
          </a:xfrm>
          <a:prstGeom prst="rect">
            <a:avLst/>
          </a:prstGeom>
          <a:noFill/>
        </p:spPr>
        <p:txBody>
          <a:bodyPr wrap="none" lIns="91429" tIns="45714" rIns="91429" bIns="45714">
            <a:spAutoFit/>
          </a:bodyPr>
          <a:lstStyle/>
          <a:p>
            <a:pPr>
              <a:defRPr/>
            </a:pPr>
            <a:r>
              <a:rPr lang="pl-PL" b="1" dirty="0">
                <a:effectLst>
                  <a:outerShdw blurRad="38100" dist="38100" dir="2700000" algn="tl">
                    <a:srgbClr val="000000">
                      <a:alpha val="43137"/>
                    </a:srgbClr>
                  </a:outerShdw>
                </a:effectLst>
              </a:rPr>
              <a:t>NLPZ</a:t>
            </a:r>
            <a:br>
              <a:rPr lang="pl-PL" b="1" dirty="0">
                <a:effectLst>
                  <a:outerShdw blurRad="38100" dist="38100" dir="2700000" algn="tl">
                    <a:srgbClr val="000000">
                      <a:alpha val="43137"/>
                    </a:srgbClr>
                  </a:outerShdw>
                </a:effectLst>
              </a:rPr>
            </a:br>
            <a:r>
              <a:rPr lang="pl-PL" sz="1100" b="1" dirty="0">
                <a:effectLst>
                  <a:outerShdw blurRad="38100" dist="38100" dir="2700000" algn="tl">
                    <a:srgbClr val="000000">
                      <a:alpha val="43137"/>
                    </a:srgbClr>
                  </a:outerShdw>
                </a:effectLst>
              </a:rPr>
              <a:t>(</a:t>
            </a:r>
            <a:r>
              <a:rPr lang="pl-PL" sz="1100" b="1" dirty="0" err="1">
                <a:effectLst>
                  <a:outerShdw blurRad="38100" dist="38100" dir="2700000" algn="tl">
                    <a:srgbClr val="000000">
                      <a:alpha val="43137"/>
                    </a:srgbClr>
                  </a:outerShdw>
                </a:effectLst>
              </a:rPr>
              <a:t>Naproxen</a:t>
            </a:r>
            <a:r>
              <a:rPr lang="pl-PL" sz="1100" b="1" dirty="0">
                <a:effectLst>
                  <a:outerShdw blurRad="38100" dist="38100" dir="2700000" algn="tl">
                    <a:srgbClr val="000000">
                      <a:alpha val="43137"/>
                    </a:srgbClr>
                  </a:outerShdw>
                </a:effectLst>
              </a:rPr>
              <a:t>)</a:t>
            </a:r>
          </a:p>
        </p:txBody>
      </p:sp>
      <p:sp>
        <p:nvSpPr>
          <p:cNvPr id="6" name="pole tekstowe 5"/>
          <p:cNvSpPr txBox="1"/>
          <p:nvPr/>
        </p:nvSpPr>
        <p:spPr>
          <a:xfrm>
            <a:off x="1021773" y="3863228"/>
            <a:ext cx="918819" cy="1277261"/>
          </a:xfrm>
          <a:prstGeom prst="rect">
            <a:avLst/>
          </a:prstGeom>
          <a:noFill/>
        </p:spPr>
        <p:txBody>
          <a:bodyPr wrap="none" lIns="91429" tIns="45714" rIns="91429" bIns="45714">
            <a:spAutoFit/>
          </a:bodyPr>
          <a:lstStyle/>
          <a:p>
            <a:pPr>
              <a:defRPr/>
            </a:pPr>
            <a:r>
              <a:rPr lang="pl-PL" b="1" dirty="0">
                <a:effectLst>
                  <a:outerShdw blurRad="38100" dist="38100" dir="2700000" algn="tl">
                    <a:srgbClr val="000000">
                      <a:alpha val="43137"/>
                    </a:srgbClr>
                  </a:outerShdw>
                </a:effectLst>
              </a:rPr>
              <a:t>NLPZ</a:t>
            </a:r>
            <a:br>
              <a:rPr lang="pl-PL" b="1" dirty="0">
                <a:effectLst>
                  <a:outerShdw blurRad="38100" dist="38100" dir="2700000" algn="tl">
                    <a:srgbClr val="000000">
                      <a:alpha val="43137"/>
                    </a:srgbClr>
                  </a:outerShdw>
                </a:effectLst>
              </a:rPr>
            </a:br>
            <a:r>
              <a:rPr lang="pl-PL" sz="1100" b="1" dirty="0">
                <a:effectLst>
                  <a:outerShdw blurRad="38100" dist="38100" dir="2700000" algn="tl">
                    <a:srgbClr val="000000">
                      <a:alpha val="43137"/>
                    </a:srgbClr>
                  </a:outerShdw>
                </a:effectLst>
              </a:rPr>
              <a:t>(</a:t>
            </a:r>
            <a:r>
              <a:rPr lang="pl-PL" sz="1100" b="1" dirty="0" err="1">
                <a:effectLst>
                  <a:outerShdw blurRad="38100" dist="38100" dir="2700000" algn="tl">
                    <a:srgbClr val="000000">
                      <a:alpha val="43137"/>
                    </a:srgbClr>
                  </a:outerShdw>
                </a:effectLst>
              </a:rPr>
              <a:t>Naproxen</a:t>
            </a:r>
            <a:r>
              <a:rPr lang="pl-PL" sz="1100" b="1" dirty="0">
                <a:effectLst>
                  <a:outerShdw blurRad="38100" dist="38100" dir="2700000" algn="tl">
                    <a:srgbClr val="000000">
                      <a:alpha val="43137"/>
                    </a:srgbClr>
                  </a:outerShdw>
                </a:effectLst>
              </a:rPr>
              <a:t>)</a:t>
            </a:r>
            <a:br>
              <a:rPr lang="pl-PL" sz="1100" b="1" dirty="0">
                <a:effectLst>
                  <a:outerShdw blurRad="38100" dist="38100" dir="2700000" algn="tl">
                    <a:srgbClr val="000000">
                      <a:alpha val="43137"/>
                    </a:srgbClr>
                  </a:outerShdw>
                </a:effectLst>
              </a:rPr>
            </a:br>
            <a:r>
              <a:rPr lang="pl-PL" b="1" dirty="0">
                <a:effectLst>
                  <a:outerShdw blurRad="38100" dist="38100" dir="2700000" algn="tl">
                    <a:srgbClr val="000000">
                      <a:alpha val="43137"/>
                    </a:srgbClr>
                  </a:outerShdw>
                </a:effectLst>
              </a:rPr>
              <a:t/>
            </a:r>
            <a:br>
              <a:rPr lang="pl-PL" b="1" dirty="0">
                <a:effectLst>
                  <a:outerShdw blurRad="38100" dist="38100" dir="2700000" algn="tl">
                    <a:srgbClr val="000000">
                      <a:alpha val="43137"/>
                    </a:srgbClr>
                  </a:outerShdw>
                </a:effectLst>
              </a:rPr>
            </a:br>
            <a:r>
              <a:rPr lang="pl-PL" b="1" dirty="0">
                <a:effectLst>
                  <a:outerShdw blurRad="38100" dist="38100" dir="2700000" algn="tl">
                    <a:srgbClr val="000000">
                      <a:alpha val="43137"/>
                    </a:srgbClr>
                  </a:outerShdw>
                </a:effectLst>
              </a:rPr>
              <a:t>+ PPI</a:t>
            </a:r>
            <a:br>
              <a:rPr lang="pl-PL" b="1" dirty="0">
                <a:effectLst>
                  <a:outerShdw blurRad="38100" dist="38100" dir="2700000" algn="tl">
                    <a:srgbClr val="000000">
                      <a:alpha val="43137"/>
                    </a:srgbClr>
                  </a:outerShdw>
                </a:effectLst>
              </a:rPr>
            </a:br>
            <a:r>
              <a:rPr lang="pl-PL" sz="1100" b="1" dirty="0">
                <a:effectLst>
                  <a:outerShdw blurRad="38100" dist="38100" dir="2700000" algn="tl">
                    <a:srgbClr val="000000">
                      <a:alpha val="43137"/>
                    </a:srgbClr>
                  </a:outerShdw>
                </a:effectLst>
              </a:rPr>
              <a:t>(</a:t>
            </a:r>
            <a:r>
              <a:rPr lang="pl-PL" sz="1100" b="1" dirty="0" err="1">
                <a:effectLst>
                  <a:outerShdw blurRad="38100" dist="38100" dir="2700000" algn="tl">
                    <a:srgbClr val="000000">
                      <a:alpha val="43137"/>
                    </a:srgbClr>
                  </a:outerShdw>
                </a:effectLst>
              </a:rPr>
              <a:t>Omeprazol</a:t>
            </a:r>
            <a:r>
              <a:rPr lang="pl-PL" sz="1100" b="1" dirty="0">
                <a:effectLst>
                  <a:outerShdw blurRad="38100" dist="38100" dir="2700000" algn="tl">
                    <a:srgbClr val="000000">
                      <a:alpha val="43137"/>
                    </a:srgbClr>
                  </a:outerShdw>
                </a:effectLst>
              </a:rPr>
              <a:t>)</a:t>
            </a:r>
          </a:p>
        </p:txBody>
      </p:sp>
      <p:sp>
        <p:nvSpPr>
          <p:cNvPr id="9223" name="Prostokąt 6"/>
          <p:cNvSpPr>
            <a:spLocks noChangeArrowheads="1"/>
          </p:cNvSpPr>
          <p:nvPr/>
        </p:nvSpPr>
        <p:spPr bwMode="auto">
          <a:xfrm>
            <a:off x="212149" y="134471"/>
            <a:ext cx="8931852" cy="769429"/>
          </a:xfrm>
          <a:prstGeom prst="rect">
            <a:avLst/>
          </a:prstGeom>
          <a:noFill/>
          <a:ln w="9525">
            <a:noFill/>
            <a:miter lim="800000"/>
            <a:headEnd/>
            <a:tailEnd/>
          </a:ln>
        </p:spPr>
        <p:txBody>
          <a:bodyPr lIns="91429" tIns="45714" rIns="91429" bIns="45714">
            <a:spAutoFit/>
          </a:bodyPr>
          <a:lstStyle/>
          <a:p>
            <a:r>
              <a:rPr lang="pl-PL" sz="2200" b="1" dirty="0"/>
              <a:t>Inhibitory pompy protonowej nasilają toksyczne działanie NLPZ </a:t>
            </a:r>
            <a:br>
              <a:rPr lang="pl-PL" sz="2200" b="1" dirty="0"/>
            </a:br>
            <a:r>
              <a:rPr lang="pl-PL" sz="2200" b="1" dirty="0"/>
              <a:t>i ASA  w jelicie cienkim – badania w modelach doświadczalnych</a:t>
            </a:r>
            <a:endParaRPr lang="pl-PL" sz="2200" dirty="0"/>
          </a:p>
        </p:txBody>
      </p:sp>
      <p:sp>
        <p:nvSpPr>
          <p:cNvPr id="8" name="Prostokąt 7"/>
          <p:cNvSpPr/>
          <p:nvPr/>
        </p:nvSpPr>
        <p:spPr>
          <a:xfrm>
            <a:off x="4590762" y="1344706"/>
            <a:ext cx="3384228" cy="298303"/>
          </a:xfrm>
          <a:prstGeom prst="rect">
            <a:avLst/>
          </a:prstGeom>
        </p:spPr>
        <p:txBody>
          <a:bodyPr wrap="none" lIns="82058" tIns="41029" rIns="82058" bIns="41029">
            <a:spAutoFit/>
          </a:bodyPr>
          <a:lstStyle/>
          <a:p>
            <a:pPr>
              <a:defRPr/>
            </a:pPr>
            <a:r>
              <a:rPr lang="pl-PL" sz="1400" b="1" dirty="0" err="1">
                <a:solidFill>
                  <a:schemeClr val="bg1"/>
                </a:solidFill>
                <a:effectLst>
                  <a:outerShdw blurRad="38100" dist="38100" dir="2700000" algn="tl">
                    <a:srgbClr val="000000">
                      <a:alpha val="43137"/>
                    </a:srgbClr>
                  </a:outerShdw>
                </a:effectLst>
              </a:rPr>
              <a:t>Gastroenterology</a:t>
            </a:r>
            <a:r>
              <a:rPr lang="pl-PL" sz="1400" b="1" dirty="0">
                <a:solidFill>
                  <a:schemeClr val="bg1"/>
                </a:solidFill>
                <a:effectLst>
                  <a:outerShdw blurRad="38100" dist="38100" dir="2700000" algn="tl">
                    <a:srgbClr val="000000">
                      <a:alpha val="43137"/>
                    </a:srgbClr>
                  </a:outerShdw>
                </a:effectLst>
              </a:rPr>
              <a:t>. 2011 Oct;141(4):1314-22</a:t>
            </a:r>
          </a:p>
        </p:txBody>
      </p:sp>
      <p:sp>
        <p:nvSpPr>
          <p:cNvPr id="9" name="Rectangle 41"/>
          <p:cNvSpPr>
            <a:spLocks noChangeArrowheads="1"/>
          </p:cNvSpPr>
          <p:nvPr/>
        </p:nvSpPr>
        <p:spPr bwMode="auto">
          <a:xfrm>
            <a:off x="285720" y="1000108"/>
            <a:ext cx="8143932" cy="142876"/>
          </a:xfrm>
          <a:prstGeom prst="rect">
            <a:avLst/>
          </a:prstGeom>
          <a:gradFill flip="none" rotWithShape="1">
            <a:gsLst>
              <a:gs pos="0">
                <a:schemeClr val="accent1"/>
              </a:gs>
              <a:gs pos="0">
                <a:schemeClr val="accent1">
                  <a:lumMod val="40000"/>
                  <a:lumOff val="60000"/>
                </a:schemeClr>
              </a:gs>
              <a:gs pos="0">
                <a:schemeClr val="accent1">
                  <a:lumMod val="40000"/>
                  <a:lumOff val="60000"/>
                </a:schemeClr>
              </a:gs>
              <a:gs pos="0">
                <a:schemeClr val="accent1">
                  <a:lumMod val="40000"/>
                  <a:lumOff val="60000"/>
                </a:schemeClr>
              </a:gs>
              <a:gs pos="50000">
                <a:schemeClr val="tx2"/>
              </a:gs>
              <a:gs pos="50000">
                <a:schemeClr val="tx2"/>
              </a:gs>
              <a:gs pos="100000">
                <a:srgbClr val="99CC00">
                  <a:gamma/>
                  <a:shade val="26275"/>
                  <a:invGamma/>
                </a:srgbClr>
              </a:gs>
            </a:gsLst>
            <a:lin ang="16200000" scaled="1"/>
            <a:tileRect/>
          </a:gradFill>
          <a:ln w="12700">
            <a:noFill/>
            <a:miter lim="800000"/>
            <a:headEnd type="none" w="sm" len="sm"/>
            <a:tailEnd type="none" w="sm" len="sm"/>
          </a:ln>
          <a:effectLst>
            <a:outerShdw dist="17961" dir="2700000" algn="ctr" rotWithShape="0">
              <a:schemeClr val="bg2"/>
            </a:outerShdw>
          </a:effectLst>
        </p:spPr>
        <p:txBody>
          <a:bodyPr wrap="none" lIns="91429" tIns="45714" rIns="91429" bIns="45714" anchor="ctr"/>
          <a:lstStyle/>
          <a:p>
            <a:pPr>
              <a:defRPr/>
            </a:pPr>
            <a:endParaRPr lang="pl-PL"/>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403648" y="260648"/>
            <a:ext cx="7250191" cy="5821635"/>
          </a:xfrm>
          <a:prstGeom prst="rect">
            <a:avLst/>
          </a:prstGeom>
          <a:noFill/>
          <a:ln w="9525">
            <a:noFill/>
            <a:miter lim="800000"/>
            <a:headEnd/>
            <a:tailEnd/>
          </a:ln>
        </p:spPr>
      </p:pic>
      <p:sp>
        <p:nvSpPr>
          <p:cNvPr id="4" name="Prostokąt 3"/>
          <p:cNvSpPr/>
          <p:nvPr/>
        </p:nvSpPr>
        <p:spPr>
          <a:xfrm>
            <a:off x="0" y="6211669"/>
            <a:ext cx="9144000" cy="646331"/>
          </a:xfrm>
          <a:prstGeom prst="rect">
            <a:avLst/>
          </a:prstGeom>
        </p:spPr>
        <p:txBody>
          <a:bodyPr wrap="square">
            <a:spAutoFit/>
          </a:bodyPr>
          <a:lstStyle/>
          <a:p>
            <a:r>
              <a:rPr lang="pl-PL" dirty="0" err="1" smtClean="0"/>
              <a:t>Spanogiannopoulos</a:t>
            </a:r>
            <a:r>
              <a:rPr lang="pl-PL" dirty="0" smtClean="0"/>
              <a:t> P et al. </a:t>
            </a:r>
            <a:r>
              <a:rPr lang="pl-PL" dirty="0" err="1" smtClean="0"/>
              <a:t>The</a:t>
            </a:r>
            <a:r>
              <a:rPr lang="pl-PL" dirty="0" smtClean="0"/>
              <a:t> </a:t>
            </a:r>
            <a:r>
              <a:rPr lang="pl-PL" dirty="0" err="1" smtClean="0"/>
              <a:t>microbial</a:t>
            </a:r>
            <a:r>
              <a:rPr lang="pl-PL" dirty="0" smtClean="0"/>
              <a:t> </a:t>
            </a:r>
            <a:r>
              <a:rPr lang="pl-PL" dirty="0" err="1" smtClean="0"/>
              <a:t>pharmacists</a:t>
            </a:r>
            <a:r>
              <a:rPr lang="pl-PL" dirty="0" smtClean="0"/>
              <a:t> </a:t>
            </a:r>
            <a:r>
              <a:rPr lang="pl-PL" dirty="0" err="1" smtClean="0"/>
              <a:t>within</a:t>
            </a:r>
            <a:r>
              <a:rPr lang="pl-PL" dirty="0" smtClean="0"/>
              <a:t> </a:t>
            </a:r>
            <a:r>
              <a:rPr lang="pl-PL" dirty="0" err="1" smtClean="0"/>
              <a:t>us</a:t>
            </a:r>
            <a:r>
              <a:rPr lang="pl-PL" dirty="0" smtClean="0"/>
              <a:t>: a </a:t>
            </a:r>
            <a:r>
              <a:rPr lang="pl-PL" dirty="0" err="1" smtClean="0"/>
              <a:t>metagenomic</a:t>
            </a:r>
            <a:r>
              <a:rPr lang="pl-PL" dirty="0" smtClean="0"/>
              <a:t> </a:t>
            </a:r>
            <a:r>
              <a:rPr lang="pl-PL" dirty="0" err="1" smtClean="0"/>
              <a:t>view</a:t>
            </a:r>
            <a:r>
              <a:rPr lang="pl-PL" dirty="0" smtClean="0"/>
              <a:t> of </a:t>
            </a:r>
            <a:r>
              <a:rPr lang="pl-PL" dirty="0" err="1" smtClean="0"/>
              <a:t>xenobiotic</a:t>
            </a:r>
            <a:r>
              <a:rPr lang="pl-PL" dirty="0" smtClean="0"/>
              <a:t> </a:t>
            </a:r>
            <a:r>
              <a:rPr lang="pl-PL" dirty="0" err="1" smtClean="0"/>
              <a:t>metabolism</a:t>
            </a:r>
            <a:r>
              <a:rPr lang="pl-PL" dirty="0" smtClean="0"/>
              <a:t>. Nat </a:t>
            </a:r>
            <a:r>
              <a:rPr lang="pl-PL" dirty="0" err="1" smtClean="0"/>
              <a:t>Rev</a:t>
            </a:r>
            <a:r>
              <a:rPr lang="pl-PL" dirty="0" smtClean="0"/>
              <a:t> </a:t>
            </a:r>
            <a:r>
              <a:rPr lang="pl-PL" dirty="0" err="1" smtClean="0"/>
              <a:t>Microbiol</a:t>
            </a:r>
            <a:r>
              <a:rPr lang="pl-PL" dirty="0" smtClean="0"/>
              <a:t>. 2016 ;14(5):273-87.</a:t>
            </a:r>
            <a:endParaRPr lang="pl-PL"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srcRect/>
          <a:stretch>
            <a:fillRect/>
          </a:stretch>
        </p:blipFill>
        <p:spPr bwMode="auto">
          <a:xfrm>
            <a:off x="1115580" y="1962431"/>
            <a:ext cx="6898409" cy="4895569"/>
          </a:xfrm>
          <a:prstGeom prst="rect">
            <a:avLst/>
          </a:prstGeom>
          <a:noFill/>
          <a:ln w="9525">
            <a:noFill/>
            <a:miter lim="800000"/>
            <a:headEnd/>
            <a:tailEnd/>
          </a:ln>
        </p:spPr>
      </p:pic>
      <p:pic>
        <p:nvPicPr>
          <p:cNvPr id="77827" name="Picture 4"/>
          <p:cNvPicPr>
            <a:picLocks noChangeAspect="1" noChangeArrowheads="1"/>
          </p:cNvPicPr>
          <p:nvPr/>
        </p:nvPicPr>
        <p:blipFill>
          <a:blip r:embed="rId3" cstate="print"/>
          <a:srcRect/>
          <a:stretch>
            <a:fillRect/>
          </a:stretch>
        </p:blipFill>
        <p:spPr bwMode="auto">
          <a:xfrm>
            <a:off x="395432" y="333375"/>
            <a:ext cx="8191500" cy="1313890"/>
          </a:xfrm>
          <a:prstGeom prst="rect">
            <a:avLst/>
          </a:prstGeom>
          <a:noFill/>
          <a:ln w="9525">
            <a:noFill/>
            <a:miter lim="800000"/>
            <a:headEnd/>
            <a:tailEnd/>
          </a:ln>
        </p:spPr>
      </p:pic>
      <p:sp>
        <p:nvSpPr>
          <p:cNvPr id="5" name="Strzałka w lewo 4"/>
          <p:cNvSpPr/>
          <p:nvPr/>
        </p:nvSpPr>
        <p:spPr>
          <a:xfrm rot="17764259">
            <a:off x="6979749" y="4071789"/>
            <a:ext cx="928694" cy="214314"/>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trzałka w lewo 5"/>
          <p:cNvSpPr/>
          <p:nvPr/>
        </p:nvSpPr>
        <p:spPr>
          <a:xfrm rot="17764259">
            <a:off x="6979748" y="5429111"/>
            <a:ext cx="928694" cy="214314"/>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Rectangle 41"/>
          <p:cNvSpPr>
            <a:spLocks noChangeArrowheads="1"/>
          </p:cNvSpPr>
          <p:nvPr/>
        </p:nvSpPr>
        <p:spPr bwMode="auto">
          <a:xfrm>
            <a:off x="399362" y="1714488"/>
            <a:ext cx="8143932" cy="142876"/>
          </a:xfrm>
          <a:prstGeom prst="rect">
            <a:avLst/>
          </a:prstGeom>
          <a:gradFill flip="none" rotWithShape="1">
            <a:gsLst>
              <a:gs pos="0">
                <a:schemeClr val="accent1"/>
              </a:gs>
              <a:gs pos="0">
                <a:schemeClr val="accent1">
                  <a:lumMod val="40000"/>
                  <a:lumOff val="60000"/>
                </a:schemeClr>
              </a:gs>
              <a:gs pos="0">
                <a:schemeClr val="accent1">
                  <a:lumMod val="40000"/>
                  <a:lumOff val="60000"/>
                </a:schemeClr>
              </a:gs>
              <a:gs pos="0">
                <a:schemeClr val="accent1">
                  <a:lumMod val="40000"/>
                  <a:lumOff val="60000"/>
                </a:schemeClr>
              </a:gs>
              <a:gs pos="50000">
                <a:schemeClr val="tx2"/>
              </a:gs>
              <a:gs pos="50000">
                <a:schemeClr val="tx2"/>
              </a:gs>
              <a:gs pos="100000">
                <a:srgbClr val="99CC00">
                  <a:gamma/>
                  <a:shade val="26275"/>
                  <a:invGamma/>
                </a:srgbClr>
              </a:gs>
            </a:gsLst>
            <a:lin ang="16200000" scaled="1"/>
            <a:tileRect/>
          </a:gradFill>
          <a:ln w="12700">
            <a:noFill/>
            <a:miter lim="800000"/>
            <a:headEnd type="none" w="sm" len="sm"/>
            <a:tailEnd type="none" w="sm" len="sm"/>
          </a:ln>
          <a:effectLst>
            <a:outerShdw dist="17961" dir="2700000" algn="ctr" rotWithShape="0">
              <a:schemeClr val="bg2"/>
            </a:outerShdw>
          </a:effectLst>
        </p:spPr>
        <p:txBody>
          <a:bodyPr wrap="none" lIns="91429" tIns="45714" rIns="91429" bIns="45714" anchor="ctr"/>
          <a:lstStyle/>
          <a:p>
            <a:pPr>
              <a:defRPr/>
            </a:pPr>
            <a:endParaRPr lang="pl-PL"/>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179512" y="836712"/>
          <a:ext cx="8784975" cy="4846320"/>
        </p:xfrm>
        <a:graphic>
          <a:graphicData uri="http://schemas.openxmlformats.org/drawingml/2006/table">
            <a:tbl>
              <a:tblPr firstRow="1" bandRow="1">
                <a:tableStyleId>{5C22544A-7EE6-4342-B048-85BDC9FD1C3A}</a:tableStyleId>
              </a:tblPr>
              <a:tblGrid>
                <a:gridCol w="2808312"/>
                <a:gridCol w="2880320"/>
                <a:gridCol w="3096343"/>
              </a:tblGrid>
              <a:tr h="370840">
                <a:tc>
                  <a:txBody>
                    <a:bodyPr/>
                    <a:lstStyle/>
                    <a:p>
                      <a:r>
                        <a:rPr lang="pl-PL" sz="2400" dirty="0" smtClean="0"/>
                        <a:t>DZIAŁANIA NIEPOŻĄDANE</a:t>
                      </a:r>
                      <a:endParaRPr lang="pl-PL" sz="2400" dirty="0"/>
                    </a:p>
                  </a:txBody>
                  <a:tcPr/>
                </a:tc>
                <a:tc>
                  <a:txBody>
                    <a:bodyPr/>
                    <a:lstStyle/>
                    <a:p>
                      <a:r>
                        <a:rPr lang="pl-PL" sz="2400" dirty="0" smtClean="0"/>
                        <a:t>RYZYKO WZGLĘDNA</a:t>
                      </a:r>
                      <a:endParaRPr lang="pl-PL" sz="2400" dirty="0"/>
                    </a:p>
                  </a:txBody>
                  <a:tcPr/>
                </a:tc>
                <a:tc>
                  <a:txBody>
                    <a:bodyPr/>
                    <a:lstStyle/>
                    <a:p>
                      <a:r>
                        <a:rPr lang="pl-PL" sz="2400" dirty="0" smtClean="0"/>
                        <a:t>RYZYKO BEZWGLĘDNE</a:t>
                      </a:r>
                      <a:endParaRPr lang="pl-PL" sz="2400" dirty="0"/>
                    </a:p>
                  </a:txBody>
                  <a:tcPr/>
                </a:tc>
              </a:tr>
              <a:tr h="370840">
                <a:tc>
                  <a:txBody>
                    <a:bodyPr/>
                    <a:lstStyle/>
                    <a:p>
                      <a:r>
                        <a:rPr lang="pl-PL" sz="2400" dirty="0" smtClean="0"/>
                        <a:t>SIBO</a:t>
                      </a:r>
                      <a:endParaRPr lang="pl-PL" sz="2400" dirty="0"/>
                    </a:p>
                  </a:txBody>
                  <a:tcPr/>
                </a:tc>
                <a:tc>
                  <a:txBody>
                    <a:bodyPr/>
                    <a:lstStyle/>
                    <a:p>
                      <a:r>
                        <a:rPr lang="pl-PL" sz="2400" dirty="0" smtClean="0"/>
                        <a:t>2-8-krotny</a:t>
                      </a:r>
                      <a:r>
                        <a:rPr lang="pl-PL" sz="2400" baseline="0" dirty="0" smtClean="0"/>
                        <a:t> wzrost</a:t>
                      </a:r>
                      <a:endParaRPr lang="pl-PL" sz="2400" dirty="0"/>
                    </a:p>
                  </a:txBody>
                  <a:tcPr/>
                </a:tc>
                <a:tc>
                  <a:txBody>
                    <a:bodyPr/>
                    <a:lstStyle/>
                    <a:p>
                      <a:r>
                        <a:rPr lang="pl-PL" sz="2400" dirty="0" smtClean="0"/>
                        <a:t>Niemożliwe do ustalenie</a:t>
                      </a:r>
                      <a:endParaRPr lang="pl-PL" sz="2400" dirty="0"/>
                    </a:p>
                  </a:txBody>
                  <a:tcPr/>
                </a:tc>
              </a:tr>
              <a:tr h="370840">
                <a:tc>
                  <a:txBody>
                    <a:bodyPr/>
                    <a:lstStyle/>
                    <a:p>
                      <a:r>
                        <a:rPr lang="pl-PL" sz="2400" dirty="0" smtClean="0"/>
                        <a:t>CDI</a:t>
                      </a:r>
                      <a:endParaRPr lang="pl-PL" sz="2400" dirty="0"/>
                    </a:p>
                  </a:txBody>
                  <a:tcPr/>
                </a:tc>
                <a:tc>
                  <a:txBody>
                    <a:bodyPr/>
                    <a:lstStyle/>
                    <a:p>
                      <a:r>
                        <a:rPr lang="pl-PL" sz="2400" dirty="0" smtClean="0"/>
                        <a:t>0-3-krotny wzrost</a:t>
                      </a:r>
                      <a:endParaRPr lang="pl-PL" sz="2400" dirty="0"/>
                    </a:p>
                  </a:txBody>
                  <a:tcPr/>
                </a:tc>
                <a:tc>
                  <a:txBody>
                    <a:bodyPr/>
                    <a:lstStyle/>
                    <a:p>
                      <a:r>
                        <a:rPr lang="pl-PL" sz="2400" dirty="0" smtClean="0"/>
                        <a:t>0-0,09% na pacjenta/rok</a:t>
                      </a:r>
                      <a:endParaRPr lang="pl-PL" sz="2400" dirty="0"/>
                    </a:p>
                  </a:txBody>
                  <a:tcPr/>
                </a:tc>
              </a:tr>
              <a:tr h="370840">
                <a:tc>
                  <a:txBody>
                    <a:bodyPr/>
                    <a:lstStyle/>
                    <a:p>
                      <a:r>
                        <a:rPr lang="pl-PL" sz="2400" i="0" dirty="0" smtClean="0"/>
                        <a:t>Zakażenie</a:t>
                      </a:r>
                      <a:r>
                        <a:rPr lang="pl-PL" sz="2400" i="1" dirty="0" smtClean="0"/>
                        <a:t> </a:t>
                      </a:r>
                      <a:r>
                        <a:rPr lang="pl-PL" sz="2400" i="1" dirty="0" err="1" smtClean="0"/>
                        <a:t>Campylobacter</a:t>
                      </a:r>
                      <a:r>
                        <a:rPr lang="pl-PL" sz="2400" i="1" dirty="0" smtClean="0"/>
                        <a:t>, Salmonella</a:t>
                      </a:r>
                      <a:endParaRPr lang="pl-PL" sz="2400" i="1" dirty="0"/>
                    </a:p>
                  </a:txBody>
                  <a:tcPr/>
                </a:tc>
                <a:tc>
                  <a:txBody>
                    <a:bodyPr/>
                    <a:lstStyle/>
                    <a:p>
                      <a:r>
                        <a:rPr lang="pl-PL" sz="2400" dirty="0" smtClean="0"/>
                        <a:t>2-6-krotny wzrost</a:t>
                      </a:r>
                      <a:endParaRPr lang="pl-PL" sz="2400" dirty="0"/>
                    </a:p>
                  </a:txBody>
                  <a:tcPr/>
                </a:tc>
                <a:tc>
                  <a:txBody>
                    <a:bodyPr/>
                    <a:lstStyle/>
                    <a:p>
                      <a:r>
                        <a:rPr lang="pl-PL" sz="2400" dirty="0" smtClean="0"/>
                        <a:t>0,03-0,2% na pacjenta/rok</a:t>
                      </a:r>
                      <a:endParaRPr lang="pl-PL" sz="2400" dirty="0"/>
                    </a:p>
                  </a:txBody>
                  <a:tcPr/>
                </a:tc>
              </a:tr>
              <a:tr h="370840">
                <a:tc>
                  <a:txBody>
                    <a:bodyPr/>
                    <a:lstStyle/>
                    <a:p>
                      <a:r>
                        <a:rPr lang="pl-PL" sz="2400" dirty="0" smtClean="0"/>
                        <a:t>Spontaniczne bakteryjne zapalenie otrzewnej</a:t>
                      </a:r>
                      <a:endParaRPr lang="pl-PL" sz="2400" dirty="0"/>
                    </a:p>
                  </a:txBody>
                  <a:tcPr/>
                </a:tc>
                <a:tc>
                  <a:txBody>
                    <a:bodyPr/>
                    <a:lstStyle/>
                    <a:p>
                      <a:r>
                        <a:rPr lang="pl-PL" sz="2400" dirty="0" smtClean="0"/>
                        <a:t>50%-3-krotny wzrost</a:t>
                      </a:r>
                      <a:endParaRPr lang="pl-PL" sz="2400" dirty="0"/>
                    </a:p>
                  </a:txBody>
                  <a:tcPr/>
                </a:tc>
                <a:tc>
                  <a:txBody>
                    <a:bodyPr/>
                    <a:lstStyle/>
                    <a:p>
                      <a:r>
                        <a:rPr lang="pl-PL" sz="2400" dirty="0" smtClean="0"/>
                        <a:t>3-16% na pacjenta/rok</a:t>
                      </a:r>
                      <a:endParaRPr lang="pl-PL" sz="2400" dirty="0"/>
                    </a:p>
                  </a:txBody>
                  <a:tcPr/>
                </a:tc>
              </a:tr>
            </a:tbl>
          </a:graphicData>
        </a:graphic>
      </p:graphicFrame>
      <p:sp>
        <p:nvSpPr>
          <p:cNvPr id="5" name="Tytuł 4"/>
          <p:cNvSpPr>
            <a:spLocks noGrp="1"/>
          </p:cNvSpPr>
          <p:nvPr>
            <p:ph type="title"/>
          </p:nvPr>
        </p:nvSpPr>
        <p:spPr>
          <a:xfrm>
            <a:off x="144016" y="-27384"/>
            <a:ext cx="8892480" cy="936104"/>
          </a:xfrm>
        </p:spPr>
        <p:txBody>
          <a:bodyPr>
            <a:noAutofit/>
          </a:bodyPr>
          <a:lstStyle/>
          <a:p>
            <a:r>
              <a:rPr lang="pl-PL" sz="3200" b="1" dirty="0" smtClean="0">
                <a:solidFill>
                  <a:srgbClr val="C00000"/>
                </a:solidFill>
              </a:rPr>
              <a:t>DŁUGOTRWAŁE STOSOWANIE IPP JEST BEZPIECZNE</a:t>
            </a:r>
            <a:endParaRPr lang="pl-PL" sz="3200" b="1" dirty="0">
              <a:solidFill>
                <a:srgbClr val="C00000"/>
              </a:solidFill>
            </a:endParaRPr>
          </a:p>
        </p:txBody>
      </p:sp>
      <p:sp>
        <p:nvSpPr>
          <p:cNvPr id="6" name="pole tekstowe 5"/>
          <p:cNvSpPr txBox="1"/>
          <p:nvPr/>
        </p:nvSpPr>
        <p:spPr>
          <a:xfrm>
            <a:off x="251520" y="5805264"/>
            <a:ext cx="8640960" cy="923330"/>
          </a:xfrm>
          <a:prstGeom prst="rect">
            <a:avLst/>
          </a:prstGeom>
          <a:noFill/>
        </p:spPr>
        <p:txBody>
          <a:bodyPr wrap="square" rtlCol="0">
            <a:spAutoFit/>
          </a:bodyPr>
          <a:lstStyle/>
          <a:p>
            <a:r>
              <a:rPr lang="pl-PL" dirty="0" err="1" smtClean="0"/>
              <a:t>Freedberg</a:t>
            </a:r>
            <a:r>
              <a:rPr lang="pl-PL" dirty="0" smtClean="0"/>
              <a:t> DE. </a:t>
            </a:r>
            <a:r>
              <a:rPr lang="en-US" dirty="0" smtClean="0"/>
              <a:t>The Risks and Benefits of Long-term Use of Proton Pump</a:t>
            </a:r>
            <a:r>
              <a:rPr lang="pl-PL" dirty="0" smtClean="0"/>
              <a:t> </a:t>
            </a:r>
            <a:r>
              <a:rPr lang="en-US" dirty="0" smtClean="0"/>
              <a:t>Inhibitors: Expert Review and Best Practice Advice From the American Gastroenterological Association. Gastroenterology 2017;152:706–715</a:t>
            </a:r>
            <a:endParaRPr lang="pl-PL"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6"/>
          <p:cNvGrpSpPr/>
          <p:nvPr/>
        </p:nvGrpSpPr>
        <p:grpSpPr>
          <a:xfrm>
            <a:off x="539552" y="620688"/>
            <a:ext cx="7443298" cy="4392488"/>
            <a:chOff x="801110" y="1916832"/>
            <a:chExt cx="6696698" cy="3507302"/>
          </a:xfrm>
        </p:grpSpPr>
        <p:pic>
          <p:nvPicPr>
            <p:cNvPr id="4" name="Obraz 3" descr="gr1.jpg"/>
            <p:cNvPicPr>
              <a:picLocks noChangeAspect="1"/>
            </p:cNvPicPr>
            <p:nvPr/>
          </p:nvPicPr>
          <p:blipFill>
            <a:blip r:embed="rId2" cstate="print"/>
            <a:stretch>
              <a:fillRect/>
            </a:stretch>
          </p:blipFill>
          <p:spPr>
            <a:xfrm>
              <a:off x="1212599" y="1916832"/>
              <a:ext cx="6285209" cy="3507302"/>
            </a:xfrm>
            <a:prstGeom prst="rect">
              <a:avLst/>
            </a:prstGeom>
            <a:ln>
              <a:noFill/>
            </a:ln>
            <a:effectLst>
              <a:outerShdw blurRad="292100" dist="139700" dir="2700000" algn="tl" rotWithShape="0">
                <a:srgbClr val="333333">
                  <a:alpha val="65000"/>
                </a:srgbClr>
              </a:outerShdw>
            </a:effectLst>
          </p:spPr>
        </p:pic>
        <p:sp>
          <p:nvSpPr>
            <p:cNvPr id="5" name="Elipsa 4"/>
            <p:cNvSpPr/>
            <p:nvPr/>
          </p:nvSpPr>
          <p:spPr>
            <a:xfrm>
              <a:off x="801110" y="2554523"/>
              <a:ext cx="3233132" cy="23382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p:cNvSpPr txBox="1"/>
            <p:nvPr/>
          </p:nvSpPr>
          <p:spPr>
            <a:xfrm>
              <a:off x="4904605" y="2182537"/>
              <a:ext cx="348497" cy="274737"/>
            </a:xfrm>
            <a:prstGeom prst="rect">
              <a:avLst/>
            </a:prstGeom>
            <a:noFill/>
          </p:spPr>
          <p:txBody>
            <a:bodyPr wrap="none" rtlCol="0">
              <a:spAutoFit/>
            </a:bodyPr>
            <a:lstStyle/>
            <a:p>
              <a:pPr>
                <a:buFont typeface="Wingdings" pitchFamily="2" charset="2"/>
                <a:buChar char="ü"/>
              </a:pPr>
              <a:r>
                <a:rPr lang="pl-PL" dirty="0" smtClean="0">
                  <a:solidFill>
                    <a:srgbClr val="C00000"/>
                  </a:solidFill>
                  <a:effectLst>
                    <a:outerShdw blurRad="38100" dist="38100" dir="2700000" algn="tl">
                      <a:srgbClr val="000000">
                        <a:alpha val="43137"/>
                      </a:srgbClr>
                    </a:outerShdw>
                  </a:effectLst>
                </a:rPr>
                <a:t>.</a:t>
              </a:r>
              <a:endParaRPr lang="pl-PL" dirty="0">
                <a:solidFill>
                  <a:srgbClr val="C00000"/>
                </a:solidFill>
                <a:effectLst>
                  <a:outerShdw blurRad="38100" dist="38100" dir="2700000" algn="tl">
                    <a:srgbClr val="000000">
                      <a:alpha val="43137"/>
                    </a:srgbClr>
                  </a:outerShdw>
                </a:effectLst>
              </a:endParaRPr>
            </a:p>
          </p:txBody>
        </p:sp>
        <p:sp>
          <p:nvSpPr>
            <p:cNvPr id="7" name="pole tekstowe 6"/>
            <p:cNvSpPr txBox="1"/>
            <p:nvPr/>
          </p:nvSpPr>
          <p:spPr>
            <a:xfrm>
              <a:off x="4904605" y="2608145"/>
              <a:ext cx="348497" cy="274737"/>
            </a:xfrm>
            <a:prstGeom prst="rect">
              <a:avLst/>
            </a:prstGeom>
            <a:noFill/>
          </p:spPr>
          <p:txBody>
            <a:bodyPr wrap="none" rtlCol="0">
              <a:spAutoFit/>
            </a:bodyPr>
            <a:lstStyle/>
            <a:p>
              <a:pPr>
                <a:buFont typeface="Wingdings" pitchFamily="2" charset="2"/>
                <a:buChar char="ü"/>
              </a:pPr>
              <a:r>
                <a:rPr lang="pl-PL" dirty="0" smtClean="0">
                  <a:solidFill>
                    <a:srgbClr val="C00000"/>
                  </a:solidFill>
                  <a:effectLst>
                    <a:outerShdw blurRad="38100" dist="38100" dir="2700000" algn="tl">
                      <a:srgbClr val="000000">
                        <a:alpha val="43137"/>
                      </a:srgbClr>
                    </a:outerShdw>
                  </a:effectLst>
                </a:rPr>
                <a:t>.</a:t>
              </a:r>
              <a:endParaRPr lang="pl-PL" dirty="0">
                <a:solidFill>
                  <a:srgbClr val="C00000"/>
                </a:solidFill>
                <a:effectLst>
                  <a:outerShdw blurRad="38100" dist="38100" dir="2700000" algn="tl">
                    <a:srgbClr val="000000">
                      <a:alpha val="43137"/>
                    </a:srgbClr>
                  </a:outerShdw>
                </a:effectLst>
              </a:endParaRPr>
            </a:p>
          </p:txBody>
        </p:sp>
        <p:sp>
          <p:nvSpPr>
            <p:cNvPr id="9" name="pole tekstowe 8"/>
            <p:cNvSpPr txBox="1"/>
            <p:nvPr/>
          </p:nvSpPr>
          <p:spPr>
            <a:xfrm>
              <a:off x="4904605" y="3033753"/>
              <a:ext cx="348497" cy="274737"/>
            </a:xfrm>
            <a:prstGeom prst="rect">
              <a:avLst/>
            </a:prstGeom>
            <a:noFill/>
          </p:spPr>
          <p:txBody>
            <a:bodyPr wrap="none" rtlCol="0">
              <a:spAutoFit/>
            </a:bodyPr>
            <a:lstStyle/>
            <a:p>
              <a:pPr>
                <a:buFont typeface="Wingdings" pitchFamily="2" charset="2"/>
                <a:buChar char="ü"/>
              </a:pPr>
              <a:r>
                <a:rPr lang="pl-PL" dirty="0" smtClean="0">
                  <a:solidFill>
                    <a:srgbClr val="C00000"/>
                  </a:solidFill>
                  <a:effectLst>
                    <a:outerShdw blurRad="38100" dist="38100" dir="2700000" algn="tl">
                      <a:srgbClr val="000000">
                        <a:alpha val="43137"/>
                      </a:srgbClr>
                    </a:outerShdw>
                  </a:effectLst>
                </a:rPr>
                <a:t>.</a:t>
              </a:r>
              <a:endParaRPr lang="pl-PL" dirty="0">
                <a:solidFill>
                  <a:srgbClr val="C00000"/>
                </a:solidFill>
                <a:effectLst>
                  <a:outerShdw blurRad="38100" dist="38100" dir="2700000" algn="tl">
                    <a:srgbClr val="000000">
                      <a:alpha val="43137"/>
                    </a:srgbClr>
                  </a:outerShdw>
                </a:effectLst>
              </a:endParaRPr>
            </a:p>
          </p:txBody>
        </p:sp>
        <p:sp>
          <p:nvSpPr>
            <p:cNvPr id="10" name="pole tekstowe 9"/>
            <p:cNvSpPr txBox="1"/>
            <p:nvPr/>
          </p:nvSpPr>
          <p:spPr>
            <a:xfrm>
              <a:off x="4904605" y="3459361"/>
              <a:ext cx="348497" cy="274737"/>
            </a:xfrm>
            <a:prstGeom prst="rect">
              <a:avLst/>
            </a:prstGeom>
            <a:noFill/>
          </p:spPr>
          <p:txBody>
            <a:bodyPr wrap="none" rtlCol="0">
              <a:spAutoFit/>
            </a:bodyPr>
            <a:lstStyle/>
            <a:p>
              <a:pPr>
                <a:buFont typeface="Wingdings" pitchFamily="2" charset="2"/>
                <a:buChar char="ü"/>
              </a:pPr>
              <a:r>
                <a:rPr lang="pl-PL" dirty="0" smtClean="0">
                  <a:solidFill>
                    <a:srgbClr val="C00000"/>
                  </a:solidFill>
                  <a:effectLst>
                    <a:outerShdw blurRad="38100" dist="38100" dir="2700000" algn="tl">
                      <a:srgbClr val="000000">
                        <a:alpha val="43137"/>
                      </a:srgbClr>
                    </a:outerShdw>
                  </a:effectLst>
                </a:rPr>
                <a:t>.</a:t>
              </a:r>
              <a:endParaRPr lang="pl-PL" dirty="0">
                <a:solidFill>
                  <a:srgbClr val="C00000"/>
                </a:solidFill>
                <a:effectLst>
                  <a:outerShdw blurRad="38100" dist="38100" dir="2700000" algn="tl">
                    <a:srgbClr val="000000">
                      <a:alpha val="43137"/>
                    </a:srgbClr>
                  </a:outerShdw>
                </a:effectLst>
              </a:endParaRPr>
            </a:p>
          </p:txBody>
        </p:sp>
        <p:sp>
          <p:nvSpPr>
            <p:cNvPr id="11" name="pole tekstowe 10"/>
            <p:cNvSpPr txBox="1"/>
            <p:nvPr/>
          </p:nvSpPr>
          <p:spPr>
            <a:xfrm>
              <a:off x="4904605" y="3884969"/>
              <a:ext cx="348497" cy="274737"/>
            </a:xfrm>
            <a:prstGeom prst="rect">
              <a:avLst/>
            </a:prstGeom>
            <a:noFill/>
          </p:spPr>
          <p:txBody>
            <a:bodyPr wrap="none" rtlCol="0">
              <a:spAutoFit/>
            </a:bodyPr>
            <a:lstStyle/>
            <a:p>
              <a:pPr>
                <a:buFont typeface="Wingdings" pitchFamily="2" charset="2"/>
                <a:buChar char="ü"/>
              </a:pPr>
              <a:r>
                <a:rPr lang="pl-PL" dirty="0" smtClean="0">
                  <a:solidFill>
                    <a:srgbClr val="C00000"/>
                  </a:solidFill>
                  <a:effectLst>
                    <a:outerShdw blurRad="38100" dist="38100" dir="2700000" algn="tl">
                      <a:srgbClr val="000000">
                        <a:alpha val="43137"/>
                      </a:srgbClr>
                    </a:outerShdw>
                  </a:effectLst>
                </a:rPr>
                <a:t>.</a:t>
              </a:r>
              <a:endParaRPr lang="pl-PL" dirty="0">
                <a:solidFill>
                  <a:srgbClr val="C00000"/>
                </a:solidFill>
                <a:effectLst>
                  <a:outerShdw blurRad="38100" dist="38100" dir="2700000" algn="tl">
                    <a:srgbClr val="000000">
                      <a:alpha val="43137"/>
                    </a:srgbClr>
                  </a:outerShdw>
                </a:effectLst>
              </a:endParaRPr>
            </a:p>
          </p:txBody>
        </p:sp>
        <p:sp>
          <p:nvSpPr>
            <p:cNvPr id="12" name="pole tekstowe 11"/>
            <p:cNvSpPr txBox="1"/>
            <p:nvPr/>
          </p:nvSpPr>
          <p:spPr>
            <a:xfrm>
              <a:off x="4904605" y="4310577"/>
              <a:ext cx="348497" cy="274737"/>
            </a:xfrm>
            <a:prstGeom prst="rect">
              <a:avLst/>
            </a:prstGeom>
            <a:noFill/>
          </p:spPr>
          <p:txBody>
            <a:bodyPr wrap="none" rtlCol="0">
              <a:spAutoFit/>
            </a:bodyPr>
            <a:lstStyle/>
            <a:p>
              <a:pPr>
                <a:buFont typeface="Wingdings" pitchFamily="2" charset="2"/>
                <a:buChar char="ü"/>
              </a:pPr>
              <a:r>
                <a:rPr lang="pl-PL" dirty="0" smtClean="0">
                  <a:solidFill>
                    <a:srgbClr val="C00000"/>
                  </a:solidFill>
                  <a:effectLst>
                    <a:outerShdw blurRad="38100" dist="38100" dir="2700000" algn="tl">
                      <a:srgbClr val="000000">
                        <a:alpha val="43137"/>
                      </a:srgbClr>
                    </a:outerShdw>
                  </a:effectLst>
                </a:rPr>
                <a:t>.</a:t>
              </a:r>
              <a:endParaRPr lang="pl-PL" dirty="0">
                <a:solidFill>
                  <a:srgbClr val="C00000"/>
                </a:solidFill>
                <a:effectLst>
                  <a:outerShdw blurRad="38100" dist="38100" dir="2700000" algn="tl">
                    <a:srgbClr val="000000">
                      <a:alpha val="43137"/>
                    </a:srgbClr>
                  </a:outerShdw>
                </a:effectLst>
              </a:endParaRPr>
            </a:p>
          </p:txBody>
        </p:sp>
        <p:sp>
          <p:nvSpPr>
            <p:cNvPr id="13" name="pole tekstowe 12"/>
            <p:cNvSpPr txBox="1"/>
            <p:nvPr/>
          </p:nvSpPr>
          <p:spPr>
            <a:xfrm>
              <a:off x="4904605" y="4736185"/>
              <a:ext cx="348497" cy="274737"/>
            </a:xfrm>
            <a:prstGeom prst="rect">
              <a:avLst/>
            </a:prstGeom>
            <a:noFill/>
          </p:spPr>
          <p:txBody>
            <a:bodyPr wrap="none" rtlCol="0">
              <a:spAutoFit/>
            </a:bodyPr>
            <a:lstStyle/>
            <a:p>
              <a:pPr>
                <a:buFont typeface="Wingdings" pitchFamily="2" charset="2"/>
                <a:buChar char="ü"/>
              </a:pPr>
              <a:r>
                <a:rPr lang="pl-PL" dirty="0" smtClean="0">
                  <a:solidFill>
                    <a:srgbClr val="C00000"/>
                  </a:solidFill>
                  <a:effectLst>
                    <a:outerShdw blurRad="38100" dist="38100" dir="2700000" algn="tl">
                      <a:srgbClr val="000000">
                        <a:alpha val="43137"/>
                      </a:srgbClr>
                    </a:outerShdw>
                  </a:effectLst>
                </a:rPr>
                <a:t>.</a:t>
              </a:r>
              <a:endParaRPr lang="pl-PL" dirty="0">
                <a:solidFill>
                  <a:srgbClr val="C00000"/>
                </a:solidFill>
                <a:effectLst>
                  <a:outerShdw blurRad="38100" dist="38100" dir="2700000" algn="tl">
                    <a:srgbClr val="000000">
                      <a:alpha val="43137"/>
                    </a:srgbClr>
                  </a:outerShdw>
                </a:effectLst>
              </a:endParaRPr>
            </a:p>
          </p:txBody>
        </p:sp>
      </p:grpSp>
      <p:sp>
        <p:nvSpPr>
          <p:cNvPr id="15" name="Prostokąt 14"/>
          <p:cNvSpPr/>
          <p:nvPr/>
        </p:nvSpPr>
        <p:spPr>
          <a:xfrm>
            <a:off x="0" y="5934670"/>
            <a:ext cx="9144000" cy="923330"/>
          </a:xfrm>
          <a:prstGeom prst="rect">
            <a:avLst/>
          </a:prstGeom>
        </p:spPr>
        <p:txBody>
          <a:bodyPr wrap="square">
            <a:spAutoFit/>
          </a:bodyPr>
          <a:lstStyle/>
          <a:p>
            <a:r>
              <a:rPr lang="pl-PL" dirty="0" smtClean="0"/>
              <a:t>Marlicz W, </a:t>
            </a:r>
            <a:r>
              <a:rPr lang="pl-PL" dirty="0" err="1" smtClean="0"/>
              <a:t>Loniewski</a:t>
            </a:r>
            <a:r>
              <a:rPr lang="pl-PL" dirty="0" smtClean="0"/>
              <a:t> I, </a:t>
            </a:r>
            <a:r>
              <a:rPr lang="pl-PL" dirty="0" err="1" smtClean="0"/>
              <a:t>Grimes</a:t>
            </a:r>
            <a:r>
              <a:rPr lang="pl-PL" dirty="0" smtClean="0"/>
              <a:t> DS, </a:t>
            </a:r>
            <a:r>
              <a:rPr lang="pl-PL" dirty="0" err="1" smtClean="0"/>
              <a:t>Quigley</a:t>
            </a:r>
            <a:r>
              <a:rPr lang="pl-PL" dirty="0" smtClean="0"/>
              <a:t> EM. </a:t>
            </a:r>
            <a:r>
              <a:rPr lang="pl-PL" dirty="0" err="1" smtClean="0"/>
              <a:t>Nonsteroidal</a:t>
            </a:r>
            <a:r>
              <a:rPr lang="pl-PL" dirty="0" smtClean="0"/>
              <a:t> </a:t>
            </a:r>
            <a:r>
              <a:rPr lang="pl-PL" dirty="0" err="1" smtClean="0"/>
              <a:t>anti-inflammatory</a:t>
            </a:r>
            <a:r>
              <a:rPr lang="pl-PL" dirty="0" smtClean="0"/>
              <a:t> </a:t>
            </a:r>
            <a:r>
              <a:rPr lang="pl-PL" dirty="0" err="1" smtClean="0"/>
              <a:t>drugs</a:t>
            </a:r>
            <a:r>
              <a:rPr lang="pl-PL" dirty="0" smtClean="0"/>
              <a:t>, proton pump </a:t>
            </a:r>
            <a:r>
              <a:rPr lang="pl-PL" dirty="0" err="1" smtClean="0"/>
              <a:t>inhibitors</a:t>
            </a:r>
            <a:r>
              <a:rPr lang="pl-PL" dirty="0" smtClean="0"/>
              <a:t>, and </a:t>
            </a:r>
            <a:r>
              <a:rPr lang="pl-PL" dirty="0" err="1" smtClean="0"/>
              <a:t>gastrointestinal</a:t>
            </a:r>
            <a:r>
              <a:rPr lang="pl-PL" dirty="0" smtClean="0"/>
              <a:t> </a:t>
            </a:r>
            <a:r>
              <a:rPr lang="pl-PL" dirty="0" err="1" smtClean="0"/>
              <a:t>injury</a:t>
            </a:r>
            <a:r>
              <a:rPr lang="pl-PL" dirty="0" smtClean="0"/>
              <a:t>: </a:t>
            </a:r>
            <a:r>
              <a:rPr lang="pl-PL" dirty="0" err="1" smtClean="0"/>
              <a:t>contrasting</a:t>
            </a:r>
            <a:r>
              <a:rPr lang="pl-PL" dirty="0" smtClean="0"/>
              <a:t> </a:t>
            </a:r>
            <a:r>
              <a:rPr lang="pl-PL" dirty="0" err="1" smtClean="0"/>
              <a:t>interactions</a:t>
            </a:r>
            <a:r>
              <a:rPr lang="pl-PL" dirty="0" smtClean="0"/>
              <a:t> </a:t>
            </a:r>
            <a:r>
              <a:rPr lang="pl-PL" dirty="0" err="1" smtClean="0"/>
              <a:t>in</a:t>
            </a:r>
            <a:r>
              <a:rPr lang="pl-PL" dirty="0" smtClean="0"/>
              <a:t> </a:t>
            </a:r>
            <a:r>
              <a:rPr lang="pl-PL" dirty="0" err="1" smtClean="0"/>
              <a:t>the</a:t>
            </a:r>
            <a:r>
              <a:rPr lang="pl-PL" dirty="0" smtClean="0"/>
              <a:t> </a:t>
            </a:r>
            <a:r>
              <a:rPr lang="pl-PL" dirty="0" err="1" smtClean="0"/>
              <a:t>stomach</a:t>
            </a:r>
            <a:r>
              <a:rPr lang="pl-PL" dirty="0" smtClean="0"/>
              <a:t> and </a:t>
            </a:r>
            <a:r>
              <a:rPr lang="pl-PL" dirty="0" err="1" smtClean="0"/>
              <a:t>small</a:t>
            </a:r>
            <a:r>
              <a:rPr lang="pl-PL" dirty="0" smtClean="0"/>
              <a:t> </a:t>
            </a:r>
            <a:r>
              <a:rPr lang="pl-PL" dirty="0" err="1" smtClean="0"/>
              <a:t>intestine</a:t>
            </a:r>
            <a:r>
              <a:rPr lang="pl-PL" dirty="0" smtClean="0"/>
              <a:t>. </a:t>
            </a:r>
            <a:r>
              <a:rPr lang="pl-PL" dirty="0" err="1" smtClean="0"/>
              <a:t>Mayo</a:t>
            </a:r>
            <a:r>
              <a:rPr lang="pl-PL" dirty="0" smtClean="0"/>
              <a:t> </a:t>
            </a:r>
            <a:r>
              <a:rPr lang="pl-PL" dirty="0" err="1" smtClean="0"/>
              <a:t>Clin</a:t>
            </a:r>
            <a:r>
              <a:rPr lang="pl-PL" dirty="0" smtClean="0"/>
              <a:t> Proc. 2014 ;89(12):1699-709.</a:t>
            </a:r>
            <a:endParaRPr lang="pl-PL" dirty="0"/>
          </a:p>
        </p:txBody>
      </p:sp>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5"/>
          <p:cNvGrpSpPr/>
          <p:nvPr/>
        </p:nvGrpSpPr>
        <p:grpSpPr>
          <a:xfrm>
            <a:off x="323528" y="1036781"/>
            <a:ext cx="7632848" cy="2392219"/>
            <a:chOff x="395536" y="692696"/>
            <a:chExt cx="8384838" cy="2752259"/>
          </a:xfrm>
        </p:grpSpPr>
        <p:pic>
          <p:nvPicPr>
            <p:cNvPr id="1026" name="Picture 2"/>
            <p:cNvPicPr>
              <a:picLocks noChangeAspect="1" noChangeArrowheads="1"/>
            </p:cNvPicPr>
            <p:nvPr/>
          </p:nvPicPr>
          <p:blipFill>
            <a:blip r:embed="rId2" cstate="print"/>
            <a:srcRect/>
            <a:stretch>
              <a:fillRect/>
            </a:stretch>
          </p:blipFill>
          <p:spPr bwMode="auto">
            <a:xfrm>
              <a:off x="395536" y="692696"/>
              <a:ext cx="2656528" cy="2752259"/>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3" cstate="print"/>
            <a:srcRect/>
            <a:stretch>
              <a:fillRect/>
            </a:stretch>
          </p:blipFill>
          <p:spPr bwMode="auto">
            <a:xfrm>
              <a:off x="3131840" y="692696"/>
              <a:ext cx="2825013" cy="2744282"/>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4" cstate="print"/>
            <a:srcRect/>
            <a:stretch>
              <a:fillRect/>
            </a:stretch>
          </p:blipFill>
          <p:spPr bwMode="auto">
            <a:xfrm>
              <a:off x="6012160" y="692696"/>
              <a:ext cx="2768214" cy="2736304"/>
            </a:xfrm>
            <a:prstGeom prst="rect">
              <a:avLst/>
            </a:prstGeom>
            <a:ln>
              <a:noFill/>
            </a:ln>
            <a:effectLst>
              <a:outerShdw blurRad="292100" dist="139700" dir="2700000" algn="tl" rotWithShape="0">
                <a:srgbClr val="333333">
                  <a:alpha val="65000"/>
                </a:srgbClr>
              </a:outerShdw>
            </a:effectLst>
          </p:spPr>
        </p:pic>
      </p:grpSp>
      <p:sp>
        <p:nvSpPr>
          <p:cNvPr id="5" name="pole tekstowe 4"/>
          <p:cNvSpPr txBox="1"/>
          <p:nvPr/>
        </p:nvSpPr>
        <p:spPr>
          <a:xfrm>
            <a:off x="205714" y="175761"/>
            <a:ext cx="7047057" cy="584775"/>
          </a:xfrm>
          <a:prstGeom prst="rect">
            <a:avLst/>
          </a:prstGeom>
          <a:noFill/>
        </p:spPr>
        <p:txBody>
          <a:bodyPr wrap="none" rtlCol="0">
            <a:spAutoFit/>
          </a:bodyPr>
          <a:lstStyle/>
          <a:p>
            <a:r>
              <a:rPr lang="pl-PL" sz="3200" b="1" dirty="0" smtClean="0">
                <a:solidFill>
                  <a:srgbClr val="C00000"/>
                </a:solidFill>
              </a:rPr>
              <a:t>ENTEROPATIA PO RTG- I CHEMIOTERAPII</a:t>
            </a:r>
            <a:endParaRPr lang="pl-PL" sz="3200" b="1" dirty="0">
              <a:solidFill>
                <a:srgbClr val="C00000"/>
              </a:solidFill>
            </a:endParaRPr>
          </a:p>
        </p:txBody>
      </p:sp>
      <p:sp>
        <p:nvSpPr>
          <p:cNvPr id="7" name="Prostokąt 6"/>
          <p:cNvSpPr/>
          <p:nvPr/>
        </p:nvSpPr>
        <p:spPr>
          <a:xfrm>
            <a:off x="179512" y="5805264"/>
            <a:ext cx="8352928" cy="830997"/>
          </a:xfrm>
          <a:prstGeom prst="rect">
            <a:avLst/>
          </a:prstGeom>
        </p:spPr>
        <p:txBody>
          <a:bodyPr wrap="square">
            <a:spAutoFit/>
          </a:bodyPr>
          <a:lstStyle/>
          <a:p>
            <a:r>
              <a:rPr lang="pl-PL" sz="1600" dirty="0" err="1" smtClean="0"/>
              <a:t>Yamashina</a:t>
            </a:r>
            <a:r>
              <a:rPr lang="pl-PL" sz="1600" dirty="0" smtClean="0"/>
              <a:t> T i </a:t>
            </a:r>
            <a:r>
              <a:rPr lang="pl-PL" sz="1600" dirty="0" err="1" smtClean="0"/>
              <a:t>wsp</a:t>
            </a:r>
            <a:r>
              <a:rPr lang="pl-PL" sz="1600" dirty="0" smtClean="0"/>
              <a:t>: </a:t>
            </a:r>
            <a:r>
              <a:rPr lang="pl-PL" sz="1600" dirty="0" err="1" smtClean="0"/>
              <a:t>Prospective</a:t>
            </a:r>
            <a:r>
              <a:rPr lang="pl-PL" sz="1600" dirty="0" smtClean="0"/>
              <a:t> </a:t>
            </a:r>
            <a:r>
              <a:rPr lang="pl-PL" sz="1600" dirty="0" err="1" smtClean="0"/>
              <a:t>small</a:t>
            </a:r>
            <a:r>
              <a:rPr lang="pl-PL" sz="1600" dirty="0" smtClean="0"/>
              <a:t> </a:t>
            </a:r>
            <a:r>
              <a:rPr lang="pl-PL" sz="1600" dirty="0" err="1" smtClean="0"/>
              <a:t>bowel</a:t>
            </a:r>
            <a:r>
              <a:rPr lang="pl-PL" sz="1600" dirty="0" smtClean="0"/>
              <a:t> </a:t>
            </a:r>
            <a:r>
              <a:rPr lang="pl-PL" sz="1600" dirty="0" err="1" smtClean="0"/>
              <a:t>mucosal</a:t>
            </a:r>
            <a:r>
              <a:rPr lang="pl-PL" sz="1600" dirty="0" smtClean="0"/>
              <a:t> </a:t>
            </a:r>
            <a:r>
              <a:rPr lang="pl-PL" sz="1600" dirty="0" err="1" smtClean="0"/>
              <a:t>assessment</a:t>
            </a:r>
            <a:r>
              <a:rPr lang="pl-PL" sz="1600" dirty="0" smtClean="0"/>
              <a:t> </a:t>
            </a:r>
            <a:r>
              <a:rPr lang="pl-PL" sz="1600" dirty="0" err="1" smtClean="0"/>
              <a:t>immediately</a:t>
            </a:r>
            <a:r>
              <a:rPr lang="pl-PL" sz="1600" dirty="0" smtClean="0"/>
              <a:t> </a:t>
            </a:r>
            <a:r>
              <a:rPr lang="pl-PL" sz="1600" dirty="0" err="1" smtClean="0"/>
              <a:t>after</a:t>
            </a:r>
            <a:r>
              <a:rPr lang="pl-PL" sz="1600" dirty="0" smtClean="0"/>
              <a:t> </a:t>
            </a:r>
            <a:r>
              <a:rPr lang="pl-PL" sz="1600" dirty="0" err="1" smtClean="0"/>
              <a:t>chemoradiotherapy</a:t>
            </a:r>
            <a:r>
              <a:rPr lang="pl-PL" sz="1600" dirty="0" smtClean="0"/>
              <a:t> of </a:t>
            </a:r>
            <a:r>
              <a:rPr lang="pl-PL" sz="1600" dirty="0" err="1" smtClean="0"/>
              <a:t>unresectable</a:t>
            </a:r>
            <a:r>
              <a:rPr lang="pl-PL" sz="1600" dirty="0" smtClean="0"/>
              <a:t> </a:t>
            </a:r>
            <a:r>
              <a:rPr lang="pl-PL" sz="1600" dirty="0" err="1" smtClean="0"/>
              <a:t>locally</a:t>
            </a:r>
            <a:r>
              <a:rPr lang="pl-PL" sz="1600" dirty="0" smtClean="0"/>
              <a:t> </a:t>
            </a:r>
            <a:r>
              <a:rPr lang="pl-PL" sz="1600" dirty="0" err="1" smtClean="0"/>
              <a:t>advanced</a:t>
            </a:r>
            <a:r>
              <a:rPr lang="pl-PL" sz="1600" dirty="0" smtClean="0"/>
              <a:t> </a:t>
            </a:r>
            <a:r>
              <a:rPr lang="pl-PL" sz="1600" dirty="0" err="1" smtClean="0"/>
              <a:t>pancreatic</a:t>
            </a:r>
            <a:r>
              <a:rPr lang="pl-PL" sz="1600" dirty="0" smtClean="0"/>
              <a:t> </a:t>
            </a:r>
            <a:r>
              <a:rPr lang="pl-PL" sz="1600" dirty="0" err="1" smtClean="0"/>
              <a:t>cancer</a:t>
            </a:r>
            <a:r>
              <a:rPr lang="pl-PL" sz="1600" dirty="0" smtClean="0"/>
              <a:t> </a:t>
            </a:r>
            <a:r>
              <a:rPr lang="pl-PL" sz="1600" dirty="0" err="1" smtClean="0"/>
              <a:t>using</a:t>
            </a:r>
            <a:r>
              <a:rPr lang="pl-PL" sz="1600" dirty="0" smtClean="0"/>
              <a:t> </a:t>
            </a:r>
            <a:r>
              <a:rPr lang="pl-PL" sz="1600" dirty="0" err="1" smtClean="0"/>
              <a:t>capsule</a:t>
            </a:r>
            <a:r>
              <a:rPr lang="pl-PL" sz="1600" dirty="0" smtClean="0"/>
              <a:t> </a:t>
            </a:r>
            <a:r>
              <a:rPr lang="pl-PL" sz="1600" dirty="0" err="1" smtClean="0"/>
              <a:t>endoscopy</a:t>
            </a:r>
            <a:r>
              <a:rPr lang="pl-PL" sz="1600" dirty="0" smtClean="0"/>
              <a:t>: a </a:t>
            </a:r>
            <a:r>
              <a:rPr lang="pl-PL" sz="1600" dirty="0" err="1" smtClean="0"/>
              <a:t>case</a:t>
            </a:r>
            <a:r>
              <a:rPr lang="pl-PL" sz="1600" dirty="0" smtClean="0"/>
              <a:t> </a:t>
            </a:r>
            <a:r>
              <a:rPr lang="pl-PL" sz="1600" dirty="0" err="1" smtClean="0"/>
              <a:t>series</a:t>
            </a:r>
            <a:r>
              <a:rPr lang="pl-PL" sz="1600" dirty="0" smtClean="0"/>
              <a:t>.  Ann </a:t>
            </a:r>
            <a:r>
              <a:rPr lang="pl-PL" sz="1600" dirty="0" err="1" smtClean="0"/>
              <a:t>Gastroenterol</a:t>
            </a:r>
            <a:r>
              <a:rPr lang="pl-PL" sz="1600" dirty="0" smtClean="0"/>
              <a:t> 2016; 29 (3): 386-8</a:t>
            </a:r>
          </a:p>
        </p:txBody>
      </p:sp>
      <p:sp>
        <p:nvSpPr>
          <p:cNvPr id="8" name="pole tekstowe 7"/>
          <p:cNvSpPr txBox="1"/>
          <p:nvPr/>
        </p:nvSpPr>
        <p:spPr>
          <a:xfrm>
            <a:off x="304200" y="3861048"/>
            <a:ext cx="6572056" cy="1914370"/>
          </a:xfrm>
          <a:prstGeom prst="rect">
            <a:avLst/>
          </a:prstGeom>
          <a:noFill/>
        </p:spPr>
        <p:txBody>
          <a:bodyPr wrap="none" rtlCol="0">
            <a:spAutoFit/>
          </a:bodyPr>
          <a:lstStyle/>
          <a:p>
            <a:pPr>
              <a:lnSpc>
                <a:spcPct val="120000"/>
              </a:lnSpc>
            </a:pPr>
            <a:r>
              <a:rPr lang="pl-PL" sz="2000" dirty="0" smtClean="0"/>
              <a:t>5-15 % pacjentów w trakcie lub po zakończeniu chemioterapii</a:t>
            </a:r>
          </a:p>
          <a:p>
            <a:pPr>
              <a:lnSpc>
                <a:spcPct val="120000"/>
              </a:lnSpc>
            </a:pPr>
            <a:r>
              <a:rPr lang="pl-PL" sz="2000" dirty="0" smtClean="0"/>
              <a:t>Znaczne obniżenie jakości życia</a:t>
            </a:r>
          </a:p>
          <a:p>
            <a:pPr>
              <a:lnSpc>
                <a:spcPct val="120000"/>
              </a:lnSpc>
            </a:pPr>
            <a:r>
              <a:rPr lang="pl-PL" sz="2000" dirty="0" smtClean="0"/>
              <a:t>Wysokie koszty leczenia (ok. 2000 USD / </a:t>
            </a:r>
            <a:r>
              <a:rPr lang="pl-PL" sz="2000" dirty="0" err="1" smtClean="0"/>
              <a:t>patient</a:t>
            </a:r>
            <a:r>
              <a:rPr lang="pl-PL" sz="2000" dirty="0" smtClean="0"/>
              <a:t>)</a:t>
            </a:r>
          </a:p>
          <a:p>
            <a:pPr>
              <a:lnSpc>
                <a:spcPct val="120000"/>
              </a:lnSpc>
            </a:pPr>
            <a:r>
              <a:rPr lang="pl-PL" sz="2000" dirty="0" smtClean="0"/>
              <a:t>Częste hospitalizacje &gt; 32 % pacjentów</a:t>
            </a:r>
          </a:p>
          <a:p>
            <a:pPr>
              <a:lnSpc>
                <a:spcPct val="120000"/>
              </a:lnSpc>
            </a:pPr>
            <a:r>
              <a:rPr lang="pl-PL" sz="2000" dirty="0" smtClean="0"/>
              <a:t>Wysoka śmiertelność</a:t>
            </a:r>
            <a:endParaRPr lang="pl-PL" sz="2000" dirty="0"/>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372200" y="1908494"/>
            <a:ext cx="1834808" cy="1741577"/>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3" cstate="print"/>
          <a:srcRect/>
          <a:stretch>
            <a:fillRect/>
          </a:stretch>
        </p:blipFill>
        <p:spPr bwMode="auto">
          <a:xfrm>
            <a:off x="6372200" y="3780702"/>
            <a:ext cx="1872208" cy="1736530"/>
          </a:xfrm>
          <a:prstGeom prst="rect">
            <a:avLst/>
          </a:prstGeom>
          <a:ln>
            <a:noFill/>
          </a:ln>
          <a:effectLst>
            <a:outerShdw blurRad="292100" dist="139700" dir="2700000" algn="tl" rotWithShape="0">
              <a:srgbClr val="333333">
                <a:alpha val="65000"/>
              </a:srgbClr>
            </a:outerShdw>
          </a:effectLst>
        </p:spPr>
      </p:pic>
      <p:sp>
        <p:nvSpPr>
          <p:cNvPr id="5" name="pole tekstowe 4"/>
          <p:cNvSpPr txBox="1"/>
          <p:nvPr/>
        </p:nvSpPr>
        <p:spPr>
          <a:xfrm>
            <a:off x="733569" y="17329"/>
            <a:ext cx="7438831" cy="1323439"/>
          </a:xfrm>
          <a:prstGeom prst="rect">
            <a:avLst/>
          </a:prstGeom>
          <a:noFill/>
        </p:spPr>
        <p:txBody>
          <a:bodyPr wrap="none" rtlCol="0">
            <a:spAutoFit/>
          </a:bodyPr>
          <a:lstStyle/>
          <a:p>
            <a:pPr algn="ctr"/>
            <a:r>
              <a:rPr lang="pl-PL" sz="4000" b="1" dirty="0" smtClean="0">
                <a:solidFill>
                  <a:srgbClr val="C00000"/>
                </a:solidFill>
              </a:rPr>
              <a:t>JELITO „PRZECIEKA” </a:t>
            </a:r>
          </a:p>
          <a:p>
            <a:pPr algn="ctr"/>
            <a:r>
              <a:rPr lang="pl-PL" sz="4000" b="1" dirty="0" smtClean="0">
                <a:solidFill>
                  <a:srgbClr val="C00000"/>
                </a:solidFill>
              </a:rPr>
              <a:t>W TRAKCIE RTG- I CHEMIOTERAPII</a:t>
            </a:r>
            <a:endParaRPr lang="pl-PL" sz="4000" b="1" dirty="0">
              <a:solidFill>
                <a:srgbClr val="C00000"/>
              </a:solidFill>
            </a:endParaRPr>
          </a:p>
        </p:txBody>
      </p:sp>
      <p:sp>
        <p:nvSpPr>
          <p:cNvPr id="7" name="Prostokąt 6"/>
          <p:cNvSpPr/>
          <p:nvPr/>
        </p:nvSpPr>
        <p:spPr>
          <a:xfrm>
            <a:off x="251520" y="5949280"/>
            <a:ext cx="8352928" cy="830997"/>
          </a:xfrm>
          <a:prstGeom prst="rect">
            <a:avLst/>
          </a:prstGeom>
        </p:spPr>
        <p:txBody>
          <a:bodyPr wrap="square">
            <a:spAutoFit/>
          </a:bodyPr>
          <a:lstStyle/>
          <a:p>
            <a:r>
              <a:rPr lang="pl-PL" sz="1600" dirty="0" err="1" smtClean="0"/>
              <a:t>Yamashina</a:t>
            </a:r>
            <a:r>
              <a:rPr lang="pl-PL" sz="1600" dirty="0" smtClean="0"/>
              <a:t> T i </a:t>
            </a:r>
            <a:r>
              <a:rPr lang="pl-PL" sz="1600" dirty="0" err="1" smtClean="0"/>
              <a:t>wsp</a:t>
            </a:r>
            <a:r>
              <a:rPr lang="pl-PL" sz="1600" dirty="0" smtClean="0"/>
              <a:t>: </a:t>
            </a:r>
            <a:r>
              <a:rPr lang="pl-PL" sz="1600" dirty="0" err="1" smtClean="0"/>
              <a:t>Prospective</a:t>
            </a:r>
            <a:r>
              <a:rPr lang="pl-PL" sz="1600" dirty="0" smtClean="0"/>
              <a:t> </a:t>
            </a:r>
            <a:r>
              <a:rPr lang="pl-PL" sz="1600" dirty="0" err="1" smtClean="0"/>
              <a:t>small</a:t>
            </a:r>
            <a:r>
              <a:rPr lang="pl-PL" sz="1600" dirty="0" smtClean="0"/>
              <a:t> </a:t>
            </a:r>
            <a:r>
              <a:rPr lang="pl-PL" sz="1600" dirty="0" err="1" smtClean="0"/>
              <a:t>bowel</a:t>
            </a:r>
            <a:r>
              <a:rPr lang="pl-PL" sz="1600" dirty="0" smtClean="0"/>
              <a:t> </a:t>
            </a:r>
            <a:r>
              <a:rPr lang="pl-PL" sz="1600" dirty="0" err="1" smtClean="0"/>
              <a:t>mucosal</a:t>
            </a:r>
            <a:r>
              <a:rPr lang="pl-PL" sz="1600" dirty="0" smtClean="0"/>
              <a:t> </a:t>
            </a:r>
            <a:r>
              <a:rPr lang="pl-PL" sz="1600" dirty="0" err="1" smtClean="0"/>
              <a:t>assessment</a:t>
            </a:r>
            <a:r>
              <a:rPr lang="pl-PL" sz="1600" dirty="0" smtClean="0"/>
              <a:t> </a:t>
            </a:r>
            <a:r>
              <a:rPr lang="pl-PL" sz="1600" dirty="0" err="1" smtClean="0"/>
              <a:t>immediately</a:t>
            </a:r>
            <a:r>
              <a:rPr lang="pl-PL" sz="1600" dirty="0" smtClean="0"/>
              <a:t> </a:t>
            </a:r>
            <a:r>
              <a:rPr lang="pl-PL" sz="1600" dirty="0" err="1" smtClean="0"/>
              <a:t>after</a:t>
            </a:r>
            <a:r>
              <a:rPr lang="pl-PL" sz="1600" dirty="0" smtClean="0"/>
              <a:t> </a:t>
            </a:r>
            <a:r>
              <a:rPr lang="pl-PL" sz="1600" dirty="0" err="1" smtClean="0"/>
              <a:t>chemoradiotherapy</a:t>
            </a:r>
            <a:r>
              <a:rPr lang="pl-PL" sz="1600" dirty="0" smtClean="0"/>
              <a:t> of </a:t>
            </a:r>
            <a:r>
              <a:rPr lang="pl-PL" sz="1600" dirty="0" err="1" smtClean="0"/>
              <a:t>unresectable</a:t>
            </a:r>
            <a:r>
              <a:rPr lang="pl-PL" sz="1600" dirty="0" smtClean="0"/>
              <a:t> </a:t>
            </a:r>
            <a:r>
              <a:rPr lang="pl-PL" sz="1600" dirty="0" err="1" smtClean="0"/>
              <a:t>locally</a:t>
            </a:r>
            <a:r>
              <a:rPr lang="pl-PL" sz="1600" dirty="0" smtClean="0"/>
              <a:t> </a:t>
            </a:r>
            <a:r>
              <a:rPr lang="pl-PL" sz="1600" dirty="0" err="1" smtClean="0"/>
              <a:t>advanced</a:t>
            </a:r>
            <a:r>
              <a:rPr lang="pl-PL" sz="1600" dirty="0" smtClean="0"/>
              <a:t> </a:t>
            </a:r>
            <a:r>
              <a:rPr lang="pl-PL" sz="1600" dirty="0" err="1" smtClean="0"/>
              <a:t>pancreatic</a:t>
            </a:r>
            <a:r>
              <a:rPr lang="pl-PL" sz="1600" dirty="0" smtClean="0"/>
              <a:t> </a:t>
            </a:r>
            <a:r>
              <a:rPr lang="pl-PL" sz="1600" dirty="0" err="1" smtClean="0"/>
              <a:t>cancer</a:t>
            </a:r>
            <a:r>
              <a:rPr lang="pl-PL" sz="1600" dirty="0" smtClean="0"/>
              <a:t> </a:t>
            </a:r>
            <a:r>
              <a:rPr lang="pl-PL" sz="1600" dirty="0" err="1" smtClean="0"/>
              <a:t>using</a:t>
            </a:r>
            <a:r>
              <a:rPr lang="pl-PL" sz="1600" dirty="0" smtClean="0"/>
              <a:t> </a:t>
            </a:r>
            <a:r>
              <a:rPr lang="pl-PL" sz="1600" dirty="0" err="1" smtClean="0"/>
              <a:t>capsule</a:t>
            </a:r>
            <a:r>
              <a:rPr lang="pl-PL" sz="1600" dirty="0" smtClean="0"/>
              <a:t> </a:t>
            </a:r>
            <a:r>
              <a:rPr lang="pl-PL" sz="1600" dirty="0" err="1" smtClean="0"/>
              <a:t>endoscopy</a:t>
            </a:r>
            <a:r>
              <a:rPr lang="pl-PL" sz="1600" dirty="0" smtClean="0"/>
              <a:t>: a </a:t>
            </a:r>
            <a:r>
              <a:rPr lang="pl-PL" sz="1600" dirty="0" err="1" smtClean="0"/>
              <a:t>case</a:t>
            </a:r>
            <a:r>
              <a:rPr lang="pl-PL" sz="1600" dirty="0" smtClean="0"/>
              <a:t> </a:t>
            </a:r>
            <a:r>
              <a:rPr lang="pl-PL" sz="1600" dirty="0" err="1" smtClean="0"/>
              <a:t>series</a:t>
            </a:r>
            <a:r>
              <a:rPr lang="pl-PL" sz="1600" dirty="0" smtClean="0"/>
              <a:t>.  Ann </a:t>
            </a:r>
            <a:r>
              <a:rPr lang="pl-PL" sz="1600" dirty="0" err="1" smtClean="0"/>
              <a:t>Gastroenterol</a:t>
            </a:r>
            <a:r>
              <a:rPr lang="pl-PL" sz="1600" dirty="0" smtClean="0"/>
              <a:t> 2016; 29 (3): 386-8</a:t>
            </a:r>
          </a:p>
        </p:txBody>
      </p:sp>
      <p:grpSp>
        <p:nvGrpSpPr>
          <p:cNvPr id="2" name="Grupa 258"/>
          <p:cNvGrpSpPr>
            <a:grpSpLocks/>
          </p:cNvGrpSpPr>
          <p:nvPr/>
        </p:nvGrpSpPr>
        <p:grpSpPr bwMode="auto">
          <a:xfrm>
            <a:off x="737987" y="1927582"/>
            <a:ext cx="5346181" cy="2717216"/>
            <a:chOff x="302261" y="571480"/>
            <a:chExt cx="8221322" cy="5077759"/>
          </a:xfrm>
        </p:grpSpPr>
        <p:grpSp>
          <p:nvGrpSpPr>
            <p:cNvPr id="3" name="Grupa 99"/>
            <p:cNvGrpSpPr>
              <a:grpSpLocks/>
            </p:cNvGrpSpPr>
            <p:nvPr/>
          </p:nvGrpSpPr>
          <p:grpSpPr bwMode="auto">
            <a:xfrm rot="-1836585">
              <a:off x="302261" y="1559166"/>
              <a:ext cx="6310312" cy="3756025"/>
              <a:chOff x="1190646" y="1142984"/>
              <a:chExt cx="6310312" cy="3756025"/>
            </a:xfrm>
          </p:grpSpPr>
          <p:sp>
            <p:nvSpPr>
              <p:cNvPr id="161" name="Dowolny kształt 1"/>
              <p:cNvSpPr/>
              <p:nvPr/>
            </p:nvSpPr>
            <p:spPr bwMode="auto">
              <a:xfrm flipH="1">
                <a:off x="7067733" y="2996462"/>
                <a:ext cx="399987" cy="328630"/>
              </a:xfrm>
              <a:custGeom>
                <a:avLst/>
                <a:gdLst>
                  <a:gd name="connsiteX0" fmla="*/ 235607 w 401124"/>
                  <a:gd name="connsiteY0" fmla="*/ 381484 h 387834"/>
                  <a:gd name="connsiteX1" fmla="*/ 197507 w 401124"/>
                  <a:gd name="connsiteY1" fmla="*/ 324334 h 387834"/>
                  <a:gd name="connsiteX2" fmla="*/ 187982 w 401124"/>
                  <a:gd name="connsiteY2" fmla="*/ 310046 h 387834"/>
                  <a:gd name="connsiteX3" fmla="*/ 173695 w 401124"/>
                  <a:gd name="connsiteY3" fmla="*/ 300521 h 387834"/>
                  <a:gd name="connsiteX4" fmla="*/ 159407 w 401124"/>
                  <a:gd name="connsiteY4" fmla="*/ 286234 h 387834"/>
                  <a:gd name="connsiteX5" fmla="*/ 102257 w 401124"/>
                  <a:gd name="connsiteY5" fmla="*/ 281471 h 387834"/>
                  <a:gd name="connsiteX6" fmla="*/ 78445 w 401124"/>
                  <a:gd name="connsiteY6" fmla="*/ 257659 h 387834"/>
                  <a:gd name="connsiteX7" fmla="*/ 64157 w 401124"/>
                  <a:gd name="connsiteY7" fmla="*/ 243371 h 387834"/>
                  <a:gd name="connsiteX8" fmla="*/ 45107 w 401124"/>
                  <a:gd name="connsiteY8" fmla="*/ 214796 h 387834"/>
                  <a:gd name="connsiteX9" fmla="*/ 30820 w 401124"/>
                  <a:gd name="connsiteY9" fmla="*/ 200509 h 387834"/>
                  <a:gd name="connsiteX10" fmla="*/ 7007 w 401124"/>
                  <a:gd name="connsiteY10" fmla="*/ 176696 h 387834"/>
                  <a:gd name="connsiteX11" fmla="*/ 2245 w 401124"/>
                  <a:gd name="connsiteY11" fmla="*/ 162409 h 387834"/>
                  <a:gd name="connsiteX12" fmla="*/ 21295 w 401124"/>
                  <a:gd name="connsiteY12" fmla="*/ 148121 h 387834"/>
                  <a:gd name="connsiteX13" fmla="*/ 49870 w 401124"/>
                  <a:gd name="connsiteY13" fmla="*/ 124309 h 387834"/>
                  <a:gd name="connsiteX14" fmla="*/ 68920 w 401124"/>
                  <a:gd name="connsiteY14" fmla="*/ 95734 h 387834"/>
                  <a:gd name="connsiteX15" fmla="*/ 78445 w 401124"/>
                  <a:gd name="connsiteY15" fmla="*/ 81446 h 387834"/>
                  <a:gd name="connsiteX16" fmla="*/ 97495 w 401124"/>
                  <a:gd name="connsiteY16" fmla="*/ 38584 h 387834"/>
                  <a:gd name="connsiteX17" fmla="*/ 121307 w 401124"/>
                  <a:gd name="connsiteY17" fmla="*/ 484 h 387834"/>
                  <a:gd name="connsiteX18" fmla="*/ 149882 w 401124"/>
                  <a:gd name="connsiteY18" fmla="*/ 14771 h 387834"/>
                  <a:gd name="connsiteX19" fmla="*/ 168932 w 401124"/>
                  <a:gd name="connsiteY19" fmla="*/ 24296 h 387834"/>
                  <a:gd name="connsiteX20" fmla="*/ 183220 w 401124"/>
                  <a:gd name="connsiteY20" fmla="*/ 38584 h 387834"/>
                  <a:gd name="connsiteX21" fmla="*/ 221320 w 401124"/>
                  <a:gd name="connsiteY21" fmla="*/ 67159 h 387834"/>
                  <a:gd name="connsiteX22" fmla="*/ 264182 w 401124"/>
                  <a:gd name="connsiteY22" fmla="*/ 76684 h 387834"/>
                  <a:gd name="connsiteX23" fmla="*/ 278470 w 401124"/>
                  <a:gd name="connsiteY23" fmla="*/ 86209 h 387834"/>
                  <a:gd name="connsiteX24" fmla="*/ 297520 w 401124"/>
                  <a:gd name="connsiteY24" fmla="*/ 90971 h 387834"/>
                  <a:gd name="connsiteX25" fmla="*/ 330857 w 401124"/>
                  <a:gd name="connsiteY25" fmla="*/ 124309 h 387834"/>
                  <a:gd name="connsiteX26" fmla="*/ 345145 w 401124"/>
                  <a:gd name="connsiteY26" fmla="*/ 133834 h 387834"/>
                  <a:gd name="connsiteX27" fmla="*/ 359432 w 401124"/>
                  <a:gd name="connsiteY27" fmla="*/ 148121 h 387834"/>
                  <a:gd name="connsiteX28" fmla="*/ 392770 w 401124"/>
                  <a:gd name="connsiteY28" fmla="*/ 157646 h 387834"/>
                  <a:gd name="connsiteX29" fmla="*/ 364195 w 401124"/>
                  <a:gd name="connsiteY29" fmla="*/ 214796 h 387834"/>
                  <a:gd name="connsiteX30" fmla="*/ 345145 w 401124"/>
                  <a:gd name="connsiteY30" fmla="*/ 252896 h 387834"/>
                  <a:gd name="connsiteX31" fmla="*/ 326095 w 401124"/>
                  <a:gd name="connsiteY31" fmla="*/ 281471 h 387834"/>
                  <a:gd name="connsiteX32" fmla="*/ 292757 w 401124"/>
                  <a:gd name="connsiteY32" fmla="*/ 305284 h 387834"/>
                  <a:gd name="connsiteX33" fmla="*/ 273707 w 401124"/>
                  <a:gd name="connsiteY33" fmla="*/ 338621 h 387834"/>
                  <a:gd name="connsiteX34" fmla="*/ 264182 w 401124"/>
                  <a:gd name="connsiteY34" fmla="*/ 352909 h 387834"/>
                  <a:gd name="connsiteX35" fmla="*/ 249895 w 401124"/>
                  <a:gd name="connsiteY35" fmla="*/ 362434 h 387834"/>
                  <a:gd name="connsiteX36" fmla="*/ 235607 w 401124"/>
                  <a:gd name="connsiteY36" fmla="*/ 381484 h 38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1124" h="387834">
                    <a:moveTo>
                      <a:pt x="235607" y="381484"/>
                    </a:moveTo>
                    <a:cubicBezTo>
                      <a:pt x="226876" y="375134"/>
                      <a:pt x="210207" y="343384"/>
                      <a:pt x="197507" y="324334"/>
                    </a:cubicBezTo>
                    <a:cubicBezTo>
                      <a:pt x="194332" y="319571"/>
                      <a:pt x="192745" y="313221"/>
                      <a:pt x="187982" y="310046"/>
                    </a:cubicBezTo>
                    <a:cubicBezTo>
                      <a:pt x="183220" y="306871"/>
                      <a:pt x="178092" y="304185"/>
                      <a:pt x="173695" y="300521"/>
                    </a:cubicBezTo>
                    <a:cubicBezTo>
                      <a:pt x="168521" y="296209"/>
                      <a:pt x="165915" y="287969"/>
                      <a:pt x="159407" y="286234"/>
                    </a:cubicBezTo>
                    <a:cubicBezTo>
                      <a:pt x="140936" y="281309"/>
                      <a:pt x="121307" y="283059"/>
                      <a:pt x="102257" y="281471"/>
                    </a:cubicBezTo>
                    <a:cubicBezTo>
                      <a:pt x="76064" y="264008"/>
                      <a:pt x="98289" y="281471"/>
                      <a:pt x="78445" y="257659"/>
                    </a:cubicBezTo>
                    <a:cubicBezTo>
                      <a:pt x="74133" y="252485"/>
                      <a:pt x="68292" y="248688"/>
                      <a:pt x="64157" y="243371"/>
                    </a:cubicBezTo>
                    <a:cubicBezTo>
                      <a:pt x="57129" y="234335"/>
                      <a:pt x="53202" y="222891"/>
                      <a:pt x="45107" y="214796"/>
                    </a:cubicBezTo>
                    <a:cubicBezTo>
                      <a:pt x="40345" y="210034"/>
                      <a:pt x="35132" y="205683"/>
                      <a:pt x="30820" y="200509"/>
                    </a:cubicBezTo>
                    <a:cubicBezTo>
                      <a:pt x="10976" y="176696"/>
                      <a:pt x="33201" y="194158"/>
                      <a:pt x="7007" y="176696"/>
                    </a:cubicBezTo>
                    <a:cubicBezTo>
                      <a:pt x="5420" y="171934"/>
                      <a:pt x="0" y="166899"/>
                      <a:pt x="2245" y="162409"/>
                    </a:cubicBezTo>
                    <a:cubicBezTo>
                      <a:pt x="5795" y="155309"/>
                      <a:pt x="15268" y="153287"/>
                      <a:pt x="21295" y="148121"/>
                    </a:cubicBezTo>
                    <a:cubicBezTo>
                      <a:pt x="53376" y="120622"/>
                      <a:pt x="18295" y="145358"/>
                      <a:pt x="49870" y="124309"/>
                    </a:cubicBezTo>
                    <a:lnTo>
                      <a:pt x="68920" y="95734"/>
                    </a:lnTo>
                    <a:lnTo>
                      <a:pt x="78445" y="81446"/>
                    </a:lnTo>
                    <a:cubicBezTo>
                      <a:pt x="89780" y="47441"/>
                      <a:pt x="82401" y="61225"/>
                      <a:pt x="97495" y="38584"/>
                    </a:cubicBezTo>
                    <a:cubicBezTo>
                      <a:pt x="108830" y="4579"/>
                      <a:pt x="98666" y="15578"/>
                      <a:pt x="121307" y="484"/>
                    </a:cubicBezTo>
                    <a:cubicBezTo>
                      <a:pt x="147502" y="9215"/>
                      <a:pt x="124033" y="0"/>
                      <a:pt x="149882" y="14771"/>
                    </a:cubicBezTo>
                    <a:cubicBezTo>
                      <a:pt x="156046" y="18293"/>
                      <a:pt x="163155" y="20169"/>
                      <a:pt x="168932" y="24296"/>
                    </a:cubicBezTo>
                    <a:cubicBezTo>
                      <a:pt x="174413" y="28211"/>
                      <a:pt x="178151" y="34149"/>
                      <a:pt x="183220" y="38584"/>
                    </a:cubicBezTo>
                    <a:cubicBezTo>
                      <a:pt x="185210" y="40325"/>
                      <a:pt x="213379" y="63756"/>
                      <a:pt x="221320" y="67159"/>
                    </a:cubicBezTo>
                    <a:cubicBezTo>
                      <a:pt x="227200" y="69679"/>
                      <a:pt x="259950" y="75838"/>
                      <a:pt x="264182" y="76684"/>
                    </a:cubicBezTo>
                    <a:cubicBezTo>
                      <a:pt x="268945" y="79859"/>
                      <a:pt x="273209" y="83954"/>
                      <a:pt x="278470" y="86209"/>
                    </a:cubicBezTo>
                    <a:cubicBezTo>
                      <a:pt x="284486" y="88787"/>
                      <a:pt x="292227" y="87121"/>
                      <a:pt x="297520" y="90971"/>
                    </a:cubicBezTo>
                    <a:cubicBezTo>
                      <a:pt x="310230" y="100214"/>
                      <a:pt x="317781" y="115592"/>
                      <a:pt x="330857" y="124309"/>
                    </a:cubicBezTo>
                    <a:cubicBezTo>
                      <a:pt x="335620" y="127484"/>
                      <a:pt x="340748" y="130170"/>
                      <a:pt x="345145" y="133834"/>
                    </a:cubicBezTo>
                    <a:cubicBezTo>
                      <a:pt x="350319" y="138146"/>
                      <a:pt x="353828" y="144385"/>
                      <a:pt x="359432" y="148121"/>
                    </a:cubicBezTo>
                    <a:cubicBezTo>
                      <a:pt x="363534" y="150855"/>
                      <a:pt x="390226" y="157010"/>
                      <a:pt x="392770" y="157646"/>
                    </a:cubicBezTo>
                    <a:cubicBezTo>
                      <a:pt x="368829" y="229470"/>
                      <a:pt x="401124" y="140938"/>
                      <a:pt x="364195" y="214796"/>
                    </a:cubicBezTo>
                    <a:cubicBezTo>
                      <a:pt x="357845" y="227496"/>
                      <a:pt x="353021" y="241082"/>
                      <a:pt x="345145" y="252896"/>
                    </a:cubicBezTo>
                    <a:cubicBezTo>
                      <a:pt x="338795" y="262421"/>
                      <a:pt x="335620" y="275121"/>
                      <a:pt x="326095" y="281471"/>
                    </a:cubicBezTo>
                    <a:cubicBezTo>
                      <a:pt x="317980" y="286881"/>
                      <a:pt x="298667" y="299374"/>
                      <a:pt x="292757" y="305284"/>
                    </a:cubicBezTo>
                    <a:cubicBezTo>
                      <a:pt x="285021" y="313020"/>
                      <a:pt x="278688" y="329904"/>
                      <a:pt x="273707" y="338621"/>
                    </a:cubicBezTo>
                    <a:cubicBezTo>
                      <a:pt x="270867" y="343591"/>
                      <a:pt x="268229" y="348861"/>
                      <a:pt x="264182" y="352909"/>
                    </a:cubicBezTo>
                    <a:cubicBezTo>
                      <a:pt x="260135" y="356956"/>
                      <a:pt x="254657" y="359259"/>
                      <a:pt x="249895" y="362434"/>
                    </a:cubicBezTo>
                    <a:cubicBezTo>
                      <a:pt x="244009" y="380089"/>
                      <a:pt x="244338" y="387834"/>
                      <a:pt x="235607" y="381484"/>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62" name="Dowolny kształt 2"/>
              <p:cNvSpPr/>
              <p:nvPr/>
            </p:nvSpPr>
            <p:spPr bwMode="auto">
              <a:xfrm flipH="1">
                <a:off x="6947472" y="2815136"/>
                <a:ext cx="401575" cy="306403"/>
              </a:xfrm>
              <a:custGeom>
                <a:avLst/>
                <a:gdLst>
                  <a:gd name="connsiteX0" fmla="*/ 1587 w 403133"/>
                  <a:gd name="connsiteY0" fmla="*/ 200025 h 361950"/>
                  <a:gd name="connsiteX1" fmla="*/ 25400 w 403133"/>
                  <a:gd name="connsiteY1" fmla="*/ 147638 h 361950"/>
                  <a:gd name="connsiteX2" fmla="*/ 39687 w 403133"/>
                  <a:gd name="connsiteY2" fmla="*/ 133350 h 361950"/>
                  <a:gd name="connsiteX3" fmla="*/ 49212 w 403133"/>
                  <a:gd name="connsiteY3" fmla="*/ 119063 h 361950"/>
                  <a:gd name="connsiteX4" fmla="*/ 68262 w 403133"/>
                  <a:gd name="connsiteY4" fmla="*/ 42863 h 361950"/>
                  <a:gd name="connsiteX5" fmla="*/ 77787 w 403133"/>
                  <a:gd name="connsiteY5" fmla="*/ 14288 h 361950"/>
                  <a:gd name="connsiteX6" fmla="*/ 82550 w 403133"/>
                  <a:gd name="connsiteY6" fmla="*/ 0 h 361950"/>
                  <a:gd name="connsiteX7" fmla="*/ 120650 w 403133"/>
                  <a:gd name="connsiteY7" fmla="*/ 33338 h 361950"/>
                  <a:gd name="connsiteX8" fmla="*/ 134937 w 403133"/>
                  <a:gd name="connsiteY8" fmla="*/ 42863 h 361950"/>
                  <a:gd name="connsiteX9" fmla="*/ 206375 w 403133"/>
                  <a:gd name="connsiteY9" fmla="*/ 47625 h 361950"/>
                  <a:gd name="connsiteX10" fmla="*/ 244475 w 403133"/>
                  <a:gd name="connsiteY10" fmla="*/ 52388 h 361950"/>
                  <a:gd name="connsiteX11" fmla="*/ 282575 w 403133"/>
                  <a:gd name="connsiteY11" fmla="*/ 71438 h 361950"/>
                  <a:gd name="connsiteX12" fmla="*/ 311150 w 403133"/>
                  <a:gd name="connsiteY12" fmla="*/ 80963 h 361950"/>
                  <a:gd name="connsiteX13" fmla="*/ 325437 w 403133"/>
                  <a:gd name="connsiteY13" fmla="*/ 85725 h 361950"/>
                  <a:gd name="connsiteX14" fmla="*/ 339725 w 403133"/>
                  <a:gd name="connsiteY14" fmla="*/ 95250 h 361950"/>
                  <a:gd name="connsiteX15" fmla="*/ 354012 w 403133"/>
                  <a:gd name="connsiteY15" fmla="*/ 100013 h 361950"/>
                  <a:gd name="connsiteX16" fmla="*/ 396875 w 403133"/>
                  <a:gd name="connsiteY16" fmla="*/ 123825 h 361950"/>
                  <a:gd name="connsiteX17" fmla="*/ 392112 w 403133"/>
                  <a:gd name="connsiteY17" fmla="*/ 147638 h 361950"/>
                  <a:gd name="connsiteX18" fmla="*/ 387350 w 403133"/>
                  <a:gd name="connsiteY18" fmla="*/ 161925 h 361950"/>
                  <a:gd name="connsiteX19" fmla="*/ 377825 w 403133"/>
                  <a:gd name="connsiteY19" fmla="*/ 209550 h 361950"/>
                  <a:gd name="connsiteX20" fmla="*/ 373062 w 403133"/>
                  <a:gd name="connsiteY20" fmla="*/ 223838 h 361950"/>
                  <a:gd name="connsiteX21" fmla="*/ 363537 w 403133"/>
                  <a:gd name="connsiteY21" fmla="*/ 238125 h 361950"/>
                  <a:gd name="connsiteX22" fmla="*/ 344487 w 403133"/>
                  <a:gd name="connsiteY22" fmla="*/ 266700 h 361950"/>
                  <a:gd name="connsiteX23" fmla="*/ 334962 w 403133"/>
                  <a:gd name="connsiteY23" fmla="*/ 295275 h 361950"/>
                  <a:gd name="connsiteX24" fmla="*/ 315912 w 403133"/>
                  <a:gd name="connsiteY24" fmla="*/ 323850 h 361950"/>
                  <a:gd name="connsiteX25" fmla="*/ 311150 w 403133"/>
                  <a:gd name="connsiteY25" fmla="*/ 338138 h 361950"/>
                  <a:gd name="connsiteX26" fmla="*/ 268287 w 403133"/>
                  <a:gd name="connsiteY26" fmla="*/ 361950 h 361950"/>
                  <a:gd name="connsiteX27" fmla="*/ 254000 w 403133"/>
                  <a:gd name="connsiteY27" fmla="*/ 352425 h 361950"/>
                  <a:gd name="connsiteX28" fmla="*/ 234950 w 403133"/>
                  <a:gd name="connsiteY28" fmla="*/ 323850 h 361950"/>
                  <a:gd name="connsiteX29" fmla="*/ 220662 w 403133"/>
                  <a:gd name="connsiteY29" fmla="*/ 319088 h 361950"/>
                  <a:gd name="connsiteX30" fmla="*/ 192087 w 403133"/>
                  <a:gd name="connsiteY30" fmla="*/ 304800 h 361950"/>
                  <a:gd name="connsiteX31" fmla="*/ 177800 w 403133"/>
                  <a:gd name="connsiteY31" fmla="*/ 295275 h 361950"/>
                  <a:gd name="connsiteX32" fmla="*/ 149225 w 403133"/>
                  <a:gd name="connsiteY32" fmla="*/ 285750 h 361950"/>
                  <a:gd name="connsiteX33" fmla="*/ 134937 w 403133"/>
                  <a:gd name="connsiteY33" fmla="*/ 276225 h 361950"/>
                  <a:gd name="connsiteX34" fmla="*/ 96837 w 403133"/>
                  <a:gd name="connsiteY34" fmla="*/ 266700 h 361950"/>
                  <a:gd name="connsiteX35" fmla="*/ 82550 w 403133"/>
                  <a:gd name="connsiteY35" fmla="*/ 261938 h 361950"/>
                  <a:gd name="connsiteX36" fmla="*/ 49212 w 403133"/>
                  <a:gd name="connsiteY36" fmla="*/ 238125 h 361950"/>
                  <a:gd name="connsiteX37" fmla="*/ 20637 w 403133"/>
                  <a:gd name="connsiteY37" fmla="*/ 219075 h 361950"/>
                  <a:gd name="connsiteX38" fmla="*/ 15875 w 403133"/>
                  <a:gd name="connsiteY38" fmla="*/ 204788 h 361950"/>
                  <a:gd name="connsiteX39" fmla="*/ 1587 w 403133"/>
                  <a:gd name="connsiteY39" fmla="*/ 200025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03133" h="361950">
                    <a:moveTo>
                      <a:pt x="1587" y="200025"/>
                    </a:moveTo>
                    <a:cubicBezTo>
                      <a:pt x="3175" y="190500"/>
                      <a:pt x="20068" y="155103"/>
                      <a:pt x="25400" y="147638"/>
                    </a:cubicBezTo>
                    <a:cubicBezTo>
                      <a:pt x="29315" y="142157"/>
                      <a:pt x="35375" y="138524"/>
                      <a:pt x="39687" y="133350"/>
                    </a:cubicBezTo>
                    <a:cubicBezTo>
                      <a:pt x="43351" y="128953"/>
                      <a:pt x="46037" y="123825"/>
                      <a:pt x="49212" y="119063"/>
                    </a:cubicBezTo>
                    <a:cubicBezTo>
                      <a:pt x="60705" y="61597"/>
                      <a:pt x="53618" y="86794"/>
                      <a:pt x="68262" y="42863"/>
                    </a:cubicBezTo>
                    <a:lnTo>
                      <a:pt x="77787" y="14288"/>
                    </a:lnTo>
                    <a:lnTo>
                      <a:pt x="82550" y="0"/>
                    </a:lnTo>
                    <a:cubicBezTo>
                      <a:pt x="103502" y="20952"/>
                      <a:pt x="97695" y="16941"/>
                      <a:pt x="120650" y="33338"/>
                    </a:cubicBezTo>
                    <a:cubicBezTo>
                      <a:pt x="125307" y="36665"/>
                      <a:pt x="129291" y="41922"/>
                      <a:pt x="134937" y="42863"/>
                    </a:cubicBezTo>
                    <a:cubicBezTo>
                      <a:pt x="158478" y="46786"/>
                      <a:pt x="182599" y="45558"/>
                      <a:pt x="206375" y="47625"/>
                    </a:cubicBezTo>
                    <a:cubicBezTo>
                      <a:pt x="219126" y="48734"/>
                      <a:pt x="231775" y="50800"/>
                      <a:pt x="244475" y="52388"/>
                    </a:cubicBezTo>
                    <a:cubicBezTo>
                      <a:pt x="257175" y="58738"/>
                      <a:pt x="269524" y="65845"/>
                      <a:pt x="282575" y="71438"/>
                    </a:cubicBezTo>
                    <a:cubicBezTo>
                      <a:pt x="291803" y="75393"/>
                      <a:pt x="301625" y="77788"/>
                      <a:pt x="311150" y="80963"/>
                    </a:cubicBezTo>
                    <a:lnTo>
                      <a:pt x="325437" y="85725"/>
                    </a:lnTo>
                    <a:cubicBezTo>
                      <a:pt x="330200" y="88900"/>
                      <a:pt x="334605" y="92690"/>
                      <a:pt x="339725" y="95250"/>
                    </a:cubicBezTo>
                    <a:cubicBezTo>
                      <a:pt x="344215" y="97495"/>
                      <a:pt x="349624" y="97575"/>
                      <a:pt x="354012" y="100013"/>
                    </a:cubicBezTo>
                    <a:cubicBezTo>
                      <a:pt x="403133" y="127303"/>
                      <a:pt x="364548" y="113051"/>
                      <a:pt x="396875" y="123825"/>
                    </a:cubicBezTo>
                    <a:cubicBezTo>
                      <a:pt x="395287" y="131763"/>
                      <a:pt x="394075" y="139785"/>
                      <a:pt x="392112" y="147638"/>
                    </a:cubicBezTo>
                    <a:cubicBezTo>
                      <a:pt x="390894" y="152508"/>
                      <a:pt x="388479" y="157034"/>
                      <a:pt x="387350" y="161925"/>
                    </a:cubicBezTo>
                    <a:cubicBezTo>
                      <a:pt x="383710" y="177700"/>
                      <a:pt x="382945" y="194192"/>
                      <a:pt x="377825" y="209550"/>
                    </a:cubicBezTo>
                    <a:cubicBezTo>
                      <a:pt x="376237" y="214313"/>
                      <a:pt x="375307" y="219348"/>
                      <a:pt x="373062" y="223838"/>
                    </a:cubicBezTo>
                    <a:cubicBezTo>
                      <a:pt x="370502" y="228957"/>
                      <a:pt x="366712" y="233363"/>
                      <a:pt x="363537" y="238125"/>
                    </a:cubicBezTo>
                    <a:cubicBezTo>
                      <a:pt x="347785" y="285388"/>
                      <a:pt x="374212" y="213196"/>
                      <a:pt x="344487" y="266700"/>
                    </a:cubicBezTo>
                    <a:cubicBezTo>
                      <a:pt x="339611" y="275477"/>
                      <a:pt x="340531" y="286921"/>
                      <a:pt x="334962" y="295275"/>
                    </a:cubicBezTo>
                    <a:lnTo>
                      <a:pt x="315912" y="323850"/>
                    </a:lnTo>
                    <a:cubicBezTo>
                      <a:pt x="314325" y="328613"/>
                      <a:pt x="314700" y="334588"/>
                      <a:pt x="311150" y="338138"/>
                    </a:cubicBezTo>
                    <a:cubicBezTo>
                      <a:pt x="294774" y="354515"/>
                      <a:pt x="286254" y="355962"/>
                      <a:pt x="268287" y="361950"/>
                    </a:cubicBezTo>
                    <a:cubicBezTo>
                      <a:pt x="263525" y="358775"/>
                      <a:pt x="257769" y="356733"/>
                      <a:pt x="254000" y="352425"/>
                    </a:cubicBezTo>
                    <a:cubicBezTo>
                      <a:pt x="246462" y="343810"/>
                      <a:pt x="245810" y="327470"/>
                      <a:pt x="234950" y="323850"/>
                    </a:cubicBezTo>
                    <a:lnTo>
                      <a:pt x="220662" y="319088"/>
                    </a:lnTo>
                    <a:cubicBezTo>
                      <a:pt x="179719" y="291792"/>
                      <a:pt x="231521" y="324518"/>
                      <a:pt x="192087" y="304800"/>
                    </a:cubicBezTo>
                    <a:cubicBezTo>
                      <a:pt x="186968" y="302240"/>
                      <a:pt x="183030" y="297600"/>
                      <a:pt x="177800" y="295275"/>
                    </a:cubicBezTo>
                    <a:cubicBezTo>
                      <a:pt x="168625" y="291197"/>
                      <a:pt x="157579" y="291319"/>
                      <a:pt x="149225" y="285750"/>
                    </a:cubicBezTo>
                    <a:cubicBezTo>
                      <a:pt x="144462" y="282575"/>
                      <a:pt x="140316" y="278181"/>
                      <a:pt x="134937" y="276225"/>
                    </a:cubicBezTo>
                    <a:cubicBezTo>
                      <a:pt x="122634" y="271751"/>
                      <a:pt x="109467" y="270144"/>
                      <a:pt x="96837" y="266700"/>
                    </a:cubicBezTo>
                    <a:cubicBezTo>
                      <a:pt x="91994" y="265379"/>
                      <a:pt x="87312" y="263525"/>
                      <a:pt x="82550" y="261938"/>
                    </a:cubicBezTo>
                    <a:cubicBezTo>
                      <a:pt x="36116" y="230983"/>
                      <a:pt x="108260" y="279459"/>
                      <a:pt x="49212" y="238125"/>
                    </a:cubicBezTo>
                    <a:cubicBezTo>
                      <a:pt x="39834" y="231560"/>
                      <a:pt x="20637" y="219075"/>
                      <a:pt x="20637" y="219075"/>
                    </a:cubicBezTo>
                    <a:cubicBezTo>
                      <a:pt x="19050" y="214313"/>
                      <a:pt x="19425" y="208338"/>
                      <a:pt x="15875" y="204788"/>
                    </a:cubicBezTo>
                    <a:cubicBezTo>
                      <a:pt x="12325" y="201238"/>
                      <a:pt x="0" y="209550"/>
                      <a:pt x="1587" y="200025"/>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63" name="Dowolny kształt 3"/>
              <p:cNvSpPr/>
              <p:nvPr/>
            </p:nvSpPr>
            <p:spPr bwMode="auto">
              <a:xfrm flipH="1">
                <a:off x="6893914" y="2649058"/>
                <a:ext cx="363480" cy="266714"/>
              </a:xfrm>
              <a:custGeom>
                <a:avLst/>
                <a:gdLst>
                  <a:gd name="connsiteX0" fmla="*/ 0 w 365352"/>
                  <a:gd name="connsiteY0" fmla="*/ 185345 h 313903"/>
                  <a:gd name="connsiteX1" fmla="*/ 9525 w 365352"/>
                  <a:gd name="connsiteY1" fmla="*/ 132958 h 313903"/>
                  <a:gd name="connsiteX2" fmla="*/ 19050 w 365352"/>
                  <a:gd name="connsiteY2" fmla="*/ 113908 h 313903"/>
                  <a:gd name="connsiteX3" fmla="*/ 23812 w 365352"/>
                  <a:gd name="connsiteY3" fmla="*/ 99620 h 313903"/>
                  <a:gd name="connsiteX4" fmla="*/ 33337 w 365352"/>
                  <a:gd name="connsiteY4" fmla="*/ 85333 h 313903"/>
                  <a:gd name="connsiteX5" fmla="*/ 47625 w 365352"/>
                  <a:gd name="connsiteY5" fmla="*/ 56758 h 313903"/>
                  <a:gd name="connsiteX6" fmla="*/ 52387 w 365352"/>
                  <a:gd name="connsiteY6" fmla="*/ 23420 h 313903"/>
                  <a:gd name="connsiteX7" fmla="*/ 57150 w 365352"/>
                  <a:gd name="connsiteY7" fmla="*/ 4370 h 313903"/>
                  <a:gd name="connsiteX8" fmla="*/ 123825 w 365352"/>
                  <a:gd name="connsiteY8" fmla="*/ 9133 h 313903"/>
                  <a:gd name="connsiteX9" fmla="*/ 152400 w 365352"/>
                  <a:gd name="connsiteY9" fmla="*/ 23420 h 313903"/>
                  <a:gd name="connsiteX10" fmla="*/ 166687 w 365352"/>
                  <a:gd name="connsiteY10" fmla="*/ 28183 h 313903"/>
                  <a:gd name="connsiteX11" fmla="*/ 185737 w 365352"/>
                  <a:gd name="connsiteY11" fmla="*/ 18658 h 313903"/>
                  <a:gd name="connsiteX12" fmla="*/ 338137 w 365352"/>
                  <a:gd name="connsiteY12" fmla="*/ 28183 h 313903"/>
                  <a:gd name="connsiteX13" fmla="*/ 357187 w 365352"/>
                  <a:gd name="connsiteY13" fmla="*/ 37708 h 313903"/>
                  <a:gd name="connsiteX14" fmla="*/ 361950 w 365352"/>
                  <a:gd name="connsiteY14" fmla="*/ 51995 h 313903"/>
                  <a:gd name="connsiteX15" fmla="*/ 352425 w 365352"/>
                  <a:gd name="connsiteY15" fmla="*/ 152008 h 313903"/>
                  <a:gd name="connsiteX16" fmla="*/ 338137 w 365352"/>
                  <a:gd name="connsiteY16" fmla="*/ 185345 h 313903"/>
                  <a:gd name="connsiteX17" fmla="*/ 328612 w 365352"/>
                  <a:gd name="connsiteY17" fmla="*/ 213920 h 313903"/>
                  <a:gd name="connsiteX18" fmla="*/ 319087 w 365352"/>
                  <a:gd name="connsiteY18" fmla="*/ 247258 h 313903"/>
                  <a:gd name="connsiteX19" fmla="*/ 309562 w 365352"/>
                  <a:gd name="connsiteY19" fmla="*/ 266308 h 313903"/>
                  <a:gd name="connsiteX20" fmla="*/ 300037 w 365352"/>
                  <a:gd name="connsiteY20" fmla="*/ 294883 h 313903"/>
                  <a:gd name="connsiteX21" fmla="*/ 295275 w 365352"/>
                  <a:gd name="connsiteY21" fmla="*/ 309170 h 313903"/>
                  <a:gd name="connsiteX22" fmla="*/ 266700 w 365352"/>
                  <a:gd name="connsiteY22" fmla="*/ 290120 h 313903"/>
                  <a:gd name="connsiteX23" fmla="*/ 252412 w 365352"/>
                  <a:gd name="connsiteY23" fmla="*/ 285358 h 313903"/>
                  <a:gd name="connsiteX24" fmla="*/ 223837 w 365352"/>
                  <a:gd name="connsiteY24" fmla="*/ 266308 h 313903"/>
                  <a:gd name="connsiteX25" fmla="*/ 209550 w 365352"/>
                  <a:gd name="connsiteY25" fmla="*/ 252020 h 313903"/>
                  <a:gd name="connsiteX26" fmla="*/ 190500 w 365352"/>
                  <a:gd name="connsiteY26" fmla="*/ 242495 h 313903"/>
                  <a:gd name="connsiteX27" fmla="*/ 176212 w 365352"/>
                  <a:gd name="connsiteY27" fmla="*/ 232970 h 313903"/>
                  <a:gd name="connsiteX28" fmla="*/ 147637 w 365352"/>
                  <a:gd name="connsiteY28" fmla="*/ 242495 h 313903"/>
                  <a:gd name="connsiteX29" fmla="*/ 133350 w 365352"/>
                  <a:gd name="connsiteY29" fmla="*/ 247258 h 313903"/>
                  <a:gd name="connsiteX30" fmla="*/ 100012 w 365352"/>
                  <a:gd name="connsiteY30" fmla="*/ 242495 h 313903"/>
                  <a:gd name="connsiteX31" fmla="*/ 66675 w 365352"/>
                  <a:gd name="connsiteY31" fmla="*/ 223445 h 313903"/>
                  <a:gd name="connsiteX32" fmla="*/ 47625 w 365352"/>
                  <a:gd name="connsiteY32" fmla="*/ 213920 h 313903"/>
                  <a:gd name="connsiteX33" fmla="*/ 19050 w 365352"/>
                  <a:gd name="connsiteY33" fmla="*/ 199633 h 313903"/>
                  <a:gd name="connsiteX34" fmla="*/ 0 w 365352"/>
                  <a:gd name="connsiteY34" fmla="*/ 185345 h 31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5352" h="313903">
                    <a:moveTo>
                      <a:pt x="0" y="185345"/>
                    </a:moveTo>
                    <a:cubicBezTo>
                      <a:pt x="3175" y="167883"/>
                      <a:pt x="4952" y="150107"/>
                      <a:pt x="9525" y="132958"/>
                    </a:cubicBezTo>
                    <a:cubicBezTo>
                      <a:pt x="11354" y="126098"/>
                      <a:pt x="16253" y="120434"/>
                      <a:pt x="19050" y="113908"/>
                    </a:cubicBezTo>
                    <a:cubicBezTo>
                      <a:pt x="21027" y="109294"/>
                      <a:pt x="21567" y="104110"/>
                      <a:pt x="23812" y="99620"/>
                    </a:cubicBezTo>
                    <a:cubicBezTo>
                      <a:pt x="26372" y="94501"/>
                      <a:pt x="30777" y="90452"/>
                      <a:pt x="33337" y="85333"/>
                    </a:cubicBezTo>
                    <a:cubicBezTo>
                      <a:pt x="53055" y="45899"/>
                      <a:pt x="20329" y="97701"/>
                      <a:pt x="47625" y="56758"/>
                    </a:cubicBezTo>
                    <a:cubicBezTo>
                      <a:pt x="49212" y="45645"/>
                      <a:pt x="50379" y="34464"/>
                      <a:pt x="52387" y="23420"/>
                    </a:cubicBezTo>
                    <a:cubicBezTo>
                      <a:pt x="53558" y="16980"/>
                      <a:pt x="50732" y="5654"/>
                      <a:pt x="57150" y="4370"/>
                    </a:cubicBezTo>
                    <a:cubicBezTo>
                      <a:pt x="78999" y="0"/>
                      <a:pt x="101600" y="7545"/>
                      <a:pt x="123825" y="9133"/>
                    </a:cubicBezTo>
                    <a:cubicBezTo>
                      <a:pt x="133350" y="13895"/>
                      <a:pt x="142669" y="19095"/>
                      <a:pt x="152400" y="23420"/>
                    </a:cubicBezTo>
                    <a:cubicBezTo>
                      <a:pt x="156987" y="25459"/>
                      <a:pt x="161717" y="28893"/>
                      <a:pt x="166687" y="28183"/>
                    </a:cubicBezTo>
                    <a:cubicBezTo>
                      <a:pt x="173715" y="27179"/>
                      <a:pt x="179387" y="21833"/>
                      <a:pt x="185737" y="18658"/>
                    </a:cubicBezTo>
                    <a:cubicBezTo>
                      <a:pt x="200316" y="19161"/>
                      <a:pt x="294159" y="9334"/>
                      <a:pt x="338137" y="28183"/>
                    </a:cubicBezTo>
                    <a:cubicBezTo>
                      <a:pt x="344662" y="30980"/>
                      <a:pt x="350837" y="34533"/>
                      <a:pt x="357187" y="37708"/>
                    </a:cubicBezTo>
                    <a:cubicBezTo>
                      <a:pt x="358775" y="42470"/>
                      <a:pt x="361950" y="46975"/>
                      <a:pt x="361950" y="51995"/>
                    </a:cubicBezTo>
                    <a:cubicBezTo>
                      <a:pt x="361950" y="164425"/>
                      <a:pt x="365352" y="106764"/>
                      <a:pt x="352425" y="152008"/>
                    </a:cubicBezTo>
                    <a:cubicBezTo>
                      <a:pt x="344737" y="178915"/>
                      <a:pt x="352636" y="163597"/>
                      <a:pt x="338137" y="185345"/>
                    </a:cubicBezTo>
                    <a:cubicBezTo>
                      <a:pt x="334962" y="194870"/>
                      <a:pt x="331370" y="204266"/>
                      <a:pt x="328612" y="213920"/>
                    </a:cubicBezTo>
                    <a:cubicBezTo>
                      <a:pt x="325437" y="225033"/>
                      <a:pt x="323037" y="236396"/>
                      <a:pt x="319087" y="247258"/>
                    </a:cubicBezTo>
                    <a:cubicBezTo>
                      <a:pt x="316661" y="253930"/>
                      <a:pt x="312199" y="259716"/>
                      <a:pt x="309562" y="266308"/>
                    </a:cubicBezTo>
                    <a:cubicBezTo>
                      <a:pt x="305833" y="275630"/>
                      <a:pt x="303212" y="285358"/>
                      <a:pt x="300037" y="294883"/>
                    </a:cubicBezTo>
                    <a:lnTo>
                      <a:pt x="295275" y="309170"/>
                    </a:lnTo>
                    <a:cubicBezTo>
                      <a:pt x="261301" y="297847"/>
                      <a:pt x="302375" y="313903"/>
                      <a:pt x="266700" y="290120"/>
                    </a:cubicBezTo>
                    <a:cubicBezTo>
                      <a:pt x="262523" y="287335"/>
                      <a:pt x="257175" y="286945"/>
                      <a:pt x="252412" y="285358"/>
                    </a:cubicBezTo>
                    <a:cubicBezTo>
                      <a:pt x="242887" y="279008"/>
                      <a:pt x="231931" y="274403"/>
                      <a:pt x="223837" y="266308"/>
                    </a:cubicBezTo>
                    <a:cubicBezTo>
                      <a:pt x="219075" y="261545"/>
                      <a:pt x="215031" y="255935"/>
                      <a:pt x="209550" y="252020"/>
                    </a:cubicBezTo>
                    <a:cubicBezTo>
                      <a:pt x="203773" y="247893"/>
                      <a:pt x="196664" y="246017"/>
                      <a:pt x="190500" y="242495"/>
                    </a:cubicBezTo>
                    <a:cubicBezTo>
                      <a:pt x="185530" y="239655"/>
                      <a:pt x="180975" y="236145"/>
                      <a:pt x="176212" y="232970"/>
                    </a:cubicBezTo>
                    <a:lnTo>
                      <a:pt x="147637" y="242495"/>
                    </a:lnTo>
                    <a:lnTo>
                      <a:pt x="133350" y="247258"/>
                    </a:lnTo>
                    <a:cubicBezTo>
                      <a:pt x="122237" y="245670"/>
                      <a:pt x="110842" y="245449"/>
                      <a:pt x="100012" y="242495"/>
                    </a:cubicBezTo>
                    <a:cubicBezTo>
                      <a:pt x="86244" y="238740"/>
                      <a:pt x="78483" y="230193"/>
                      <a:pt x="66675" y="223445"/>
                    </a:cubicBezTo>
                    <a:cubicBezTo>
                      <a:pt x="60511" y="219923"/>
                      <a:pt x="53789" y="217442"/>
                      <a:pt x="47625" y="213920"/>
                    </a:cubicBezTo>
                    <a:cubicBezTo>
                      <a:pt x="21776" y="199149"/>
                      <a:pt x="45243" y="208363"/>
                      <a:pt x="19050" y="199633"/>
                    </a:cubicBezTo>
                    <a:lnTo>
                      <a:pt x="0" y="185345"/>
                    </a:ln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64" name="Dowolny kształt 4"/>
              <p:cNvSpPr/>
              <p:nvPr/>
            </p:nvSpPr>
            <p:spPr bwMode="auto">
              <a:xfrm flipH="1">
                <a:off x="6883433" y="2448029"/>
                <a:ext cx="323799" cy="238137"/>
              </a:xfrm>
              <a:custGeom>
                <a:avLst/>
                <a:gdLst>
                  <a:gd name="connsiteX0" fmla="*/ 9525 w 325309"/>
                  <a:gd name="connsiteY0" fmla="*/ 228600 h 280987"/>
                  <a:gd name="connsiteX1" fmla="*/ 14287 w 325309"/>
                  <a:gd name="connsiteY1" fmla="*/ 176212 h 280987"/>
                  <a:gd name="connsiteX2" fmla="*/ 23812 w 325309"/>
                  <a:gd name="connsiteY2" fmla="*/ 147637 h 280987"/>
                  <a:gd name="connsiteX3" fmla="*/ 28575 w 325309"/>
                  <a:gd name="connsiteY3" fmla="*/ 123825 h 280987"/>
                  <a:gd name="connsiteX4" fmla="*/ 23812 w 325309"/>
                  <a:gd name="connsiteY4" fmla="*/ 90487 h 280987"/>
                  <a:gd name="connsiteX5" fmla="*/ 19050 w 325309"/>
                  <a:gd name="connsiteY5" fmla="*/ 61912 h 280987"/>
                  <a:gd name="connsiteX6" fmla="*/ 23812 w 325309"/>
                  <a:gd name="connsiteY6" fmla="*/ 19050 h 280987"/>
                  <a:gd name="connsiteX7" fmla="*/ 57150 w 325309"/>
                  <a:gd name="connsiteY7" fmla="*/ 14287 h 280987"/>
                  <a:gd name="connsiteX8" fmla="*/ 76200 w 325309"/>
                  <a:gd name="connsiteY8" fmla="*/ 9525 h 280987"/>
                  <a:gd name="connsiteX9" fmla="*/ 138112 w 325309"/>
                  <a:gd name="connsiteY9" fmla="*/ 14287 h 280987"/>
                  <a:gd name="connsiteX10" fmla="*/ 157162 w 325309"/>
                  <a:gd name="connsiteY10" fmla="*/ 9525 h 280987"/>
                  <a:gd name="connsiteX11" fmla="*/ 190500 w 325309"/>
                  <a:gd name="connsiteY11" fmla="*/ 4762 h 280987"/>
                  <a:gd name="connsiteX12" fmla="*/ 295275 w 325309"/>
                  <a:gd name="connsiteY12" fmla="*/ 0 h 280987"/>
                  <a:gd name="connsiteX13" fmla="*/ 314325 w 325309"/>
                  <a:gd name="connsiteY13" fmla="*/ 4762 h 280987"/>
                  <a:gd name="connsiteX14" fmla="*/ 323850 w 325309"/>
                  <a:gd name="connsiteY14" fmla="*/ 19050 h 280987"/>
                  <a:gd name="connsiteX15" fmla="*/ 319087 w 325309"/>
                  <a:gd name="connsiteY15" fmla="*/ 180975 h 280987"/>
                  <a:gd name="connsiteX16" fmla="*/ 314325 w 325309"/>
                  <a:gd name="connsiteY16" fmla="*/ 280987 h 280987"/>
                  <a:gd name="connsiteX17" fmla="*/ 300037 w 325309"/>
                  <a:gd name="connsiteY17" fmla="*/ 276225 h 280987"/>
                  <a:gd name="connsiteX18" fmla="*/ 285750 w 325309"/>
                  <a:gd name="connsiteY18" fmla="*/ 266700 h 280987"/>
                  <a:gd name="connsiteX19" fmla="*/ 242887 w 325309"/>
                  <a:gd name="connsiteY19" fmla="*/ 261937 h 280987"/>
                  <a:gd name="connsiteX20" fmla="*/ 223837 w 325309"/>
                  <a:gd name="connsiteY20" fmla="*/ 257175 h 280987"/>
                  <a:gd name="connsiteX21" fmla="*/ 209550 w 325309"/>
                  <a:gd name="connsiteY21" fmla="*/ 252412 h 280987"/>
                  <a:gd name="connsiteX22" fmla="*/ 104775 w 325309"/>
                  <a:gd name="connsiteY22" fmla="*/ 247650 h 280987"/>
                  <a:gd name="connsiteX23" fmla="*/ 85725 w 325309"/>
                  <a:gd name="connsiteY23" fmla="*/ 242887 h 280987"/>
                  <a:gd name="connsiteX24" fmla="*/ 71437 w 325309"/>
                  <a:gd name="connsiteY24" fmla="*/ 233362 h 280987"/>
                  <a:gd name="connsiteX25" fmla="*/ 9525 w 325309"/>
                  <a:gd name="connsiteY25" fmla="*/ 228600 h 28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5309" h="280987">
                    <a:moveTo>
                      <a:pt x="9525" y="228600"/>
                    </a:moveTo>
                    <a:cubicBezTo>
                      <a:pt x="0" y="219075"/>
                      <a:pt x="11240" y="193480"/>
                      <a:pt x="14287" y="176212"/>
                    </a:cubicBezTo>
                    <a:cubicBezTo>
                      <a:pt x="16032" y="166325"/>
                      <a:pt x="21843" y="157482"/>
                      <a:pt x="23812" y="147637"/>
                    </a:cubicBezTo>
                    <a:lnTo>
                      <a:pt x="28575" y="123825"/>
                    </a:lnTo>
                    <a:cubicBezTo>
                      <a:pt x="26987" y="112712"/>
                      <a:pt x="25519" y="101582"/>
                      <a:pt x="23812" y="90487"/>
                    </a:cubicBezTo>
                    <a:cubicBezTo>
                      <a:pt x="22344" y="80943"/>
                      <a:pt x="19050" y="71568"/>
                      <a:pt x="19050" y="61912"/>
                    </a:cubicBezTo>
                    <a:cubicBezTo>
                      <a:pt x="19050" y="47537"/>
                      <a:pt x="14832" y="30275"/>
                      <a:pt x="23812" y="19050"/>
                    </a:cubicBezTo>
                    <a:cubicBezTo>
                      <a:pt x="30825" y="10284"/>
                      <a:pt x="46106" y="16295"/>
                      <a:pt x="57150" y="14287"/>
                    </a:cubicBezTo>
                    <a:cubicBezTo>
                      <a:pt x="63590" y="13116"/>
                      <a:pt x="69850" y="11112"/>
                      <a:pt x="76200" y="9525"/>
                    </a:cubicBezTo>
                    <a:cubicBezTo>
                      <a:pt x="96837" y="11112"/>
                      <a:pt x="117414" y="14287"/>
                      <a:pt x="138112" y="14287"/>
                    </a:cubicBezTo>
                    <a:cubicBezTo>
                      <a:pt x="144657" y="14287"/>
                      <a:pt x="150722" y="10696"/>
                      <a:pt x="157162" y="9525"/>
                    </a:cubicBezTo>
                    <a:cubicBezTo>
                      <a:pt x="168206" y="7517"/>
                      <a:pt x="179301" y="5534"/>
                      <a:pt x="190500" y="4762"/>
                    </a:cubicBezTo>
                    <a:cubicBezTo>
                      <a:pt x="225378" y="2357"/>
                      <a:pt x="260350" y="1587"/>
                      <a:pt x="295275" y="0"/>
                    </a:cubicBezTo>
                    <a:cubicBezTo>
                      <a:pt x="301625" y="1587"/>
                      <a:pt x="308879" y="1131"/>
                      <a:pt x="314325" y="4762"/>
                    </a:cubicBezTo>
                    <a:cubicBezTo>
                      <a:pt x="319088" y="7937"/>
                      <a:pt x="323695" y="13328"/>
                      <a:pt x="323850" y="19050"/>
                    </a:cubicBezTo>
                    <a:cubicBezTo>
                      <a:pt x="325309" y="73029"/>
                      <a:pt x="321049" y="127012"/>
                      <a:pt x="319087" y="180975"/>
                    </a:cubicBezTo>
                    <a:cubicBezTo>
                      <a:pt x="317874" y="214328"/>
                      <a:pt x="315912" y="247650"/>
                      <a:pt x="314325" y="280987"/>
                    </a:cubicBezTo>
                    <a:cubicBezTo>
                      <a:pt x="309562" y="279400"/>
                      <a:pt x="304527" y="278470"/>
                      <a:pt x="300037" y="276225"/>
                    </a:cubicBezTo>
                    <a:cubicBezTo>
                      <a:pt x="294918" y="273665"/>
                      <a:pt x="291303" y="268088"/>
                      <a:pt x="285750" y="266700"/>
                    </a:cubicBezTo>
                    <a:cubicBezTo>
                      <a:pt x="271804" y="263213"/>
                      <a:pt x="257175" y="263525"/>
                      <a:pt x="242887" y="261937"/>
                    </a:cubicBezTo>
                    <a:cubicBezTo>
                      <a:pt x="236537" y="260350"/>
                      <a:pt x="230131" y="258973"/>
                      <a:pt x="223837" y="257175"/>
                    </a:cubicBezTo>
                    <a:cubicBezTo>
                      <a:pt x="219010" y="255796"/>
                      <a:pt x="214554" y="252812"/>
                      <a:pt x="209550" y="252412"/>
                    </a:cubicBezTo>
                    <a:cubicBezTo>
                      <a:pt x="174700" y="249624"/>
                      <a:pt x="139700" y="249237"/>
                      <a:pt x="104775" y="247650"/>
                    </a:cubicBezTo>
                    <a:cubicBezTo>
                      <a:pt x="98425" y="246062"/>
                      <a:pt x="91741" y="245465"/>
                      <a:pt x="85725" y="242887"/>
                    </a:cubicBezTo>
                    <a:cubicBezTo>
                      <a:pt x="80464" y="240632"/>
                      <a:pt x="77117" y="234072"/>
                      <a:pt x="71437" y="233362"/>
                    </a:cubicBezTo>
                    <a:cubicBezTo>
                      <a:pt x="50959" y="230802"/>
                      <a:pt x="19050" y="238125"/>
                      <a:pt x="9525" y="228600"/>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65" name="Dowolny kształt 5"/>
              <p:cNvSpPr/>
              <p:nvPr/>
            </p:nvSpPr>
            <p:spPr bwMode="auto">
              <a:xfrm flipH="1">
                <a:off x="6871747" y="2245116"/>
                <a:ext cx="323799" cy="209561"/>
              </a:xfrm>
              <a:custGeom>
                <a:avLst/>
                <a:gdLst>
                  <a:gd name="connsiteX0" fmla="*/ 1588 w 325438"/>
                  <a:gd name="connsiteY0" fmla="*/ 240099 h 248830"/>
                  <a:gd name="connsiteX1" fmla="*/ 6351 w 325438"/>
                  <a:gd name="connsiteY1" fmla="*/ 187711 h 248830"/>
                  <a:gd name="connsiteX2" fmla="*/ 20638 w 325438"/>
                  <a:gd name="connsiteY2" fmla="*/ 149611 h 248830"/>
                  <a:gd name="connsiteX3" fmla="*/ 34926 w 325438"/>
                  <a:gd name="connsiteY3" fmla="*/ 121036 h 248830"/>
                  <a:gd name="connsiteX4" fmla="*/ 39688 w 325438"/>
                  <a:gd name="connsiteY4" fmla="*/ 106749 h 248830"/>
                  <a:gd name="connsiteX5" fmla="*/ 25401 w 325438"/>
                  <a:gd name="connsiteY5" fmla="*/ 59124 h 248830"/>
                  <a:gd name="connsiteX6" fmla="*/ 63501 w 325438"/>
                  <a:gd name="connsiteY6" fmla="*/ 11499 h 248830"/>
                  <a:gd name="connsiteX7" fmla="*/ 77788 w 325438"/>
                  <a:gd name="connsiteY7" fmla="*/ 16261 h 248830"/>
                  <a:gd name="connsiteX8" fmla="*/ 101601 w 325438"/>
                  <a:gd name="connsiteY8" fmla="*/ 11499 h 248830"/>
                  <a:gd name="connsiteX9" fmla="*/ 239713 w 325438"/>
                  <a:gd name="connsiteY9" fmla="*/ 21024 h 248830"/>
                  <a:gd name="connsiteX10" fmla="*/ 263526 w 325438"/>
                  <a:gd name="connsiteY10" fmla="*/ 25786 h 248830"/>
                  <a:gd name="connsiteX11" fmla="*/ 277813 w 325438"/>
                  <a:gd name="connsiteY11" fmla="*/ 30549 h 248830"/>
                  <a:gd name="connsiteX12" fmla="*/ 320676 w 325438"/>
                  <a:gd name="connsiteY12" fmla="*/ 35311 h 248830"/>
                  <a:gd name="connsiteX13" fmla="*/ 325438 w 325438"/>
                  <a:gd name="connsiteY13" fmla="*/ 49599 h 248830"/>
                  <a:gd name="connsiteX14" fmla="*/ 315913 w 325438"/>
                  <a:gd name="connsiteY14" fmla="*/ 121036 h 248830"/>
                  <a:gd name="connsiteX15" fmla="*/ 311151 w 325438"/>
                  <a:gd name="connsiteY15" fmla="*/ 168661 h 248830"/>
                  <a:gd name="connsiteX16" fmla="*/ 306388 w 325438"/>
                  <a:gd name="connsiteY16" fmla="*/ 240099 h 248830"/>
                  <a:gd name="connsiteX17" fmla="*/ 292101 w 325438"/>
                  <a:gd name="connsiteY17" fmla="*/ 244861 h 248830"/>
                  <a:gd name="connsiteX18" fmla="*/ 230188 w 325438"/>
                  <a:gd name="connsiteY18" fmla="*/ 244861 h 248830"/>
                  <a:gd name="connsiteX19" fmla="*/ 68263 w 325438"/>
                  <a:gd name="connsiteY19" fmla="*/ 240099 h 248830"/>
                  <a:gd name="connsiteX20" fmla="*/ 15876 w 325438"/>
                  <a:gd name="connsiteY20" fmla="*/ 240099 h 248830"/>
                  <a:gd name="connsiteX21" fmla="*/ 1588 w 325438"/>
                  <a:gd name="connsiteY21" fmla="*/ 240099 h 2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5438" h="248830">
                    <a:moveTo>
                      <a:pt x="1588" y="240099"/>
                    </a:moveTo>
                    <a:cubicBezTo>
                      <a:pt x="0" y="231368"/>
                      <a:pt x="2739" y="204870"/>
                      <a:pt x="6351" y="187711"/>
                    </a:cubicBezTo>
                    <a:cubicBezTo>
                      <a:pt x="9145" y="174438"/>
                      <a:pt x="16003" y="162358"/>
                      <a:pt x="20638" y="149611"/>
                    </a:cubicBezTo>
                    <a:cubicBezTo>
                      <a:pt x="28524" y="127925"/>
                      <a:pt x="21120" y="141746"/>
                      <a:pt x="34926" y="121036"/>
                    </a:cubicBezTo>
                    <a:cubicBezTo>
                      <a:pt x="36513" y="116274"/>
                      <a:pt x="39688" y="111769"/>
                      <a:pt x="39688" y="106749"/>
                    </a:cubicBezTo>
                    <a:cubicBezTo>
                      <a:pt x="39688" y="76102"/>
                      <a:pt x="38312" y="78490"/>
                      <a:pt x="25401" y="59124"/>
                    </a:cubicBezTo>
                    <a:cubicBezTo>
                      <a:pt x="30775" y="0"/>
                      <a:pt x="13063" y="1411"/>
                      <a:pt x="63501" y="11499"/>
                    </a:cubicBezTo>
                    <a:cubicBezTo>
                      <a:pt x="68423" y="12483"/>
                      <a:pt x="73026" y="14674"/>
                      <a:pt x="77788" y="16261"/>
                    </a:cubicBezTo>
                    <a:cubicBezTo>
                      <a:pt x="85726" y="14674"/>
                      <a:pt x="93506" y="11499"/>
                      <a:pt x="101601" y="11499"/>
                    </a:cubicBezTo>
                    <a:cubicBezTo>
                      <a:pt x="144684" y="11499"/>
                      <a:pt x="195230" y="14180"/>
                      <a:pt x="239713" y="21024"/>
                    </a:cubicBezTo>
                    <a:cubicBezTo>
                      <a:pt x="247714" y="22255"/>
                      <a:pt x="255673" y="23823"/>
                      <a:pt x="263526" y="25786"/>
                    </a:cubicBezTo>
                    <a:cubicBezTo>
                      <a:pt x="268396" y="27004"/>
                      <a:pt x="272861" y="29724"/>
                      <a:pt x="277813" y="30549"/>
                    </a:cubicBezTo>
                    <a:cubicBezTo>
                      <a:pt x="291993" y="32912"/>
                      <a:pt x="306388" y="33724"/>
                      <a:pt x="320676" y="35311"/>
                    </a:cubicBezTo>
                    <a:cubicBezTo>
                      <a:pt x="322263" y="40074"/>
                      <a:pt x="325438" y="44579"/>
                      <a:pt x="325438" y="49599"/>
                    </a:cubicBezTo>
                    <a:cubicBezTo>
                      <a:pt x="325438" y="87089"/>
                      <a:pt x="322930" y="92970"/>
                      <a:pt x="315913" y="121036"/>
                    </a:cubicBezTo>
                    <a:cubicBezTo>
                      <a:pt x="314326" y="136911"/>
                      <a:pt x="312423" y="152758"/>
                      <a:pt x="311151" y="168661"/>
                    </a:cubicBezTo>
                    <a:cubicBezTo>
                      <a:pt x="309248" y="192451"/>
                      <a:pt x="312176" y="216946"/>
                      <a:pt x="306388" y="240099"/>
                    </a:cubicBezTo>
                    <a:cubicBezTo>
                      <a:pt x="305170" y="244969"/>
                      <a:pt x="296863" y="243274"/>
                      <a:pt x="292101" y="244861"/>
                    </a:cubicBezTo>
                    <a:cubicBezTo>
                      <a:pt x="237502" y="233942"/>
                      <a:pt x="305154" y="244861"/>
                      <a:pt x="230188" y="244861"/>
                    </a:cubicBezTo>
                    <a:cubicBezTo>
                      <a:pt x="176190" y="244861"/>
                      <a:pt x="122238" y="241686"/>
                      <a:pt x="68263" y="240099"/>
                    </a:cubicBezTo>
                    <a:cubicBezTo>
                      <a:pt x="43697" y="231909"/>
                      <a:pt x="54207" y="233130"/>
                      <a:pt x="15876" y="240099"/>
                    </a:cubicBezTo>
                    <a:cubicBezTo>
                      <a:pt x="10937" y="240997"/>
                      <a:pt x="3176" y="248830"/>
                      <a:pt x="1588" y="240099"/>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66" name="Dowolny kształt 6"/>
              <p:cNvSpPr/>
              <p:nvPr/>
            </p:nvSpPr>
            <p:spPr bwMode="auto">
              <a:xfrm flipH="1">
                <a:off x="6823730" y="2006573"/>
                <a:ext cx="360306" cy="260363"/>
              </a:xfrm>
              <a:custGeom>
                <a:avLst/>
                <a:gdLst>
                  <a:gd name="connsiteX0" fmla="*/ 14287 w 361949"/>
                  <a:gd name="connsiteY0" fmla="*/ 278349 h 306924"/>
                  <a:gd name="connsiteX1" fmla="*/ 19049 w 361949"/>
                  <a:gd name="connsiteY1" fmla="*/ 187862 h 306924"/>
                  <a:gd name="connsiteX2" fmla="*/ 38099 w 361949"/>
                  <a:gd name="connsiteY2" fmla="*/ 116424 h 306924"/>
                  <a:gd name="connsiteX3" fmla="*/ 42862 w 361949"/>
                  <a:gd name="connsiteY3" fmla="*/ 102137 h 306924"/>
                  <a:gd name="connsiteX4" fmla="*/ 52387 w 361949"/>
                  <a:gd name="connsiteY4" fmla="*/ 83087 h 306924"/>
                  <a:gd name="connsiteX5" fmla="*/ 61912 w 361949"/>
                  <a:gd name="connsiteY5" fmla="*/ 44987 h 306924"/>
                  <a:gd name="connsiteX6" fmla="*/ 80962 w 361949"/>
                  <a:gd name="connsiteY6" fmla="*/ 6887 h 306924"/>
                  <a:gd name="connsiteX7" fmla="*/ 109537 w 361949"/>
                  <a:gd name="connsiteY7" fmla="*/ 16412 h 306924"/>
                  <a:gd name="connsiteX8" fmla="*/ 138112 w 361949"/>
                  <a:gd name="connsiteY8" fmla="*/ 35462 h 306924"/>
                  <a:gd name="connsiteX9" fmla="*/ 200024 w 361949"/>
                  <a:gd name="connsiteY9" fmla="*/ 49749 h 306924"/>
                  <a:gd name="connsiteX10" fmla="*/ 261937 w 361949"/>
                  <a:gd name="connsiteY10" fmla="*/ 83087 h 306924"/>
                  <a:gd name="connsiteX11" fmla="*/ 276224 w 361949"/>
                  <a:gd name="connsiteY11" fmla="*/ 87849 h 306924"/>
                  <a:gd name="connsiteX12" fmla="*/ 300037 w 361949"/>
                  <a:gd name="connsiteY12" fmla="*/ 92612 h 306924"/>
                  <a:gd name="connsiteX13" fmla="*/ 328612 w 361949"/>
                  <a:gd name="connsiteY13" fmla="*/ 102137 h 306924"/>
                  <a:gd name="connsiteX14" fmla="*/ 342899 w 361949"/>
                  <a:gd name="connsiteY14" fmla="*/ 116424 h 306924"/>
                  <a:gd name="connsiteX15" fmla="*/ 357187 w 361949"/>
                  <a:gd name="connsiteY15" fmla="*/ 121187 h 306924"/>
                  <a:gd name="connsiteX16" fmla="*/ 361949 w 361949"/>
                  <a:gd name="connsiteY16" fmla="*/ 135474 h 306924"/>
                  <a:gd name="connsiteX17" fmla="*/ 357187 w 361949"/>
                  <a:gd name="connsiteY17" fmla="*/ 187862 h 306924"/>
                  <a:gd name="connsiteX18" fmla="*/ 347662 w 361949"/>
                  <a:gd name="connsiteY18" fmla="*/ 202149 h 306924"/>
                  <a:gd name="connsiteX19" fmla="*/ 342899 w 361949"/>
                  <a:gd name="connsiteY19" fmla="*/ 240249 h 306924"/>
                  <a:gd name="connsiteX20" fmla="*/ 328612 w 361949"/>
                  <a:gd name="connsiteY20" fmla="*/ 292637 h 306924"/>
                  <a:gd name="connsiteX21" fmla="*/ 323849 w 361949"/>
                  <a:gd name="connsiteY21" fmla="*/ 306924 h 306924"/>
                  <a:gd name="connsiteX22" fmla="*/ 266699 w 361949"/>
                  <a:gd name="connsiteY22" fmla="*/ 297399 h 306924"/>
                  <a:gd name="connsiteX23" fmla="*/ 252412 w 361949"/>
                  <a:gd name="connsiteY23" fmla="*/ 292637 h 306924"/>
                  <a:gd name="connsiteX24" fmla="*/ 190499 w 361949"/>
                  <a:gd name="connsiteY24" fmla="*/ 283112 h 306924"/>
                  <a:gd name="connsiteX25" fmla="*/ 104774 w 361949"/>
                  <a:gd name="connsiteY25" fmla="*/ 278349 h 306924"/>
                  <a:gd name="connsiteX26" fmla="*/ 14287 w 361949"/>
                  <a:gd name="connsiteY26" fmla="*/ 278349 h 30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949" h="306924">
                    <a:moveTo>
                      <a:pt x="14287" y="278349"/>
                    </a:moveTo>
                    <a:cubicBezTo>
                      <a:pt x="0" y="263268"/>
                      <a:pt x="14655" y="217745"/>
                      <a:pt x="19049" y="187862"/>
                    </a:cubicBezTo>
                    <a:cubicBezTo>
                      <a:pt x="22635" y="163479"/>
                      <a:pt x="30305" y="139804"/>
                      <a:pt x="38099" y="116424"/>
                    </a:cubicBezTo>
                    <a:cubicBezTo>
                      <a:pt x="39687" y="111662"/>
                      <a:pt x="40884" y="106751"/>
                      <a:pt x="42862" y="102137"/>
                    </a:cubicBezTo>
                    <a:cubicBezTo>
                      <a:pt x="45659" y="95612"/>
                      <a:pt x="49212" y="89437"/>
                      <a:pt x="52387" y="83087"/>
                    </a:cubicBezTo>
                    <a:cubicBezTo>
                      <a:pt x="54200" y="74023"/>
                      <a:pt x="57028" y="54754"/>
                      <a:pt x="61912" y="44987"/>
                    </a:cubicBezTo>
                    <a:cubicBezTo>
                      <a:pt x="84406" y="0"/>
                      <a:pt x="70221" y="39104"/>
                      <a:pt x="80962" y="6887"/>
                    </a:cubicBezTo>
                    <a:cubicBezTo>
                      <a:pt x="90487" y="10062"/>
                      <a:pt x="100557" y="11922"/>
                      <a:pt x="109537" y="16412"/>
                    </a:cubicBezTo>
                    <a:cubicBezTo>
                      <a:pt x="119776" y="21532"/>
                      <a:pt x="126937" y="32979"/>
                      <a:pt x="138112" y="35462"/>
                    </a:cubicBezTo>
                    <a:cubicBezTo>
                      <a:pt x="187364" y="46407"/>
                      <a:pt x="166775" y="41438"/>
                      <a:pt x="200024" y="49749"/>
                    </a:cubicBezTo>
                    <a:cubicBezTo>
                      <a:pt x="217114" y="60003"/>
                      <a:pt x="244545" y="77290"/>
                      <a:pt x="261937" y="83087"/>
                    </a:cubicBezTo>
                    <a:cubicBezTo>
                      <a:pt x="266699" y="84674"/>
                      <a:pt x="271354" y="86631"/>
                      <a:pt x="276224" y="87849"/>
                    </a:cubicBezTo>
                    <a:cubicBezTo>
                      <a:pt x="284077" y="89812"/>
                      <a:pt x="292227" y="90482"/>
                      <a:pt x="300037" y="92612"/>
                    </a:cubicBezTo>
                    <a:cubicBezTo>
                      <a:pt x="309723" y="95254"/>
                      <a:pt x="328612" y="102137"/>
                      <a:pt x="328612" y="102137"/>
                    </a:cubicBezTo>
                    <a:cubicBezTo>
                      <a:pt x="333374" y="106899"/>
                      <a:pt x="337295" y="112688"/>
                      <a:pt x="342899" y="116424"/>
                    </a:cubicBezTo>
                    <a:cubicBezTo>
                      <a:pt x="347076" y="119209"/>
                      <a:pt x="353637" y="117637"/>
                      <a:pt x="357187" y="121187"/>
                    </a:cubicBezTo>
                    <a:cubicBezTo>
                      <a:pt x="360737" y="124737"/>
                      <a:pt x="360362" y="130712"/>
                      <a:pt x="361949" y="135474"/>
                    </a:cubicBezTo>
                    <a:cubicBezTo>
                      <a:pt x="360362" y="152937"/>
                      <a:pt x="360861" y="170717"/>
                      <a:pt x="357187" y="187862"/>
                    </a:cubicBezTo>
                    <a:cubicBezTo>
                      <a:pt x="355988" y="193459"/>
                      <a:pt x="349168" y="196627"/>
                      <a:pt x="347662" y="202149"/>
                    </a:cubicBezTo>
                    <a:cubicBezTo>
                      <a:pt x="344294" y="214497"/>
                      <a:pt x="344845" y="227599"/>
                      <a:pt x="342899" y="240249"/>
                    </a:cubicBezTo>
                    <a:cubicBezTo>
                      <a:pt x="339052" y="265255"/>
                      <a:pt x="337120" y="267114"/>
                      <a:pt x="328612" y="292637"/>
                    </a:cubicBezTo>
                    <a:lnTo>
                      <a:pt x="323849" y="306924"/>
                    </a:lnTo>
                    <a:cubicBezTo>
                      <a:pt x="304799" y="303749"/>
                      <a:pt x="285021" y="303506"/>
                      <a:pt x="266699" y="297399"/>
                    </a:cubicBezTo>
                    <a:cubicBezTo>
                      <a:pt x="261937" y="295812"/>
                      <a:pt x="257346" y="293562"/>
                      <a:pt x="252412" y="292637"/>
                    </a:cubicBezTo>
                    <a:cubicBezTo>
                      <a:pt x="231889" y="288789"/>
                      <a:pt x="211137" y="286287"/>
                      <a:pt x="190499" y="283112"/>
                    </a:cubicBezTo>
                    <a:cubicBezTo>
                      <a:pt x="138862" y="265900"/>
                      <a:pt x="181311" y="275880"/>
                      <a:pt x="104774" y="278349"/>
                    </a:cubicBezTo>
                    <a:cubicBezTo>
                      <a:pt x="74627" y="279321"/>
                      <a:pt x="28575" y="293430"/>
                      <a:pt x="14287" y="278349"/>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67" name="Dowolny kształt 7"/>
              <p:cNvSpPr/>
              <p:nvPr/>
            </p:nvSpPr>
            <p:spPr bwMode="auto">
              <a:xfrm flipH="1">
                <a:off x="6747435" y="1833285"/>
                <a:ext cx="361893" cy="266714"/>
              </a:xfrm>
              <a:custGeom>
                <a:avLst/>
                <a:gdLst>
                  <a:gd name="connsiteX0" fmla="*/ 1587 w 363537"/>
                  <a:gd name="connsiteY0" fmla="*/ 210109 h 314884"/>
                  <a:gd name="connsiteX1" fmla="*/ 6350 w 363537"/>
                  <a:gd name="connsiteY1" fmla="*/ 176772 h 314884"/>
                  <a:gd name="connsiteX2" fmla="*/ 15875 w 363537"/>
                  <a:gd name="connsiteY2" fmla="*/ 162484 h 314884"/>
                  <a:gd name="connsiteX3" fmla="*/ 25400 w 363537"/>
                  <a:gd name="connsiteY3" fmla="*/ 143434 h 314884"/>
                  <a:gd name="connsiteX4" fmla="*/ 34925 w 363537"/>
                  <a:gd name="connsiteY4" fmla="*/ 114859 h 314884"/>
                  <a:gd name="connsiteX5" fmla="*/ 39687 w 363537"/>
                  <a:gd name="connsiteY5" fmla="*/ 100572 h 314884"/>
                  <a:gd name="connsiteX6" fmla="*/ 49212 w 363537"/>
                  <a:gd name="connsiteY6" fmla="*/ 81522 h 314884"/>
                  <a:gd name="connsiteX7" fmla="*/ 58737 w 363537"/>
                  <a:gd name="connsiteY7" fmla="*/ 67234 h 314884"/>
                  <a:gd name="connsiteX8" fmla="*/ 73025 w 363537"/>
                  <a:gd name="connsiteY8" fmla="*/ 38659 h 314884"/>
                  <a:gd name="connsiteX9" fmla="*/ 87312 w 363537"/>
                  <a:gd name="connsiteY9" fmla="*/ 10084 h 314884"/>
                  <a:gd name="connsiteX10" fmla="*/ 101600 w 363537"/>
                  <a:gd name="connsiteY10" fmla="*/ 559 h 314884"/>
                  <a:gd name="connsiteX11" fmla="*/ 134937 w 363537"/>
                  <a:gd name="connsiteY11" fmla="*/ 5322 h 314884"/>
                  <a:gd name="connsiteX12" fmla="*/ 163512 w 363537"/>
                  <a:gd name="connsiteY12" fmla="*/ 33897 h 314884"/>
                  <a:gd name="connsiteX13" fmla="*/ 225425 w 363537"/>
                  <a:gd name="connsiteY13" fmla="*/ 48184 h 314884"/>
                  <a:gd name="connsiteX14" fmla="*/ 239712 w 363537"/>
                  <a:gd name="connsiteY14" fmla="*/ 57709 h 314884"/>
                  <a:gd name="connsiteX15" fmla="*/ 258762 w 363537"/>
                  <a:gd name="connsiteY15" fmla="*/ 62472 h 314884"/>
                  <a:gd name="connsiteX16" fmla="*/ 273050 w 363537"/>
                  <a:gd name="connsiteY16" fmla="*/ 67234 h 314884"/>
                  <a:gd name="connsiteX17" fmla="*/ 287337 w 363537"/>
                  <a:gd name="connsiteY17" fmla="*/ 76759 h 314884"/>
                  <a:gd name="connsiteX18" fmla="*/ 315912 w 363537"/>
                  <a:gd name="connsiteY18" fmla="*/ 105334 h 314884"/>
                  <a:gd name="connsiteX19" fmla="*/ 344487 w 363537"/>
                  <a:gd name="connsiteY19" fmla="*/ 129147 h 314884"/>
                  <a:gd name="connsiteX20" fmla="*/ 363537 w 363537"/>
                  <a:gd name="connsiteY20" fmla="*/ 157722 h 314884"/>
                  <a:gd name="connsiteX21" fmla="*/ 358775 w 363537"/>
                  <a:gd name="connsiteY21" fmla="*/ 172009 h 314884"/>
                  <a:gd name="connsiteX22" fmla="*/ 339725 w 363537"/>
                  <a:gd name="connsiteY22" fmla="*/ 200584 h 314884"/>
                  <a:gd name="connsiteX23" fmla="*/ 311150 w 363537"/>
                  <a:gd name="connsiteY23" fmla="*/ 262497 h 314884"/>
                  <a:gd name="connsiteX24" fmla="*/ 282575 w 363537"/>
                  <a:gd name="connsiteY24" fmla="*/ 310122 h 314884"/>
                  <a:gd name="connsiteX25" fmla="*/ 268287 w 363537"/>
                  <a:gd name="connsiteY25" fmla="*/ 314884 h 314884"/>
                  <a:gd name="connsiteX26" fmla="*/ 249237 w 363537"/>
                  <a:gd name="connsiteY26" fmla="*/ 310122 h 314884"/>
                  <a:gd name="connsiteX27" fmla="*/ 230187 w 363537"/>
                  <a:gd name="connsiteY27" fmla="*/ 300597 h 314884"/>
                  <a:gd name="connsiteX28" fmla="*/ 192087 w 363537"/>
                  <a:gd name="connsiteY28" fmla="*/ 291072 h 314884"/>
                  <a:gd name="connsiteX29" fmla="*/ 149225 w 363537"/>
                  <a:gd name="connsiteY29" fmla="*/ 267259 h 314884"/>
                  <a:gd name="connsiteX30" fmla="*/ 120650 w 363537"/>
                  <a:gd name="connsiteY30" fmla="*/ 257734 h 314884"/>
                  <a:gd name="connsiteX31" fmla="*/ 106362 w 363537"/>
                  <a:gd name="connsiteY31" fmla="*/ 248209 h 314884"/>
                  <a:gd name="connsiteX32" fmla="*/ 77787 w 363537"/>
                  <a:gd name="connsiteY32" fmla="*/ 238684 h 314884"/>
                  <a:gd name="connsiteX33" fmla="*/ 30162 w 363537"/>
                  <a:gd name="connsiteY33" fmla="*/ 224397 h 314884"/>
                  <a:gd name="connsiteX34" fmla="*/ 15875 w 363537"/>
                  <a:gd name="connsiteY34" fmla="*/ 210109 h 314884"/>
                  <a:gd name="connsiteX35" fmla="*/ 1587 w 363537"/>
                  <a:gd name="connsiteY35" fmla="*/ 210109 h 31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3537" h="314884">
                    <a:moveTo>
                      <a:pt x="1587" y="210109"/>
                    </a:moveTo>
                    <a:cubicBezTo>
                      <a:pt x="0" y="204553"/>
                      <a:pt x="3124" y="187524"/>
                      <a:pt x="6350" y="176772"/>
                    </a:cubicBezTo>
                    <a:cubicBezTo>
                      <a:pt x="7995" y="171289"/>
                      <a:pt x="13035" y="167454"/>
                      <a:pt x="15875" y="162484"/>
                    </a:cubicBezTo>
                    <a:cubicBezTo>
                      <a:pt x="19397" y="156320"/>
                      <a:pt x="22763" y="150026"/>
                      <a:pt x="25400" y="143434"/>
                    </a:cubicBezTo>
                    <a:cubicBezTo>
                      <a:pt x="29129" y="134112"/>
                      <a:pt x="31750" y="124384"/>
                      <a:pt x="34925" y="114859"/>
                    </a:cubicBezTo>
                    <a:cubicBezTo>
                      <a:pt x="36512" y="110097"/>
                      <a:pt x="37442" y="105062"/>
                      <a:pt x="39687" y="100572"/>
                    </a:cubicBezTo>
                    <a:cubicBezTo>
                      <a:pt x="42862" y="94222"/>
                      <a:pt x="45690" y="87686"/>
                      <a:pt x="49212" y="81522"/>
                    </a:cubicBezTo>
                    <a:cubicBezTo>
                      <a:pt x="52052" y="76552"/>
                      <a:pt x="55957" y="72238"/>
                      <a:pt x="58737" y="67234"/>
                    </a:cubicBezTo>
                    <a:cubicBezTo>
                      <a:pt x="63909" y="57925"/>
                      <a:pt x="68700" y="48390"/>
                      <a:pt x="73025" y="38659"/>
                    </a:cubicBezTo>
                    <a:cubicBezTo>
                      <a:pt x="79223" y="24714"/>
                      <a:pt x="75429" y="21967"/>
                      <a:pt x="87312" y="10084"/>
                    </a:cubicBezTo>
                    <a:cubicBezTo>
                      <a:pt x="91359" y="6037"/>
                      <a:pt x="96837" y="3734"/>
                      <a:pt x="101600" y="559"/>
                    </a:cubicBezTo>
                    <a:cubicBezTo>
                      <a:pt x="112712" y="2147"/>
                      <a:pt x="125054" y="0"/>
                      <a:pt x="134937" y="5322"/>
                    </a:cubicBezTo>
                    <a:cubicBezTo>
                      <a:pt x="146797" y="11708"/>
                      <a:pt x="150387" y="30868"/>
                      <a:pt x="163512" y="33897"/>
                    </a:cubicBezTo>
                    <a:lnTo>
                      <a:pt x="225425" y="48184"/>
                    </a:lnTo>
                    <a:cubicBezTo>
                      <a:pt x="230187" y="51359"/>
                      <a:pt x="234451" y="55454"/>
                      <a:pt x="239712" y="57709"/>
                    </a:cubicBezTo>
                    <a:cubicBezTo>
                      <a:pt x="245728" y="60287"/>
                      <a:pt x="252468" y="60674"/>
                      <a:pt x="258762" y="62472"/>
                    </a:cubicBezTo>
                    <a:cubicBezTo>
                      <a:pt x="263589" y="63851"/>
                      <a:pt x="268287" y="65647"/>
                      <a:pt x="273050" y="67234"/>
                    </a:cubicBezTo>
                    <a:cubicBezTo>
                      <a:pt x="277812" y="70409"/>
                      <a:pt x="283059" y="72956"/>
                      <a:pt x="287337" y="76759"/>
                    </a:cubicBezTo>
                    <a:cubicBezTo>
                      <a:pt x="297405" y="85708"/>
                      <a:pt x="304704" y="97862"/>
                      <a:pt x="315912" y="105334"/>
                    </a:cubicBezTo>
                    <a:cubicBezTo>
                      <a:pt x="328614" y="113802"/>
                      <a:pt x="334613" y="116451"/>
                      <a:pt x="344487" y="129147"/>
                    </a:cubicBezTo>
                    <a:cubicBezTo>
                      <a:pt x="351515" y="138183"/>
                      <a:pt x="363537" y="157722"/>
                      <a:pt x="363537" y="157722"/>
                    </a:cubicBezTo>
                    <a:cubicBezTo>
                      <a:pt x="361950" y="162484"/>
                      <a:pt x="361213" y="167621"/>
                      <a:pt x="358775" y="172009"/>
                    </a:cubicBezTo>
                    <a:cubicBezTo>
                      <a:pt x="353216" y="182016"/>
                      <a:pt x="343345" y="189724"/>
                      <a:pt x="339725" y="200584"/>
                    </a:cubicBezTo>
                    <a:cubicBezTo>
                      <a:pt x="329349" y="231710"/>
                      <a:pt x="337207" y="210383"/>
                      <a:pt x="311150" y="262497"/>
                    </a:cubicBezTo>
                    <a:cubicBezTo>
                      <a:pt x="306485" y="271827"/>
                      <a:pt x="289471" y="307824"/>
                      <a:pt x="282575" y="310122"/>
                    </a:cubicBezTo>
                    <a:lnTo>
                      <a:pt x="268287" y="314884"/>
                    </a:lnTo>
                    <a:cubicBezTo>
                      <a:pt x="261937" y="313297"/>
                      <a:pt x="255366" y="312420"/>
                      <a:pt x="249237" y="310122"/>
                    </a:cubicBezTo>
                    <a:cubicBezTo>
                      <a:pt x="242589" y="307629"/>
                      <a:pt x="236922" y="302842"/>
                      <a:pt x="230187" y="300597"/>
                    </a:cubicBezTo>
                    <a:cubicBezTo>
                      <a:pt x="217768" y="296457"/>
                      <a:pt x="192087" y="291072"/>
                      <a:pt x="192087" y="291072"/>
                    </a:cubicBezTo>
                    <a:cubicBezTo>
                      <a:pt x="174976" y="279664"/>
                      <a:pt x="171687" y="276619"/>
                      <a:pt x="149225" y="267259"/>
                    </a:cubicBezTo>
                    <a:cubicBezTo>
                      <a:pt x="139957" y="263397"/>
                      <a:pt x="129004" y="263303"/>
                      <a:pt x="120650" y="257734"/>
                    </a:cubicBezTo>
                    <a:cubicBezTo>
                      <a:pt x="115887" y="254559"/>
                      <a:pt x="111593" y="250534"/>
                      <a:pt x="106362" y="248209"/>
                    </a:cubicBezTo>
                    <a:cubicBezTo>
                      <a:pt x="97187" y="244131"/>
                      <a:pt x="87441" y="241442"/>
                      <a:pt x="77787" y="238684"/>
                    </a:cubicBezTo>
                    <a:cubicBezTo>
                      <a:pt x="39623" y="227780"/>
                      <a:pt x="55414" y="232813"/>
                      <a:pt x="30162" y="224397"/>
                    </a:cubicBezTo>
                    <a:cubicBezTo>
                      <a:pt x="25400" y="219634"/>
                      <a:pt x="21479" y="213845"/>
                      <a:pt x="15875" y="210109"/>
                    </a:cubicBezTo>
                    <a:cubicBezTo>
                      <a:pt x="11698" y="207324"/>
                      <a:pt x="3174" y="215665"/>
                      <a:pt x="1587" y="210109"/>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68" name="Dowolny kształt 8"/>
              <p:cNvSpPr/>
              <p:nvPr/>
            </p:nvSpPr>
            <p:spPr bwMode="auto">
              <a:xfrm flipH="1">
                <a:off x="6644352" y="1632294"/>
                <a:ext cx="368242" cy="314341"/>
              </a:xfrm>
              <a:custGeom>
                <a:avLst/>
                <a:gdLst>
                  <a:gd name="connsiteX0" fmla="*/ 2381 w 369093"/>
                  <a:gd name="connsiteY0" fmla="*/ 220056 h 371485"/>
                  <a:gd name="connsiteX1" fmla="*/ 7143 w 369093"/>
                  <a:gd name="connsiteY1" fmla="*/ 201006 h 371485"/>
                  <a:gd name="connsiteX2" fmla="*/ 54768 w 369093"/>
                  <a:gd name="connsiteY2" fmla="*/ 139093 h 371485"/>
                  <a:gd name="connsiteX3" fmla="*/ 64293 w 369093"/>
                  <a:gd name="connsiteY3" fmla="*/ 124806 h 371485"/>
                  <a:gd name="connsiteX4" fmla="*/ 78581 w 369093"/>
                  <a:gd name="connsiteY4" fmla="*/ 105756 h 371485"/>
                  <a:gd name="connsiteX5" fmla="*/ 83343 w 369093"/>
                  <a:gd name="connsiteY5" fmla="*/ 91468 h 371485"/>
                  <a:gd name="connsiteX6" fmla="*/ 102393 w 369093"/>
                  <a:gd name="connsiteY6" fmla="*/ 39081 h 371485"/>
                  <a:gd name="connsiteX7" fmla="*/ 135731 w 369093"/>
                  <a:gd name="connsiteY7" fmla="*/ 34318 h 371485"/>
                  <a:gd name="connsiteX8" fmla="*/ 150018 w 369093"/>
                  <a:gd name="connsiteY8" fmla="*/ 981 h 371485"/>
                  <a:gd name="connsiteX9" fmla="*/ 207168 w 369093"/>
                  <a:gd name="connsiteY9" fmla="*/ 53368 h 371485"/>
                  <a:gd name="connsiteX10" fmla="*/ 240506 w 369093"/>
                  <a:gd name="connsiteY10" fmla="*/ 86706 h 371485"/>
                  <a:gd name="connsiteX11" fmla="*/ 254793 w 369093"/>
                  <a:gd name="connsiteY11" fmla="*/ 91468 h 371485"/>
                  <a:gd name="connsiteX12" fmla="*/ 269081 w 369093"/>
                  <a:gd name="connsiteY12" fmla="*/ 105756 h 371485"/>
                  <a:gd name="connsiteX13" fmla="*/ 283368 w 369093"/>
                  <a:gd name="connsiteY13" fmla="*/ 110518 h 371485"/>
                  <a:gd name="connsiteX14" fmla="*/ 297656 w 369093"/>
                  <a:gd name="connsiteY14" fmla="*/ 120043 h 371485"/>
                  <a:gd name="connsiteX15" fmla="*/ 340518 w 369093"/>
                  <a:gd name="connsiteY15" fmla="*/ 167668 h 371485"/>
                  <a:gd name="connsiteX16" fmla="*/ 359568 w 369093"/>
                  <a:gd name="connsiteY16" fmla="*/ 210531 h 371485"/>
                  <a:gd name="connsiteX17" fmla="*/ 369093 w 369093"/>
                  <a:gd name="connsiteY17" fmla="*/ 243868 h 371485"/>
                  <a:gd name="connsiteX18" fmla="*/ 340518 w 369093"/>
                  <a:gd name="connsiteY18" fmla="*/ 272443 h 371485"/>
                  <a:gd name="connsiteX19" fmla="*/ 316706 w 369093"/>
                  <a:gd name="connsiteY19" fmla="*/ 305781 h 371485"/>
                  <a:gd name="connsiteX20" fmla="*/ 302418 w 369093"/>
                  <a:gd name="connsiteY20" fmla="*/ 315306 h 371485"/>
                  <a:gd name="connsiteX21" fmla="*/ 283368 w 369093"/>
                  <a:gd name="connsiteY21" fmla="*/ 343881 h 371485"/>
                  <a:gd name="connsiteX22" fmla="*/ 264318 w 369093"/>
                  <a:gd name="connsiteY22" fmla="*/ 367693 h 371485"/>
                  <a:gd name="connsiteX23" fmla="*/ 230981 w 369093"/>
                  <a:gd name="connsiteY23" fmla="*/ 329593 h 371485"/>
                  <a:gd name="connsiteX24" fmla="*/ 221456 w 369093"/>
                  <a:gd name="connsiteY24" fmla="*/ 310543 h 371485"/>
                  <a:gd name="connsiteX25" fmla="*/ 202406 w 369093"/>
                  <a:gd name="connsiteY25" fmla="*/ 305781 h 371485"/>
                  <a:gd name="connsiteX26" fmla="*/ 188118 w 369093"/>
                  <a:gd name="connsiteY26" fmla="*/ 301018 h 371485"/>
                  <a:gd name="connsiteX27" fmla="*/ 159543 w 369093"/>
                  <a:gd name="connsiteY27" fmla="*/ 281968 h 371485"/>
                  <a:gd name="connsiteX28" fmla="*/ 145256 w 369093"/>
                  <a:gd name="connsiteY28" fmla="*/ 277206 h 371485"/>
                  <a:gd name="connsiteX29" fmla="*/ 97631 w 369093"/>
                  <a:gd name="connsiteY29" fmla="*/ 267681 h 371485"/>
                  <a:gd name="connsiteX30" fmla="*/ 78581 w 369093"/>
                  <a:gd name="connsiteY30" fmla="*/ 262918 h 371485"/>
                  <a:gd name="connsiteX31" fmla="*/ 69056 w 369093"/>
                  <a:gd name="connsiteY31" fmla="*/ 248631 h 371485"/>
                  <a:gd name="connsiteX32" fmla="*/ 21431 w 369093"/>
                  <a:gd name="connsiteY32" fmla="*/ 224818 h 371485"/>
                  <a:gd name="connsiteX33" fmla="*/ 2381 w 369093"/>
                  <a:gd name="connsiteY33" fmla="*/ 220056 h 3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9093" h="371485">
                    <a:moveTo>
                      <a:pt x="2381" y="220056"/>
                    </a:moveTo>
                    <a:cubicBezTo>
                      <a:pt x="0" y="216087"/>
                      <a:pt x="4485" y="206987"/>
                      <a:pt x="7143" y="201006"/>
                    </a:cubicBezTo>
                    <a:cubicBezTo>
                      <a:pt x="18745" y="174901"/>
                      <a:pt x="36059" y="161959"/>
                      <a:pt x="54768" y="139093"/>
                    </a:cubicBezTo>
                    <a:cubicBezTo>
                      <a:pt x="58392" y="134663"/>
                      <a:pt x="60966" y="129463"/>
                      <a:pt x="64293" y="124806"/>
                    </a:cubicBezTo>
                    <a:cubicBezTo>
                      <a:pt x="68907" y="118347"/>
                      <a:pt x="73818" y="112106"/>
                      <a:pt x="78581" y="105756"/>
                    </a:cubicBezTo>
                    <a:cubicBezTo>
                      <a:pt x="80168" y="100993"/>
                      <a:pt x="82518" y="96420"/>
                      <a:pt x="83343" y="91468"/>
                    </a:cubicBezTo>
                    <a:cubicBezTo>
                      <a:pt x="87336" y="67511"/>
                      <a:pt x="76703" y="46788"/>
                      <a:pt x="102393" y="39081"/>
                    </a:cubicBezTo>
                    <a:cubicBezTo>
                      <a:pt x="113145" y="35855"/>
                      <a:pt x="124618" y="35906"/>
                      <a:pt x="135731" y="34318"/>
                    </a:cubicBezTo>
                    <a:cubicBezTo>
                      <a:pt x="136959" y="30634"/>
                      <a:pt x="146421" y="0"/>
                      <a:pt x="150018" y="981"/>
                    </a:cubicBezTo>
                    <a:cubicBezTo>
                      <a:pt x="185331" y="10611"/>
                      <a:pt x="188079" y="32370"/>
                      <a:pt x="207168" y="53368"/>
                    </a:cubicBezTo>
                    <a:cubicBezTo>
                      <a:pt x="217739" y="64997"/>
                      <a:pt x="225597" y="81737"/>
                      <a:pt x="240506" y="86706"/>
                    </a:cubicBezTo>
                    <a:lnTo>
                      <a:pt x="254793" y="91468"/>
                    </a:lnTo>
                    <a:cubicBezTo>
                      <a:pt x="259556" y="96231"/>
                      <a:pt x="263477" y="102020"/>
                      <a:pt x="269081" y="105756"/>
                    </a:cubicBezTo>
                    <a:cubicBezTo>
                      <a:pt x="273258" y="108541"/>
                      <a:pt x="278878" y="108273"/>
                      <a:pt x="283368" y="110518"/>
                    </a:cubicBezTo>
                    <a:cubicBezTo>
                      <a:pt x="288488" y="113078"/>
                      <a:pt x="292893" y="116868"/>
                      <a:pt x="297656" y="120043"/>
                    </a:cubicBezTo>
                    <a:cubicBezTo>
                      <a:pt x="319789" y="153243"/>
                      <a:pt x="292452" y="114261"/>
                      <a:pt x="340518" y="167668"/>
                    </a:cubicBezTo>
                    <a:cubicBezTo>
                      <a:pt x="352504" y="180986"/>
                      <a:pt x="353684" y="192880"/>
                      <a:pt x="359568" y="210531"/>
                    </a:cubicBezTo>
                    <a:cubicBezTo>
                      <a:pt x="366403" y="231035"/>
                      <a:pt x="363111" y="219938"/>
                      <a:pt x="369093" y="243868"/>
                    </a:cubicBezTo>
                    <a:cubicBezTo>
                      <a:pt x="359568" y="253393"/>
                      <a:pt x="347990" y="261235"/>
                      <a:pt x="340518" y="272443"/>
                    </a:cubicBezTo>
                    <a:cubicBezTo>
                      <a:pt x="335110" y="280555"/>
                      <a:pt x="322613" y="299874"/>
                      <a:pt x="316706" y="305781"/>
                    </a:cubicBezTo>
                    <a:cubicBezTo>
                      <a:pt x="312659" y="309828"/>
                      <a:pt x="307181" y="312131"/>
                      <a:pt x="302418" y="315306"/>
                    </a:cubicBezTo>
                    <a:cubicBezTo>
                      <a:pt x="291095" y="349276"/>
                      <a:pt x="307151" y="308207"/>
                      <a:pt x="283368" y="343881"/>
                    </a:cubicBezTo>
                    <a:cubicBezTo>
                      <a:pt x="264965" y="371485"/>
                      <a:pt x="296273" y="346390"/>
                      <a:pt x="264318" y="367693"/>
                    </a:cubicBezTo>
                    <a:cubicBezTo>
                      <a:pt x="249548" y="352923"/>
                      <a:pt x="241912" y="347084"/>
                      <a:pt x="230981" y="329593"/>
                    </a:cubicBezTo>
                    <a:cubicBezTo>
                      <a:pt x="227218" y="323573"/>
                      <a:pt x="226910" y="315088"/>
                      <a:pt x="221456" y="310543"/>
                    </a:cubicBezTo>
                    <a:cubicBezTo>
                      <a:pt x="216428" y="306353"/>
                      <a:pt x="208700" y="307579"/>
                      <a:pt x="202406" y="305781"/>
                    </a:cubicBezTo>
                    <a:cubicBezTo>
                      <a:pt x="197579" y="304402"/>
                      <a:pt x="192507" y="303456"/>
                      <a:pt x="188118" y="301018"/>
                    </a:cubicBezTo>
                    <a:cubicBezTo>
                      <a:pt x="178111" y="295459"/>
                      <a:pt x="170403" y="285588"/>
                      <a:pt x="159543" y="281968"/>
                    </a:cubicBezTo>
                    <a:cubicBezTo>
                      <a:pt x="154781" y="280381"/>
                      <a:pt x="150147" y="278335"/>
                      <a:pt x="145256" y="277206"/>
                    </a:cubicBezTo>
                    <a:cubicBezTo>
                      <a:pt x="129481" y="273566"/>
                      <a:pt x="113337" y="271608"/>
                      <a:pt x="97631" y="267681"/>
                    </a:cubicBezTo>
                    <a:lnTo>
                      <a:pt x="78581" y="262918"/>
                    </a:lnTo>
                    <a:cubicBezTo>
                      <a:pt x="75406" y="258156"/>
                      <a:pt x="73364" y="252400"/>
                      <a:pt x="69056" y="248631"/>
                    </a:cubicBezTo>
                    <a:cubicBezTo>
                      <a:pt x="43868" y="226592"/>
                      <a:pt x="46536" y="231991"/>
                      <a:pt x="21431" y="224818"/>
                    </a:cubicBezTo>
                    <a:cubicBezTo>
                      <a:pt x="3007" y="219554"/>
                      <a:pt x="4762" y="224025"/>
                      <a:pt x="2381" y="220056"/>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69" name="Dowolny kształt 9"/>
              <p:cNvSpPr/>
              <p:nvPr/>
            </p:nvSpPr>
            <p:spPr bwMode="auto">
              <a:xfrm flipH="1">
                <a:off x="6482383" y="1480244"/>
                <a:ext cx="373003" cy="331805"/>
              </a:xfrm>
              <a:custGeom>
                <a:avLst/>
                <a:gdLst>
                  <a:gd name="connsiteX0" fmla="*/ 6084 w 374660"/>
                  <a:gd name="connsiteY0" fmla="*/ 166687 h 390525"/>
                  <a:gd name="connsiteX1" fmla="*/ 25134 w 374660"/>
                  <a:gd name="connsiteY1" fmla="*/ 171450 h 390525"/>
                  <a:gd name="connsiteX2" fmla="*/ 44184 w 374660"/>
                  <a:gd name="connsiteY2" fmla="*/ 180975 h 390525"/>
                  <a:gd name="connsiteX3" fmla="*/ 134671 w 374660"/>
                  <a:gd name="connsiteY3" fmla="*/ 242887 h 390525"/>
                  <a:gd name="connsiteX4" fmla="*/ 144196 w 374660"/>
                  <a:gd name="connsiteY4" fmla="*/ 257175 h 390525"/>
                  <a:gd name="connsiteX5" fmla="*/ 158484 w 374660"/>
                  <a:gd name="connsiteY5" fmla="*/ 271462 h 390525"/>
                  <a:gd name="connsiteX6" fmla="*/ 168009 w 374660"/>
                  <a:gd name="connsiteY6" fmla="*/ 300037 h 390525"/>
                  <a:gd name="connsiteX7" fmla="*/ 191821 w 374660"/>
                  <a:gd name="connsiteY7" fmla="*/ 333375 h 390525"/>
                  <a:gd name="connsiteX8" fmla="*/ 206109 w 374660"/>
                  <a:gd name="connsiteY8" fmla="*/ 385762 h 390525"/>
                  <a:gd name="connsiteX9" fmla="*/ 220396 w 374660"/>
                  <a:gd name="connsiteY9" fmla="*/ 390525 h 390525"/>
                  <a:gd name="connsiteX10" fmla="*/ 234684 w 374660"/>
                  <a:gd name="connsiteY10" fmla="*/ 376237 h 390525"/>
                  <a:gd name="connsiteX11" fmla="*/ 244209 w 374660"/>
                  <a:gd name="connsiteY11" fmla="*/ 361950 h 390525"/>
                  <a:gd name="connsiteX12" fmla="*/ 268021 w 374660"/>
                  <a:gd name="connsiteY12" fmla="*/ 347662 h 390525"/>
                  <a:gd name="connsiteX13" fmla="*/ 301359 w 374660"/>
                  <a:gd name="connsiteY13" fmla="*/ 314325 h 390525"/>
                  <a:gd name="connsiteX14" fmla="*/ 315646 w 374660"/>
                  <a:gd name="connsiteY14" fmla="*/ 300037 h 390525"/>
                  <a:gd name="connsiteX15" fmla="*/ 325171 w 374660"/>
                  <a:gd name="connsiteY15" fmla="*/ 280987 h 390525"/>
                  <a:gd name="connsiteX16" fmla="*/ 339459 w 374660"/>
                  <a:gd name="connsiteY16" fmla="*/ 276225 h 390525"/>
                  <a:gd name="connsiteX17" fmla="*/ 353746 w 374660"/>
                  <a:gd name="connsiteY17" fmla="*/ 261937 h 390525"/>
                  <a:gd name="connsiteX18" fmla="*/ 358509 w 374660"/>
                  <a:gd name="connsiteY18" fmla="*/ 247650 h 390525"/>
                  <a:gd name="connsiteX19" fmla="*/ 368034 w 374660"/>
                  <a:gd name="connsiteY19" fmla="*/ 233362 h 390525"/>
                  <a:gd name="connsiteX20" fmla="*/ 372796 w 374660"/>
                  <a:gd name="connsiteY20" fmla="*/ 219075 h 390525"/>
                  <a:gd name="connsiteX21" fmla="*/ 358509 w 374660"/>
                  <a:gd name="connsiteY21" fmla="*/ 209550 h 390525"/>
                  <a:gd name="connsiteX22" fmla="*/ 344221 w 374660"/>
                  <a:gd name="connsiteY22" fmla="*/ 190500 h 390525"/>
                  <a:gd name="connsiteX23" fmla="*/ 329934 w 374660"/>
                  <a:gd name="connsiteY23" fmla="*/ 176212 h 390525"/>
                  <a:gd name="connsiteX24" fmla="*/ 325171 w 374660"/>
                  <a:gd name="connsiteY24" fmla="*/ 152400 h 390525"/>
                  <a:gd name="connsiteX25" fmla="*/ 306121 w 374660"/>
                  <a:gd name="connsiteY25" fmla="*/ 138112 h 390525"/>
                  <a:gd name="connsiteX26" fmla="*/ 287071 w 374660"/>
                  <a:gd name="connsiteY26" fmla="*/ 119062 h 390525"/>
                  <a:gd name="connsiteX27" fmla="*/ 263259 w 374660"/>
                  <a:gd name="connsiteY27" fmla="*/ 90487 h 390525"/>
                  <a:gd name="connsiteX28" fmla="*/ 248971 w 374660"/>
                  <a:gd name="connsiteY28" fmla="*/ 71437 h 390525"/>
                  <a:gd name="connsiteX29" fmla="*/ 220396 w 374660"/>
                  <a:gd name="connsiteY29" fmla="*/ 42862 h 390525"/>
                  <a:gd name="connsiteX30" fmla="*/ 191821 w 374660"/>
                  <a:gd name="connsiteY30" fmla="*/ 23812 h 390525"/>
                  <a:gd name="connsiteX31" fmla="*/ 163246 w 374660"/>
                  <a:gd name="connsiteY31" fmla="*/ 0 h 390525"/>
                  <a:gd name="connsiteX32" fmla="*/ 139434 w 374660"/>
                  <a:gd name="connsiteY32" fmla="*/ 23812 h 390525"/>
                  <a:gd name="connsiteX33" fmla="*/ 115621 w 374660"/>
                  <a:gd name="connsiteY33" fmla="*/ 52387 h 390525"/>
                  <a:gd name="connsiteX34" fmla="*/ 101334 w 374660"/>
                  <a:gd name="connsiteY34" fmla="*/ 76200 h 390525"/>
                  <a:gd name="connsiteX35" fmla="*/ 91809 w 374660"/>
                  <a:gd name="connsiteY35" fmla="*/ 90487 h 390525"/>
                  <a:gd name="connsiteX36" fmla="*/ 63234 w 374660"/>
                  <a:gd name="connsiteY36" fmla="*/ 109537 h 390525"/>
                  <a:gd name="connsiteX37" fmla="*/ 48946 w 374660"/>
                  <a:gd name="connsiteY37" fmla="*/ 119062 h 390525"/>
                  <a:gd name="connsiteX38" fmla="*/ 20371 w 374660"/>
                  <a:gd name="connsiteY38" fmla="*/ 142875 h 390525"/>
                  <a:gd name="connsiteX39" fmla="*/ 15609 w 374660"/>
                  <a:gd name="connsiteY39" fmla="*/ 157162 h 390525"/>
                  <a:gd name="connsiteX40" fmla="*/ 6084 w 374660"/>
                  <a:gd name="connsiteY40" fmla="*/ 16668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74660" h="390525">
                    <a:moveTo>
                      <a:pt x="6084" y="166687"/>
                    </a:moveTo>
                    <a:cubicBezTo>
                      <a:pt x="7671" y="169068"/>
                      <a:pt x="19005" y="169152"/>
                      <a:pt x="25134" y="171450"/>
                    </a:cubicBezTo>
                    <a:cubicBezTo>
                      <a:pt x="31781" y="173943"/>
                      <a:pt x="38181" y="177184"/>
                      <a:pt x="44184" y="180975"/>
                    </a:cubicBezTo>
                    <a:cubicBezTo>
                      <a:pt x="99095" y="215656"/>
                      <a:pt x="99141" y="216240"/>
                      <a:pt x="134671" y="242887"/>
                    </a:cubicBezTo>
                    <a:cubicBezTo>
                      <a:pt x="137846" y="247650"/>
                      <a:pt x="140532" y="252778"/>
                      <a:pt x="144196" y="257175"/>
                    </a:cubicBezTo>
                    <a:cubicBezTo>
                      <a:pt x="148508" y="262349"/>
                      <a:pt x="155213" y="265574"/>
                      <a:pt x="158484" y="271462"/>
                    </a:cubicBezTo>
                    <a:cubicBezTo>
                      <a:pt x="163360" y="280239"/>
                      <a:pt x="162440" y="291683"/>
                      <a:pt x="168009" y="300037"/>
                    </a:cubicBezTo>
                    <a:cubicBezTo>
                      <a:pt x="181937" y="320929"/>
                      <a:pt x="174100" y="309746"/>
                      <a:pt x="191821" y="333375"/>
                    </a:cubicBezTo>
                    <a:cubicBezTo>
                      <a:pt x="192985" y="339195"/>
                      <a:pt x="200931" y="384036"/>
                      <a:pt x="206109" y="385762"/>
                    </a:cubicBezTo>
                    <a:lnTo>
                      <a:pt x="220396" y="390525"/>
                    </a:lnTo>
                    <a:cubicBezTo>
                      <a:pt x="225159" y="385762"/>
                      <a:pt x="230372" y="381411"/>
                      <a:pt x="234684" y="376237"/>
                    </a:cubicBezTo>
                    <a:cubicBezTo>
                      <a:pt x="238348" y="371840"/>
                      <a:pt x="239863" y="365675"/>
                      <a:pt x="244209" y="361950"/>
                    </a:cubicBezTo>
                    <a:cubicBezTo>
                      <a:pt x="251237" y="355926"/>
                      <a:pt x="260910" y="353588"/>
                      <a:pt x="268021" y="347662"/>
                    </a:cubicBezTo>
                    <a:cubicBezTo>
                      <a:pt x="280094" y="337601"/>
                      <a:pt x="290246" y="325438"/>
                      <a:pt x="301359" y="314325"/>
                    </a:cubicBezTo>
                    <a:cubicBezTo>
                      <a:pt x="306122" y="309562"/>
                      <a:pt x="312634" y="306061"/>
                      <a:pt x="315646" y="300037"/>
                    </a:cubicBezTo>
                    <a:cubicBezTo>
                      <a:pt x="318821" y="293687"/>
                      <a:pt x="320151" y="286007"/>
                      <a:pt x="325171" y="280987"/>
                    </a:cubicBezTo>
                    <a:cubicBezTo>
                      <a:pt x="328721" y="277437"/>
                      <a:pt x="334696" y="277812"/>
                      <a:pt x="339459" y="276225"/>
                    </a:cubicBezTo>
                    <a:cubicBezTo>
                      <a:pt x="344221" y="271462"/>
                      <a:pt x="350010" y="267541"/>
                      <a:pt x="353746" y="261937"/>
                    </a:cubicBezTo>
                    <a:cubicBezTo>
                      <a:pt x="356531" y="257760"/>
                      <a:pt x="356264" y="252140"/>
                      <a:pt x="358509" y="247650"/>
                    </a:cubicBezTo>
                    <a:cubicBezTo>
                      <a:pt x="361069" y="242530"/>
                      <a:pt x="364859" y="238125"/>
                      <a:pt x="368034" y="233362"/>
                    </a:cubicBezTo>
                    <a:cubicBezTo>
                      <a:pt x="369621" y="228600"/>
                      <a:pt x="374660" y="223736"/>
                      <a:pt x="372796" y="219075"/>
                    </a:cubicBezTo>
                    <a:cubicBezTo>
                      <a:pt x="370670" y="213761"/>
                      <a:pt x="362556" y="213597"/>
                      <a:pt x="358509" y="209550"/>
                    </a:cubicBezTo>
                    <a:cubicBezTo>
                      <a:pt x="352896" y="203937"/>
                      <a:pt x="349387" y="196527"/>
                      <a:pt x="344221" y="190500"/>
                    </a:cubicBezTo>
                    <a:cubicBezTo>
                      <a:pt x="339838" y="185386"/>
                      <a:pt x="334696" y="180975"/>
                      <a:pt x="329934" y="176212"/>
                    </a:cubicBezTo>
                    <a:cubicBezTo>
                      <a:pt x="328346" y="168275"/>
                      <a:pt x="329461" y="159264"/>
                      <a:pt x="325171" y="152400"/>
                    </a:cubicBezTo>
                    <a:cubicBezTo>
                      <a:pt x="320964" y="145669"/>
                      <a:pt x="312095" y="143339"/>
                      <a:pt x="306121" y="138112"/>
                    </a:cubicBezTo>
                    <a:cubicBezTo>
                      <a:pt x="299363" y="132198"/>
                      <a:pt x="293078" y="125737"/>
                      <a:pt x="287071" y="119062"/>
                    </a:cubicBezTo>
                    <a:cubicBezTo>
                      <a:pt x="278777" y="109846"/>
                      <a:pt x="271004" y="100169"/>
                      <a:pt x="263259" y="90487"/>
                    </a:cubicBezTo>
                    <a:cubicBezTo>
                      <a:pt x="258300" y="84289"/>
                      <a:pt x="254281" y="77337"/>
                      <a:pt x="248971" y="71437"/>
                    </a:cubicBezTo>
                    <a:cubicBezTo>
                      <a:pt x="239960" y="61425"/>
                      <a:pt x="230744" y="51486"/>
                      <a:pt x="220396" y="42862"/>
                    </a:cubicBezTo>
                    <a:cubicBezTo>
                      <a:pt x="211602" y="35533"/>
                      <a:pt x="199916" y="31907"/>
                      <a:pt x="191821" y="23812"/>
                    </a:cubicBezTo>
                    <a:cubicBezTo>
                      <a:pt x="173487" y="5478"/>
                      <a:pt x="183138" y="13261"/>
                      <a:pt x="163246" y="0"/>
                    </a:cubicBezTo>
                    <a:cubicBezTo>
                      <a:pt x="137053" y="17463"/>
                      <a:pt x="159278" y="0"/>
                      <a:pt x="139434" y="23812"/>
                    </a:cubicBezTo>
                    <a:cubicBezTo>
                      <a:pt x="115838" y="52127"/>
                      <a:pt x="133353" y="24015"/>
                      <a:pt x="115621" y="52387"/>
                    </a:cubicBezTo>
                    <a:cubicBezTo>
                      <a:pt x="110715" y="60237"/>
                      <a:pt x="106240" y="68350"/>
                      <a:pt x="101334" y="76200"/>
                    </a:cubicBezTo>
                    <a:cubicBezTo>
                      <a:pt x="98301" y="81054"/>
                      <a:pt x="96117" y="86718"/>
                      <a:pt x="91809" y="90487"/>
                    </a:cubicBezTo>
                    <a:cubicBezTo>
                      <a:pt x="83194" y="98025"/>
                      <a:pt x="72759" y="103187"/>
                      <a:pt x="63234" y="109537"/>
                    </a:cubicBezTo>
                    <a:cubicBezTo>
                      <a:pt x="58471" y="112712"/>
                      <a:pt x="52993" y="115014"/>
                      <a:pt x="48946" y="119062"/>
                    </a:cubicBezTo>
                    <a:cubicBezTo>
                      <a:pt x="30612" y="137398"/>
                      <a:pt x="40263" y="129614"/>
                      <a:pt x="20371" y="142875"/>
                    </a:cubicBezTo>
                    <a:cubicBezTo>
                      <a:pt x="18784" y="147637"/>
                      <a:pt x="18745" y="153242"/>
                      <a:pt x="15609" y="157162"/>
                    </a:cubicBezTo>
                    <a:cubicBezTo>
                      <a:pt x="0" y="176673"/>
                      <a:pt x="4497" y="164306"/>
                      <a:pt x="6084" y="166687"/>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70" name="Dowolny kształt 10"/>
              <p:cNvSpPr/>
              <p:nvPr/>
            </p:nvSpPr>
            <p:spPr bwMode="auto">
              <a:xfrm flipH="1">
                <a:off x="6317936" y="1350444"/>
                <a:ext cx="353956" cy="319104"/>
              </a:xfrm>
              <a:custGeom>
                <a:avLst/>
                <a:gdLst>
                  <a:gd name="connsiteX0" fmla="*/ 2381 w 354806"/>
                  <a:gd name="connsiteY0" fmla="*/ 143153 h 376496"/>
                  <a:gd name="connsiteX1" fmla="*/ 21431 w 354806"/>
                  <a:gd name="connsiteY1" fmla="*/ 133628 h 376496"/>
                  <a:gd name="connsiteX2" fmla="*/ 50006 w 354806"/>
                  <a:gd name="connsiteY2" fmla="*/ 124103 h 376496"/>
                  <a:gd name="connsiteX3" fmla="*/ 111918 w 354806"/>
                  <a:gd name="connsiteY3" fmla="*/ 95528 h 376496"/>
                  <a:gd name="connsiteX4" fmla="*/ 135731 w 354806"/>
                  <a:gd name="connsiteY4" fmla="*/ 57428 h 376496"/>
                  <a:gd name="connsiteX5" fmla="*/ 159543 w 354806"/>
                  <a:gd name="connsiteY5" fmla="*/ 52665 h 376496"/>
                  <a:gd name="connsiteX6" fmla="*/ 178593 w 354806"/>
                  <a:gd name="connsiteY6" fmla="*/ 43140 h 376496"/>
                  <a:gd name="connsiteX7" fmla="*/ 207168 w 354806"/>
                  <a:gd name="connsiteY7" fmla="*/ 33615 h 376496"/>
                  <a:gd name="connsiteX8" fmla="*/ 226218 w 354806"/>
                  <a:gd name="connsiteY8" fmla="*/ 9803 h 376496"/>
                  <a:gd name="connsiteX9" fmla="*/ 235743 w 354806"/>
                  <a:gd name="connsiteY9" fmla="*/ 28853 h 376496"/>
                  <a:gd name="connsiteX10" fmla="*/ 240506 w 354806"/>
                  <a:gd name="connsiteY10" fmla="*/ 47903 h 376496"/>
                  <a:gd name="connsiteX11" fmla="*/ 250031 w 354806"/>
                  <a:gd name="connsiteY11" fmla="*/ 76478 h 376496"/>
                  <a:gd name="connsiteX12" fmla="*/ 259556 w 354806"/>
                  <a:gd name="connsiteY12" fmla="*/ 114578 h 376496"/>
                  <a:gd name="connsiteX13" fmla="*/ 269081 w 354806"/>
                  <a:gd name="connsiteY13" fmla="*/ 133628 h 376496"/>
                  <a:gd name="connsiteX14" fmla="*/ 273843 w 354806"/>
                  <a:gd name="connsiteY14" fmla="*/ 157440 h 376496"/>
                  <a:gd name="connsiteX15" fmla="*/ 278606 w 354806"/>
                  <a:gd name="connsiteY15" fmla="*/ 171728 h 376496"/>
                  <a:gd name="connsiteX16" fmla="*/ 307181 w 354806"/>
                  <a:gd name="connsiteY16" fmla="*/ 190778 h 376496"/>
                  <a:gd name="connsiteX17" fmla="*/ 330993 w 354806"/>
                  <a:gd name="connsiteY17" fmla="*/ 205065 h 376496"/>
                  <a:gd name="connsiteX18" fmla="*/ 340518 w 354806"/>
                  <a:gd name="connsiteY18" fmla="*/ 219353 h 376496"/>
                  <a:gd name="connsiteX19" fmla="*/ 350043 w 354806"/>
                  <a:gd name="connsiteY19" fmla="*/ 257453 h 376496"/>
                  <a:gd name="connsiteX20" fmla="*/ 354806 w 354806"/>
                  <a:gd name="connsiteY20" fmla="*/ 271740 h 376496"/>
                  <a:gd name="connsiteX21" fmla="*/ 350043 w 354806"/>
                  <a:gd name="connsiteY21" fmla="*/ 286028 h 376496"/>
                  <a:gd name="connsiteX22" fmla="*/ 321468 w 354806"/>
                  <a:gd name="connsiteY22" fmla="*/ 319365 h 376496"/>
                  <a:gd name="connsiteX23" fmla="*/ 307181 w 354806"/>
                  <a:gd name="connsiteY23" fmla="*/ 328890 h 376496"/>
                  <a:gd name="connsiteX24" fmla="*/ 292893 w 354806"/>
                  <a:gd name="connsiteY24" fmla="*/ 333653 h 376496"/>
                  <a:gd name="connsiteX25" fmla="*/ 273843 w 354806"/>
                  <a:gd name="connsiteY25" fmla="*/ 343178 h 376496"/>
                  <a:gd name="connsiteX26" fmla="*/ 259556 w 354806"/>
                  <a:gd name="connsiteY26" fmla="*/ 352703 h 376496"/>
                  <a:gd name="connsiteX27" fmla="*/ 240506 w 354806"/>
                  <a:gd name="connsiteY27" fmla="*/ 357465 h 376496"/>
                  <a:gd name="connsiteX28" fmla="*/ 183356 w 354806"/>
                  <a:gd name="connsiteY28" fmla="*/ 366990 h 376496"/>
                  <a:gd name="connsiteX29" fmla="*/ 159543 w 354806"/>
                  <a:gd name="connsiteY29" fmla="*/ 328890 h 376496"/>
                  <a:gd name="connsiteX30" fmla="*/ 140493 w 354806"/>
                  <a:gd name="connsiteY30" fmla="*/ 300315 h 376496"/>
                  <a:gd name="connsiteX31" fmla="*/ 135731 w 354806"/>
                  <a:gd name="connsiteY31" fmla="*/ 286028 h 376496"/>
                  <a:gd name="connsiteX32" fmla="*/ 107156 w 354806"/>
                  <a:gd name="connsiteY32" fmla="*/ 262215 h 376496"/>
                  <a:gd name="connsiteX33" fmla="*/ 73818 w 354806"/>
                  <a:gd name="connsiteY33" fmla="*/ 224115 h 376496"/>
                  <a:gd name="connsiteX34" fmla="*/ 64293 w 354806"/>
                  <a:gd name="connsiteY34" fmla="*/ 209828 h 376496"/>
                  <a:gd name="connsiteX35" fmla="*/ 50006 w 354806"/>
                  <a:gd name="connsiteY35" fmla="*/ 200303 h 376496"/>
                  <a:gd name="connsiteX36" fmla="*/ 30956 w 354806"/>
                  <a:gd name="connsiteY36" fmla="*/ 176490 h 376496"/>
                  <a:gd name="connsiteX37" fmla="*/ 21431 w 354806"/>
                  <a:gd name="connsiteY37" fmla="*/ 162203 h 376496"/>
                  <a:gd name="connsiteX38" fmla="*/ 7143 w 354806"/>
                  <a:gd name="connsiteY38" fmla="*/ 152678 h 376496"/>
                  <a:gd name="connsiteX39" fmla="*/ 2381 w 354806"/>
                  <a:gd name="connsiteY39" fmla="*/ 143153 h 37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4806" h="376496">
                    <a:moveTo>
                      <a:pt x="2381" y="143153"/>
                    </a:moveTo>
                    <a:cubicBezTo>
                      <a:pt x="4762" y="139978"/>
                      <a:pt x="14839" y="136265"/>
                      <a:pt x="21431" y="133628"/>
                    </a:cubicBezTo>
                    <a:cubicBezTo>
                      <a:pt x="30753" y="129899"/>
                      <a:pt x="41026" y="128593"/>
                      <a:pt x="50006" y="124103"/>
                    </a:cubicBezTo>
                    <a:cubicBezTo>
                      <a:pt x="102121" y="98045"/>
                      <a:pt x="80793" y="105902"/>
                      <a:pt x="111918" y="95528"/>
                    </a:cubicBezTo>
                    <a:cubicBezTo>
                      <a:pt x="118841" y="74760"/>
                      <a:pt x="115604" y="64976"/>
                      <a:pt x="135731" y="57428"/>
                    </a:cubicBezTo>
                    <a:cubicBezTo>
                      <a:pt x="143310" y="54586"/>
                      <a:pt x="151606" y="54253"/>
                      <a:pt x="159543" y="52665"/>
                    </a:cubicBezTo>
                    <a:cubicBezTo>
                      <a:pt x="165893" y="49490"/>
                      <a:pt x="172001" y="45777"/>
                      <a:pt x="178593" y="43140"/>
                    </a:cubicBezTo>
                    <a:cubicBezTo>
                      <a:pt x="187915" y="39411"/>
                      <a:pt x="207168" y="33615"/>
                      <a:pt x="207168" y="33615"/>
                    </a:cubicBezTo>
                    <a:cubicBezTo>
                      <a:pt x="207726" y="31385"/>
                      <a:pt x="209881" y="0"/>
                      <a:pt x="226218" y="9803"/>
                    </a:cubicBezTo>
                    <a:cubicBezTo>
                      <a:pt x="232306" y="13456"/>
                      <a:pt x="233250" y="22206"/>
                      <a:pt x="235743" y="28853"/>
                    </a:cubicBezTo>
                    <a:cubicBezTo>
                      <a:pt x="238041" y="34982"/>
                      <a:pt x="238625" y="41634"/>
                      <a:pt x="240506" y="47903"/>
                    </a:cubicBezTo>
                    <a:cubicBezTo>
                      <a:pt x="243391" y="57520"/>
                      <a:pt x="248062" y="66633"/>
                      <a:pt x="250031" y="76478"/>
                    </a:cubicBezTo>
                    <a:cubicBezTo>
                      <a:pt x="252827" y="90459"/>
                      <a:pt x="254063" y="101761"/>
                      <a:pt x="259556" y="114578"/>
                    </a:cubicBezTo>
                    <a:cubicBezTo>
                      <a:pt x="262353" y="121103"/>
                      <a:pt x="265906" y="127278"/>
                      <a:pt x="269081" y="133628"/>
                    </a:cubicBezTo>
                    <a:cubicBezTo>
                      <a:pt x="270668" y="141565"/>
                      <a:pt x="271880" y="149587"/>
                      <a:pt x="273843" y="157440"/>
                    </a:cubicBezTo>
                    <a:cubicBezTo>
                      <a:pt x="275061" y="162310"/>
                      <a:pt x="275056" y="168178"/>
                      <a:pt x="278606" y="171728"/>
                    </a:cubicBezTo>
                    <a:cubicBezTo>
                      <a:pt x="286701" y="179823"/>
                      <a:pt x="297523" y="184632"/>
                      <a:pt x="307181" y="190778"/>
                    </a:cubicBezTo>
                    <a:cubicBezTo>
                      <a:pt x="314990" y="195748"/>
                      <a:pt x="330993" y="205065"/>
                      <a:pt x="330993" y="205065"/>
                    </a:cubicBezTo>
                    <a:cubicBezTo>
                      <a:pt x="334168" y="209828"/>
                      <a:pt x="337958" y="214233"/>
                      <a:pt x="340518" y="219353"/>
                    </a:cubicBezTo>
                    <a:cubicBezTo>
                      <a:pt x="345964" y="230244"/>
                      <a:pt x="347324" y="246576"/>
                      <a:pt x="350043" y="257453"/>
                    </a:cubicBezTo>
                    <a:cubicBezTo>
                      <a:pt x="351261" y="262323"/>
                      <a:pt x="353218" y="266978"/>
                      <a:pt x="354806" y="271740"/>
                    </a:cubicBezTo>
                    <a:cubicBezTo>
                      <a:pt x="353218" y="276503"/>
                      <a:pt x="352288" y="281538"/>
                      <a:pt x="350043" y="286028"/>
                    </a:cubicBezTo>
                    <a:cubicBezTo>
                      <a:pt x="343723" y="298667"/>
                      <a:pt x="331720" y="310577"/>
                      <a:pt x="321468" y="319365"/>
                    </a:cubicBezTo>
                    <a:cubicBezTo>
                      <a:pt x="317122" y="323090"/>
                      <a:pt x="312300" y="326330"/>
                      <a:pt x="307181" y="328890"/>
                    </a:cubicBezTo>
                    <a:cubicBezTo>
                      <a:pt x="302691" y="331135"/>
                      <a:pt x="297507" y="331675"/>
                      <a:pt x="292893" y="333653"/>
                    </a:cubicBezTo>
                    <a:cubicBezTo>
                      <a:pt x="286368" y="336450"/>
                      <a:pt x="280007" y="339656"/>
                      <a:pt x="273843" y="343178"/>
                    </a:cubicBezTo>
                    <a:cubicBezTo>
                      <a:pt x="268873" y="346018"/>
                      <a:pt x="264817" y="350448"/>
                      <a:pt x="259556" y="352703"/>
                    </a:cubicBezTo>
                    <a:cubicBezTo>
                      <a:pt x="253540" y="355281"/>
                      <a:pt x="246800" y="355667"/>
                      <a:pt x="240506" y="357465"/>
                    </a:cubicBezTo>
                    <a:cubicBezTo>
                      <a:pt x="204960" y="367621"/>
                      <a:pt x="253027" y="359249"/>
                      <a:pt x="183356" y="366990"/>
                    </a:cubicBezTo>
                    <a:cubicBezTo>
                      <a:pt x="149082" y="344142"/>
                      <a:pt x="191281" y="376496"/>
                      <a:pt x="159543" y="328890"/>
                    </a:cubicBezTo>
                    <a:lnTo>
                      <a:pt x="140493" y="300315"/>
                    </a:lnTo>
                    <a:cubicBezTo>
                      <a:pt x="138906" y="295553"/>
                      <a:pt x="138516" y="290205"/>
                      <a:pt x="135731" y="286028"/>
                    </a:cubicBezTo>
                    <a:cubicBezTo>
                      <a:pt x="128397" y="275027"/>
                      <a:pt x="117698" y="269243"/>
                      <a:pt x="107156" y="262215"/>
                    </a:cubicBezTo>
                    <a:cubicBezTo>
                      <a:pt x="84931" y="228877"/>
                      <a:pt x="97631" y="239990"/>
                      <a:pt x="73818" y="224115"/>
                    </a:cubicBezTo>
                    <a:cubicBezTo>
                      <a:pt x="70643" y="219353"/>
                      <a:pt x="68340" y="213875"/>
                      <a:pt x="64293" y="209828"/>
                    </a:cubicBezTo>
                    <a:cubicBezTo>
                      <a:pt x="60246" y="205781"/>
                      <a:pt x="53582" y="204772"/>
                      <a:pt x="50006" y="200303"/>
                    </a:cubicBezTo>
                    <a:cubicBezTo>
                      <a:pt x="23716" y="167440"/>
                      <a:pt x="71899" y="203786"/>
                      <a:pt x="30956" y="176490"/>
                    </a:cubicBezTo>
                    <a:cubicBezTo>
                      <a:pt x="27781" y="171728"/>
                      <a:pt x="25478" y="166250"/>
                      <a:pt x="21431" y="162203"/>
                    </a:cubicBezTo>
                    <a:cubicBezTo>
                      <a:pt x="17383" y="158156"/>
                      <a:pt x="11722" y="156112"/>
                      <a:pt x="7143" y="152678"/>
                    </a:cubicBezTo>
                    <a:cubicBezTo>
                      <a:pt x="5347" y="151331"/>
                      <a:pt x="0" y="146328"/>
                      <a:pt x="2381" y="143153"/>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71" name="Dowolny kształt 11"/>
              <p:cNvSpPr/>
              <p:nvPr/>
            </p:nvSpPr>
            <p:spPr bwMode="auto">
              <a:xfrm flipH="1">
                <a:off x="6122420" y="1273320"/>
                <a:ext cx="319038" cy="307991"/>
              </a:xfrm>
              <a:custGeom>
                <a:avLst/>
                <a:gdLst>
                  <a:gd name="connsiteX0" fmla="*/ 6350 w 320675"/>
                  <a:gd name="connsiteY0" fmla="*/ 81652 h 362639"/>
                  <a:gd name="connsiteX1" fmla="*/ 63500 w 320675"/>
                  <a:gd name="connsiteY1" fmla="*/ 76889 h 362639"/>
                  <a:gd name="connsiteX2" fmla="*/ 101600 w 320675"/>
                  <a:gd name="connsiteY2" fmla="*/ 53077 h 362639"/>
                  <a:gd name="connsiteX3" fmla="*/ 144463 w 320675"/>
                  <a:gd name="connsiteY3" fmla="*/ 48314 h 362639"/>
                  <a:gd name="connsiteX4" fmla="*/ 163513 w 320675"/>
                  <a:gd name="connsiteY4" fmla="*/ 14977 h 362639"/>
                  <a:gd name="connsiteX5" fmla="*/ 177800 w 320675"/>
                  <a:gd name="connsiteY5" fmla="*/ 5452 h 362639"/>
                  <a:gd name="connsiteX6" fmla="*/ 211138 w 320675"/>
                  <a:gd name="connsiteY6" fmla="*/ 689 h 362639"/>
                  <a:gd name="connsiteX7" fmla="*/ 244475 w 320675"/>
                  <a:gd name="connsiteY7" fmla="*/ 5452 h 362639"/>
                  <a:gd name="connsiteX8" fmla="*/ 254000 w 320675"/>
                  <a:gd name="connsiteY8" fmla="*/ 24502 h 362639"/>
                  <a:gd name="connsiteX9" fmla="*/ 263525 w 320675"/>
                  <a:gd name="connsiteY9" fmla="*/ 57839 h 362639"/>
                  <a:gd name="connsiteX10" fmla="*/ 273050 w 320675"/>
                  <a:gd name="connsiteY10" fmla="*/ 143564 h 362639"/>
                  <a:gd name="connsiteX11" fmla="*/ 282575 w 320675"/>
                  <a:gd name="connsiteY11" fmla="*/ 191189 h 362639"/>
                  <a:gd name="connsiteX12" fmla="*/ 296863 w 320675"/>
                  <a:gd name="connsiteY12" fmla="*/ 234052 h 362639"/>
                  <a:gd name="connsiteX13" fmla="*/ 301625 w 320675"/>
                  <a:gd name="connsiteY13" fmla="*/ 257864 h 362639"/>
                  <a:gd name="connsiteX14" fmla="*/ 320675 w 320675"/>
                  <a:gd name="connsiteY14" fmla="*/ 291202 h 362639"/>
                  <a:gd name="connsiteX15" fmla="*/ 315913 w 320675"/>
                  <a:gd name="connsiteY15" fmla="*/ 310252 h 362639"/>
                  <a:gd name="connsiteX16" fmla="*/ 282575 w 320675"/>
                  <a:gd name="connsiteY16" fmla="*/ 324539 h 362639"/>
                  <a:gd name="connsiteX17" fmla="*/ 268288 w 320675"/>
                  <a:gd name="connsiteY17" fmla="*/ 329302 h 362639"/>
                  <a:gd name="connsiteX18" fmla="*/ 230188 w 320675"/>
                  <a:gd name="connsiteY18" fmla="*/ 338827 h 362639"/>
                  <a:gd name="connsiteX19" fmla="*/ 211138 w 320675"/>
                  <a:gd name="connsiteY19" fmla="*/ 343589 h 362639"/>
                  <a:gd name="connsiteX20" fmla="*/ 177800 w 320675"/>
                  <a:gd name="connsiteY20" fmla="*/ 357877 h 362639"/>
                  <a:gd name="connsiteX21" fmla="*/ 163513 w 320675"/>
                  <a:gd name="connsiteY21" fmla="*/ 362639 h 362639"/>
                  <a:gd name="connsiteX22" fmla="*/ 130175 w 320675"/>
                  <a:gd name="connsiteY22" fmla="*/ 353114 h 362639"/>
                  <a:gd name="connsiteX23" fmla="*/ 125413 w 320675"/>
                  <a:gd name="connsiteY23" fmla="*/ 334064 h 362639"/>
                  <a:gd name="connsiteX24" fmla="*/ 111125 w 320675"/>
                  <a:gd name="connsiteY24" fmla="*/ 305489 h 362639"/>
                  <a:gd name="connsiteX25" fmla="*/ 106363 w 320675"/>
                  <a:gd name="connsiteY25" fmla="*/ 286439 h 362639"/>
                  <a:gd name="connsiteX26" fmla="*/ 77788 w 320675"/>
                  <a:gd name="connsiteY26" fmla="*/ 276914 h 362639"/>
                  <a:gd name="connsiteX27" fmla="*/ 63500 w 320675"/>
                  <a:gd name="connsiteY27" fmla="*/ 262627 h 362639"/>
                  <a:gd name="connsiteX28" fmla="*/ 58738 w 320675"/>
                  <a:gd name="connsiteY28" fmla="*/ 243577 h 362639"/>
                  <a:gd name="connsiteX29" fmla="*/ 39688 w 320675"/>
                  <a:gd name="connsiteY29" fmla="*/ 167377 h 362639"/>
                  <a:gd name="connsiteX30" fmla="*/ 25400 w 320675"/>
                  <a:gd name="connsiteY30" fmla="*/ 114989 h 362639"/>
                  <a:gd name="connsiteX31" fmla="*/ 6350 w 320675"/>
                  <a:gd name="connsiteY31" fmla="*/ 81652 h 362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0675" h="362639">
                    <a:moveTo>
                      <a:pt x="6350" y="81652"/>
                    </a:moveTo>
                    <a:cubicBezTo>
                      <a:pt x="12700" y="75302"/>
                      <a:pt x="45190" y="82382"/>
                      <a:pt x="63500" y="76889"/>
                    </a:cubicBezTo>
                    <a:cubicBezTo>
                      <a:pt x="77845" y="72586"/>
                      <a:pt x="86715" y="54731"/>
                      <a:pt x="101600" y="53077"/>
                    </a:cubicBezTo>
                    <a:lnTo>
                      <a:pt x="144463" y="48314"/>
                    </a:lnTo>
                    <a:cubicBezTo>
                      <a:pt x="148199" y="40842"/>
                      <a:pt x="156781" y="21709"/>
                      <a:pt x="163513" y="14977"/>
                    </a:cubicBezTo>
                    <a:cubicBezTo>
                      <a:pt x="167560" y="10930"/>
                      <a:pt x="172318" y="7097"/>
                      <a:pt x="177800" y="5452"/>
                    </a:cubicBezTo>
                    <a:cubicBezTo>
                      <a:pt x="188552" y="2226"/>
                      <a:pt x="200025" y="2277"/>
                      <a:pt x="211138" y="689"/>
                    </a:cubicBezTo>
                    <a:cubicBezTo>
                      <a:pt x="222250" y="2277"/>
                      <a:pt x="234663" y="0"/>
                      <a:pt x="244475" y="5452"/>
                    </a:cubicBezTo>
                    <a:cubicBezTo>
                      <a:pt x="250681" y="8900"/>
                      <a:pt x="251203" y="17977"/>
                      <a:pt x="254000" y="24502"/>
                    </a:cubicBezTo>
                    <a:cubicBezTo>
                      <a:pt x="258102" y="34073"/>
                      <a:pt x="261107" y="48164"/>
                      <a:pt x="263525" y="57839"/>
                    </a:cubicBezTo>
                    <a:cubicBezTo>
                      <a:pt x="266475" y="90283"/>
                      <a:pt x="267620" y="112792"/>
                      <a:pt x="273050" y="143564"/>
                    </a:cubicBezTo>
                    <a:cubicBezTo>
                      <a:pt x="275863" y="159507"/>
                      <a:pt x="277455" y="175830"/>
                      <a:pt x="282575" y="191189"/>
                    </a:cubicBezTo>
                    <a:cubicBezTo>
                      <a:pt x="287338" y="205477"/>
                      <a:pt x="293910" y="219284"/>
                      <a:pt x="296863" y="234052"/>
                    </a:cubicBezTo>
                    <a:cubicBezTo>
                      <a:pt x="298450" y="241989"/>
                      <a:pt x="299065" y="250185"/>
                      <a:pt x="301625" y="257864"/>
                    </a:cubicBezTo>
                    <a:cubicBezTo>
                      <a:pt x="305653" y="269948"/>
                      <a:pt x="313708" y="280751"/>
                      <a:pt x="320675" y="291202"/>
                    </a:cubicBezTo>
                    <a:cubicBezTo>
                      <a:pt x="319088" y="297552"/>
                      <a:pt x="319544" y="304806"/>
                      <a:pt x="315913" y="310252"/>
                    </a:cubicBezTo>
                    <a:cubicBezTo>
                      <a:pt x="309089" y="320488"/>
                      <a:pt x="292415" y="321727"/>
                      <a:pt x="282575" y="324539"/>
                    </a:cubicBezTo>
                    <a:cubicBezTo>
                      <a:pt x="277748" y="325918"/>
                      <a:pt x="273131" y="327981"/>
                      <a:pt x="268288" y="329302"/>
                    </a:cubicBezTo>
                    <a:cubicBezTo>
                      <a:pt x="255658" y="332747"/>
                      <a:pt x="242888" y="335652"/>
                      <a:pt x="230188" y="338827"/>
                    </a:cubicBezTo>
                    <a:cubicBezTo>
                      <a:pt x="223838" y="340414"/>
                      <a:pt x="217347" y="341519"/>
                      <a:pt x="211138" y="343589"/>
                    </a:cubicBezTo>
                    <a:cubicBezTo>
                      <a:pt x="177625" y="354761"/>
                      <a:pt x="219004" y="340219"/>
                      <a:pt x="177800" y="357877"/>
                    </a:cubicBezTo>
                    <a:cubicBezTo>
                      <a:pt x="173186" y="359854"/>
                      <a:pt x="168275" y="361052"/>
                      <a:pt x="163513" y="362639"/>
                    </a:cubicBezTo>
                    <a:cubicBezTo>
                      <a:pt x="152400" y="359464"/>
                      <a:pt x="139421" y="360048"/>
                      <a:pt x="130175" y="353114"/>
                    </a:cubicBezTo>
                    <a:cubicBezTo>
                      <a:pt x="124939" y="349187"/>
                      <a:pt x="127211" y="340358"/>
                      <a:pt x="125413" y="334064"/>
                    </a:cubicBezTo>
                    <a:cubicBezTo>
                      <a:pt x="120484" y="316814"/>
                      <a:pt x="121559" y="321141"/>
                      <a:pt x="111125" y="305489"/>
                    </a:cubicBezTo>
                    <a:cubicBezTo>
                      <a:pt x="109538" y="299139"/>
                      <a:pt x="111333" y="290699"/>
                      <a:pt x="106363" y="286439"/>
                    </a:cubicBezTo>
                    <a:cubicBezTo>
                      <a:pt x="98740" y="279905"/>
                      <a:pt x="77788" y="276914"/>
                      <a:pt x="77788" y="276914"/>
                    </a:cubicBezTo>
                    <a:cubicBezTo>
                      <a:pt x="73025" y="272152"/>
                      <a:pt x="66842" y="268475"/>
                      <a:pt x="63500" y="262627"/>
                    </a:cubicBezTo>
                    <a:cubicBezTo>
                      <a:pt x="60253" y="256944"/>
                      <a:pt x="59944" y="250010"/>
                      <a:pt x="58738" y="243577"/>
                    </a:cubicBezTo>
                    <a:cubicBezTo>
                      <a:pt x="45908" y="175149"/>
                      <a:pt x="58636" y="205273"/>
                      <a:pt x="39688" y="167377"/>
                    </a:cubicBezTo>
                    <a:cubicBezTo>
                      <a:pt x="31365" y="109122"/>
                      <a:pt x="41562" y="155393"/>
                      <a:pt x="25400" y="114989"/>
                    </a:cubicBezTo>
                    <a:cubicBezTo>
                      <a:pt x="21671" y="105667"/>
                      <a:pt x="0" y="88002"/>
                      <a:pt x="6350" y="8165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72" name="Dowolny kształt 12"/>
              <p:cNvSpPr/>
              <p:nvPr/>
            </p:nvSpPr>
            <p:spPr bwMode="auto">
              <a:xfrm flipH="1">
                <a:off x="5919321" y="1232223"/>
                <a:ext cx="271419" cy="296878"/>
              </a:xfrm>
              <a:custGeom>
                <a:avLst/>
                <a:gdLst>
                  <a:gd name="connsiteX0" fmla="*/ 0 w 271463"/>
                  <a:gd name="connsiteY0" fmla="*/ 44933 h 349733"/>
                  <a:gd name="connsiteX1" fmla="*/ 42863 w 271463"/>
                  <a:gd name="connsiteY1" fmla="*/ 40170 h 349733"/>
                  <a:gd name="connsiteX2" fmla="*/ 57150 w 271463"/>
                  <a:gd name="connsiteY2" fmla="*/ 35408 h 349733"/>
                  <a:gd name="connsiteX3" fmla="*/ 85725 w 271463"/>
                  <a:gd name="connsiteY3" fmla="*/ 30645 h 349733"/>
                  <a:gd name="connsiteX4" fmla="*/ 109538 w 271463"/>
                  <a:gd name="connsiteY4" fmla="*/ 16358 h 349733"/>
                  <a:gd name="connsiteX5" fmla="*/ 138113 w 271463"/>
                  <a:gd name="connsiteY5" fmla="*/ 11595 h 349733"/>
                  <a:gd name="connsiteX6" fmla="*/ 214313 w 271463"/>
                  <a:gd name="connsiteY6" fmla="*/ 6833 h 349733"/>
                  <a:gd name="connsiteX7" fmla="*/ 233363 w 271463"/>
                  <a:gd name="connsiteY7" fmla="*/ 2070 h 349733"/>
                  <a:gd name="connsiteX8" fmla="*/ 242888 w 271463"/>
                  <a:gd name="connsiteY8" fmla="*/ 16358 h 349733"/>
                  <a:gd name="connsiteX9" fmla="*/ 247650 w 271463"/>
                  <a:gd name="connsiteY9" fmla="*/ 130658 h 349733"/>
                  <a:gd name="connsiteX10" fmla="*/ 257175 w 271463"/>
                  <a:gd name="connsiteY10" fmla="*/ 168758 h 349733"/>
                  <a:gd name="connsiteX11" fmla="*/ 261938 w 271463"/>
                  <a:gd name="connsiteY11" fmla="*/ 235433 h 349733"/>
                  <a:gd name="connsiteX12" fmla="*/ 266700 w 271463"/>
                  <a:gd name="connsiteY12" fmla="*/ 249720 h 349733"/>
                  <a:gd name="connsiteX13" fmla="*/ 271463 w 271463"/>
                  <a:gd name="connsiteY13" fmla="*/ 268770 h 349733"/>
                  <a:gd name="connsiteX14" fmla="*/ 261938 w 271463"/>
                  <a:gd name="connsiteY14" fmla="*/ 321158 h 349733"/>
                  <a:gd name="connsiteX15" fmla="*/ 233363 w 271463"/>
                  <a:gd name="connsiteY15" fmla="*/ 330683 h 349733"/>
                  <a:gd name="connsiteX16" fmla="*/ 204788 w 271463"/>
                  <a:gd name="connsiteY16" fmla="*/ 340208 h 349733"/>
                  <a:gd name="connsiteX17" fmla="*/ 185738 w 271463"/>
                  <a:gd name="connsiteY17" fmla="*/ 349733 h 349733"/>
                  <a:gd name="connsiteX18" fmla="*/ 147638 w 271463"/>
                  <a:gd name="connsiteY18" fmla="*/ 344970 h 349733"/>
                  <a:gd name="connsiteX19" fmla="*/ 133350 w 271463"/>
                  <a:gd name="connsiteY19" fmla="*/ 340208 h 349733"/>
                  <a:gd name="connsiteX20" fmla="*/ 80963 w 271463"/>
                  <a:gd name="connsiteY20" fmla="*/ 335445 h 349733"/>
                  <a:gd name="connsiteX21" fmla="*/ 61913 w 271463"/>
                  <a:gd name="connsiteY21" fmla="*/ 306870 h 349733"/>
                  <a:gd name="connsiteX22" fmla="*/ 52388 w 271463"/>
                  <a:gd name="connsiteY22" fmla="*/ 268770 h 349733"/>
                  <a:gd name="connsiteX23" fmla="*/ 47625 w 271463"/>
                  <a:gd name="connsiteY23" fmla="*/ 249720 h 349733"/>
                  <a:gd name="connsiteX24" fmla="*/ 42863 w 271463"/>
                  <a:gd name="connsiteY24" fmla="*/ 235433 h 349733"/>
                  <a:gd name="connsiteX25" fmla="*/ 38100 w 271463"/>
                  <a:gd name="connsiteY25" fmla="*/ 211620 h 349733"/>
                  <a:gd name="connsiteX26" fmla="*/ 28575 w 271463"/>
                  <a:gd name="connsiteY26" fmla="*/ 125895 h 349733"/>
                  <a:gd name="connsiteX27" fmla="*/ 19050 w 271463"/>
                  <a:gd name="connsiteY27" fmla="*/ 111608 h 349733"/>
                  <a:gd name="connsiteX28" fmla="*/ 4763 w 271463"/>
                  <a:gd name="connsiteY28" fmla="*/ 59220 h 349733"/>
                  <a:gd name="connsiteX29" fmla="*/ 0 w 271463"/>
                  <a:gd name="connsiteY29" fmla="*/ 44933 h 3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1463" h="349733">
                    <a:moveTo>
                      <a:pt x="0" y="44933"/>
                    </a:moveTo>
                    <a:cubicBezTo>
                      <a:pt x="14288" y="43345"/>
                      <a:pt x="28683" y="42533"/>
                      <a:pt x="42863" y="40170"/>
                    </a:cubicBezTo>
                    <a:cubicBezTo>
                      <a:pt x="47815" y="39345"/>
                      <a:pt x="52250" y="36497"/>
                      <a:pt x="57150" y="35408"/>
                    </a:cubicBezTo>
                    <a:cubicBezTo>
                      <a:pt x="66576" y="33313"/>
                      <a:pt x="76200" y="32233"/>
                      <a:pt x="85725" y="30645"/>
                    </a:cubicBezTo>
                    <a:cubicBezTo>
                      <a:pt x="93663" y="25883"/>
                      <a:pt x="100839" y="19521"/>
                      <a:pt x="109538" y="16358"/>
                    </a:cubicBezTo>
                    <a:cubicBezTo>
                      <a:pt x="118613" y="13058"/>
                      <a:pt x="128496" y="12469"/>
                      <a:pt x="138113" y="11595"/>
                    </a:cubicBezTo>
                    <a:cubicBezTo>
                      <a:pt x="163458" y="9291"/>
                      <a:pt x="188913" y="8420"/>
                      <a:pt x="214313" y="6833"/>
                    </a:cubicBezTo>
                    <a:cubicBezTo>
                      <a:pt x="220663" y="5245"/>
                      <a:pt x="227153" y="0"/>
                      <a:pt x="233363" y="2070"/>
                    </a:cubicBezTo>
                    <a:cubicBezTo>
                      <a:pt x="238793" y="3880"/>
                      <a:pt x="242256" y="10669"/>
                      <a:pt x="242888" y="16358"/>
                    </a:cubicBezTo>
                    <a:cubicBezTo>
                      <a:pt x="247099" y="54258"/>
                      <a:pt x="245026" y="92615"/>
                      <a:pt x="247650" y="130658"/>
                    </a:cubicBezTo>
                    <a:cubicBezTo>
                      <a:pt x="248649" y="145145"/>
                      <a:pt x="252799" y="155627"/>
                      <a:pt x="257175" y="168758"/>
                    </a:cubicBezTo>
                    <a:cubicBezTo>
                      <a:pt x="258763" y="190983"/>
                      <a:pt x="259335" y="213304"/>
                      <a:pt x="261938" y="235433"/>
                    </a:cubicBezTo>
                    <a:cubicBezTo>
                      <a:pt x="262525" y="240419"/>
                      <a:pt x="265321" y="244893"/>
                      <a:pt x="266700" y="249720"/>
                    </a:cubicBezTo>
                    <a:cubicBezTo>
                      <a:pt x="268498" y="256014"/>
                      <a:pt x="269875" y="262420"/>
                      <a:pt x="271463" y="268770"/>
                    </a:cubicBezTo>
                    <a:cubicBezTo>
                      <a:pt x="268288" y="286233"/>
                      <a:pt x="271240" y="306042"/>
                      <a:pt x="261938" y="321158"/>
                    </a:cubicBezTo>
                    <a:cubicBezTo>
                      <a:pt x="256676" y="329709"/>
                      <a:pt x="242888" y="327508"/>
                      <a:pt x="233363" y="330683"/>
                    </a:cubicBezTo>
                    <a:cubicBezTo>
                      <a:pt x="233352" y="330687"/>
                      <a:pt x="204799" y="340203"/>
                      <a:pt x="204788" y="340208"/>
                    </a:cubicBezTo>
                    <a:lnTo>
                      <a:pt x="185738" y="349733"/>
                    </a:lnTo>
                    <a:cubicBezTo>
                      <a:pt x="173038" y="348145"/>
                      <a:pt x="160230" y="347260"/>
                      <a:pt x="147638" y="344970"/>
                    </a:cubicBezTo>
                    <a:cubicBezTo>
                      <a:pt x="142699" y="344072"/>
                      <a:pt x="138320" y="340918"/>
                      <a:pt x="133350" y="340208"/>
                    </a:cubicBezTo>
                    <a:cubicBezTo>
                      <a:pt x="115992" y="337728"/>
                      <a:pt x="98425" y="337033"/>
                      <a:pt x="80963" y="335445"/>
                    </a:cubicBezTo>
                    <a:cubicBezTo>
                      <a:pt x="74613" y="325920"/>
                      <a:pt x="66422" y="317392"/>
                      <a:pt x="61913" y="306870"/>
                    </a:cubicBezTo>
                    <a:cubicBezTo>
                      <a:pt x="56756" y="294838"/>
                      <a:pt x="55563" y="281470"/>
                      <a:pt x="52388" y="268770"/>
                    </a:cubicBezTo>
                    <a:cubicBezTo>
                      <a:pt x="50800" y="262420"/>
                      <a:pt x="49695" y="255930"/>
                      <a:pt x="47625" y="249720"/>
                    </a:cubicBezTo>
                    <a:cubicBezTo>
                      <a:pt x="46038" y="244958"/>
                      <a:pt x="44081" y="240303"/>
                      <a:pt x="42863" y="235433"/>
                    </a:cubicBezTo>
                    <a:cubicBezTo>
                      <a:pt x="40900" y="227580"/>
                      <a:pt x="39688" y="219558"/>
                      <a:pt x="38100" y="211620"/>
                    </a:cubicBezTo>
                    <a:cubicBezTo>
                      <a:pt x="37504" y="202686"/>
                      <a:pt x="39939" y="148621"/>
                      <a:pt x="28575" y="125895"/>
                    </a:cubicBezTo>
                    <a:cubicBezTo>
                      <a:pt x="26015" y="120776"/>
                      <a:pt x="22225" y="116370"/>
                      <a:pt x="19050" y="111608"/>
                    </a:cubicBezTo>
                    <a:cubicBezTo>
                      <a:pt x="17190" y="102308"/>
                      <a:pt x="10806" y="65262"/>
                      <a:pt x="4763" y="59220"/>
                    </a:cubicBezTo>
                    <a:lnTo>
                      <a:pt x="0" y="44933"/>
                    </a:ln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73" name="Dowolny kształt 13"/>
              <p:cNvSpPr/>
              <p:nvPr/>
            </p:nvSpPr>
            <p:spPr bwMode="auto">
              <a:xfrm flipH="1">
                <a:off x="5681524" y="1226097"/>
                <a:ext cx="260309" cy="268302"/>
              </a:xfrm>
              <a:custGeom>
                <a:avLst/>
                <a:gdLst>
                  <a:gd name="connsiteX0" fmla="*/ 0 w 261938"/>
                  <a:gd name="connsiteY0" fmla="*/ 9525 h 317148"/>
                  <a:gd name="connsiteX1" fmla="*/ 114300 w 261938"/>
                  <a:gd name="connsiteY1" fmla="*/ 4763 h 317148"/>
                  <a:gd name="connsiteX2" fmla="*/ 190500 w 261938"/>
                  <a:gd name="connsiteY2" fmla="*/ 0 h 317148"/>
                  <a:gd name="connsiteX3" fmla="*/ 214313 w 261938"/>
                  <a:gd name="connsiteY3" fmla="*/ 4763 h 317148"/>
                  <a:gd name="connsiteX4" fmla="*/ 247650 w 261938"/>
                  <a:gd name="connsiteY4" fmla="*/ 14288 h 317148"/>
                  <a:gd name="connsiteX5" fmla="*/ 261938 w 261938"/>
                  <a:gd name="connsiteY5" fmla="*/ 42863 h 317148"/>
                  <a:gd name="connsiteX6" fmla="*/ 257175 w 261938"/>
                  <a:gd name="connsiteY6" fmla="*/ 76200 h 317148"/>
                  <a:gd name="connsiteX7" fmla="*/ 247650 w 261938"/>
                  <a:gd name="connsiteY7" fmla="*/ 161925 h 317148"/>
                  <a:gd name="connsiteX8" fmla="*/ 242888 w 261938"/>
                  <a:gd name="connsiteY8" fmla="*/ 252413 h 317148"/>
                  <a:gd name="connsiteX9" fmla="*/ 228600 w 261938"/>
                  <a:gd name="connsiteY9" fmla="*/ 309563 h 317148"/>
                  <a:gd name="connsiteX10" fmla="*/ 147638 w 261938"/>
                  <a:gd name="connsiteY10" fmla="*/ 314325 h 317148"/>
                  <a:gd name="connsiteX11" fmla="*/ 80963 w 261938"/>
                  <a:gd name="connsiteY11" fmla="*/ 309563 h 317148"/>
                  <a:gd name="connsiteX12" fmla="*/ 23813 w 261938"/>
                  <a:gd name="connsiteY12" fmla="*/ 304800 h 317148"/>
                  <a:gd name="connsiteX13" fmla="*/ 19050 w 261938"/>
                  <a:gd name="connsiteY13" fmla="*/ 257175 h 317148"/>
                  <a:gd name="connsiteX14" fmla="*/ 14288 w 261938"/>
                  <a:gd name="connsiteY14" fmla="*/ 238125 h 317148"/>
                  <a:gd name="connsiteX15" fmla="*/ 19050 w 261938"/>
                  <a:gd name="connsiteY15" fmla="*/ 123825 h 317148"/>
                  <a:gd name="connsiteX16" fmla="*/ 9525 w 261938"/>
                  <a:gd name="connsiteY16" fmla="*/ 80963 h 317148"/>
                  <a:gd name="connsiteX17" fmla="*/ 0 w 261938"/>
                  <a:gd name="connsiteY17" fmla="*/ 9525 h 31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1938" h="317148">
                    <a:moveTo>
                      <a:pt x="0" y="9525"/>
                    </a:moveTo>
                    <a:lnTo>
                      <a:pt x="114300" y="4763"/>
                    </a:lnTo>
                    <a:cubicBezTo>
                      <a:pt x="139718" y="3492"/>
                      <a:pt x="165050" y="0"/>
                      <a:pt x="190500" y="0"/>
                    </a:cubicBezTo>
                    <a:cubicBezTo>
                      <a:pt x="198595" y="0"/>
                      <a:pt x="206411" y="3007"/>
                      <a:pt x="214313" y="4763"/>
                    </a:cubicBezTo>
                    <a:cubicBezTo>
                      <a:pt x="232261" y="8751"/>
                      <a:pt x="231734" y="8982"/>
                      <a:pt x="247650" y="14288"/>
                    </a:cubicBezTo>
                    <a:cubicBezTo>
                      <a:pt x="252466" y="21512"/>
                      <a:pt x="261938" y="33004"/>
                      <a:pt x="261938" y="42863"/>
                    </a:cubicBezTo>
                    <a:cubicBezTo>
                      <a:pt x="261938" y="54088"/>
                      <a:pt x="258512" y="65055"/>
                      <a:pt x="257175" y="76200"/>
                    </a:cubicBezTo>
                    <a:cubicBezTo>
                      <a:pt x="253749" y="104746"/>
                      <a:pt x="247650" y="161925"/>
                      <a:pt x="247650" y="161925"/>
                    </a:cubicBezTo>
                    <a:cubicBezTo>
                      <a:pt x="246063" y="192088"/>
                      <a:pt x="245297" y="222305"/>
                      <a:pt x="242888" y="252413"/>
                    </a:cubicBezTo>
                    <a:cubicBezTo>
                      <a:pt x="242685" y="254945"/>
                      <a:pt x="234720" y="309203"/>
                      <a:pt x="228600" y="309563"/>
                    </a:cubicBezTo>
                    <a:lnTo>
                      <a:pt x="147638" y="314325"/>
                    </a:lnTo>
                    <a:lnTo>
                      <a:pt x="80963" y="309563"/>
                    </a:lnTo>
                    <a:cubicBezTo>
                      <a:pt x="61903" y="308097"/>
                      <a:pt x="38406" y="317148"/>
                      <a:pt x="23813" y="304800"/>
                    </a:cubicBezTo>
                    <a:cubicBezTo>
                      <a:pt x="11634" y="294495"/>
                      <a:pt x="21306" y="272969"/>
                      <a:pt x="19050" y="257175"/>
                    </a:cubicBezTo>
                    <a:cubicBezTo>
                      <a:pt x="18124" y="250695"/>
                      <a:pt x="15875" y="244475"/>
                      <a:pt x="14288" y="238125"/>
                    </a:cubicBezTo>
                    <a:cubicBezTo>
                      <a:pt x="15875" y="200025"/>
                      <a:pt x="19050" y="161958"/>
                      <a:pt x="19050" y="123825"/>
                    </a:cubicBezTo>
                    <a:cubicBezTo>
                      <a:pt x="19050" y="117774"/>
                      <a:pt x="11363" y="88313"/>
                      <a:pt x="9525" y="80963"/>
                    </a:cubicBezTo>
                    <a:lnTo>
                      <a:pt x="0" y="9525"/>
                    </a:ln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74" name="Dowolny kształt 14"/>
              <p:cNvSpPr/>
              <p:nvPr/>
            </p:nvSpPr>
            <p:spPr bwMode="auto">
              <a:xfrm flipH="1">
                <a:off x="6637247" y="1374816"/>
                <a:ext cx="863464" cy="1755865"/>
              </a:xfrm>
              <a:custGeom>
                <a:avLst/>
                <a:gdLst>
                  <a:gd name="connsiteX0" fmla="*/ 18465 w 866190"/>
                  <a:gd name="connsiteY0" fmla="*/ 2071687 h 2071687"/>
                  <a:gd name="connsiteX1" fmla="*/ 8940 w 866190"/>
                  <a:gd name="connsiteY1" fmla="*/ 2057400 h 2071687"/>
                  <a:gd name="connsiteX2" fmla="*/ 4177 w 866190"/>
                  <a:gd name="connsiteY2" fmla="*/ 2043112 h 2071687"/>
                  <a:gd name="connsiteX3" fmla="*/ 23227 w 866190"/>
                  <a:gd name="connsiteY3" fmla="*/ 2047875 h 2071687"/>
                  <a:gd name="connsiteX4" fmla="*/ 37515 w 866190"/>
                  <a:gd name="connsiteY4" fmla="*/ 2057400 h 2071687"/>
                  <a:gd name="connsiteX5" fmla="*/ 47040 w 866190"/>
                  <a:gd name="connsiteY5" fmla="*/ 2043112 h 2071687"/>
                  <a:gd name="connsiteX6" fmla="*/ 42277 w 866190"/>
                  <a:gd name="connsiteY6" fmla="*/ 2009775 h 2071687"/>
                  <a:gd name="connsiteX7" fmla="*/ 51802 w 866190"/>
                  <a:gd name="connsiteY7" fmla="*/ 2024062 h 2071687"/>
                  <a:gd name="connsiteX8" fmla="*/ 56565 w 866190"/>
                  <a:gd name="connsiteY8" fmla="*/ 2038350 h 2071687"/>
                  <a:gd name="connsiteX9" fmla="*/ 61327 w 866190"/>
                  <a:gd name="connsiteY9" fmla="*/ 2005012 h 2071687"/>
                  <a:gd name="connsiteX10" fmla="*/ 51802 w 866190"/>
                  <a:gd name="connsiteY10" fmla="*/ 1990725 h 2071687"/>
                  <a:gd name="connsiteX11" fmla="*/ 56565 w 866190"/>
                  <a:gd name="connsiteY11" fmla="*/ 2005012 h 2071687"/>
                  <a:gd name="connsiteX12" fmla="*/ 70852 w 866190"/>
                  <a:gd name="connsiteY12" fmla="*/ 2024062 h 2071687"/>
                  <a:gd name="connsiteX13" fmla="*/ 80377 w 866190"/>
                  <a:gd name="connsiteY13" fmla="*/ 2038350 h 2071687"/>
                  <a:gd name="connsiteX14" fmla="*/ 85140 w 866190"/>
                  <a:gd name="connsiteY14" fmla="*/ 2000250 h 2071687"/>
                  <a:gd name="connsiteX15" fmla="*/ 75615 w 866190"/>
                  <a:gd name="connsiteY15" fmla="*/ 1971675 h 2071687"/>
                  <a:gd name="connsiteX16" fmla="*/ 85140 w 866190"/>
                  <a:gd name="connsiteY16" fmla="*/ 1995487 h 2071687"/>
                  <a:gd name="connsiteX17" fmla="*/ 104190 w 866190"/>
                  <a:gd name="connsiteY17" fmla="*/ 2024062 h 2071687"/>
                  <a:gd name="connsiteX18" fmla="*/ 108952 w 866190"/>
                  <a:gd name="connsiteY18" fmla="*/ 2009775 h 2071687"/>
                  <a:gd name="connsiteX19" fmla="*/ 94665 w 866190"/>
                  <a:gd name="connsiteY19" fmla="*/ 1962150 h 2071687"/>
                  <a:gd name="connsiteX20" fmla="*/ 89902 w 866190"/>
                  <a:gd name="connsiteY20" fmla="*/ 1947862 h 2071687"/>
                  <a:gd name="connsiteX21" fmla="*/ 85140 w 866190"/>
                  <a:gd name="connsiteY21" fmla="*/ 1962150 h 2071687"/>
                  <a:gd name="connsiteX22" fmla="*/ 99427 w 866190"/>
                  <a:gd name="connsiteY22" fmla="*/ 1966912 h 2071687"/>
                  <a:gd name="connsiteX23" fmla="*/ 113715 w 866190"/>
                  <a:gd name="connsiteY23" fmla="*/ 1976437 h 2071687"/>
                  <a:gd name="connsiteX24" fmla="*/ 118477 w 866190"/>
                  <a:gd name="connsiteY24" fmla="*/ 1962150 h 2071687"/>
                  <a:gd name="connsiteX25" fmla="*/ 108952 w 866190"/>
                  <a:gd name="connsiteY25" fmla="*/ 1947862 h 2071687"/>
                  <a:gd name="connsiteX26" fmla="*/ 94665 w 866190"/>
                  <a:gd name="connsiteY26" fmla="*/ 1919287 h 2071687"/>
                  <a:gd name="connsiteX27" fmla="*/ 89902 w 866190"/>
                  <a:gd name="connsiteY27" fmla="*/ 1933575 h 2071687"/>
                  <a:gd name="connsiteX28" fmla="*/ 118477 w 866190"/>
                  <a:gd name="connsiteY28" fmla="*/ 1952625 h 2071687"/>
                  <a:gd name="connsiteX29" fmla="*/ 108952 w 866190"/>
                  <a:gd name="connsiteY29" fmla="*/ 1924050 h 2071687"/>
                  <a:gd name="connsiteX30" fmla="*/ 104190 w 866190"/>
                  <a:gd name="connsiteY30" fmla="*/ 1909762 h 2071687"/>
                  <a:gd name="connsiteX31" fmla="*/ 118477 w 866190"/>
                  <a:gd name="connsiteY31" fmla="*/ 1905000 h 2071687"/>
                  <a:gd name="connsiteX32" fmla="*/ 137527 w 866190"/>
                  <a:gd name="connsiteY32" fmla="*/ 1909762 h 2071687"/>
                  <a:gd name="connsiteX33" fmla="*/ 147052 w 866190"/>
                  <a:gd name="connsiteY33" fmla="*/ 1895475 h 2071687"/>
                  <a:gd name="connsiteX34" fmla="*/ 137527 w 866190"/>
                  <a:gd name="connsiteY34" fmla="*/ 1881187 h 2071687"/>
                  <a:gd name="connsiteX35" fmla="*/ 108952 w 866190"/>
                  <a:gd name="connsiteY35" fmla="*/ 1885950 h 2071687"/>
                  <a:gd name="connsiteX36" fmla="*/ 123240 w 866190"/>
                  <a:gd name="connsiteY36" fmla="*/ 1895475 h 2071687"/>
                  <a:gd name="connsiteX37" fmla="*/ 166102 w 866190"/>
                  <a:gd name="connsiteY37" fmla="*/ 1885950 h 2071687"/>
                  <a:gd name="connsiteX38" fmla="*/ 170865 w 866190"/>
                  <a:gd name="connsiteY38" fmla="*/ 1871662 h 2071687"/>
                  <a:gd name="connsiteX39" fmla="*/ 151815 w 866190"/>
                  <a:gd name="connsiteY39" fmla="*/ 1828800 h 2071687"/>
                  <a:gd name="connsiteX40" fmla="*/ 132765 w 866190"/>
                  <a:gd name="connsiteY40" fmla="*/ 1833562 h 2071687"/>
                  <a:gd name="connsiteX41" fmla="*/ 132765 w 866190"/>
                  <a:gd name="connsiteY41" fmla="*/ 1862137 h 2071687"/>
                  <a:gd name="connsiteX42" fmla="*/ 175627 w 866190"/>
                  <a:gd name="connsiteY42" fmla="*/ 1838325 h 2071687"/>
                  <a:gd name="connsiteX43" fmla="*/ 180390 w 866190"/>
                  <a:gd name="connsiteY43" fmla="*/ 1824037 h 2071687"/>
                  <a:gd name="connsiteX44" fmla="*/ 151815 w 866190"/>
                  <a:gd name="connsiteY44" fmla="*/ 1819275 h 2071687"/>
                  <a:gd name="connsiteX45" fmla="*/ 142290 w 866190"/>
                  <a:gd name="connsiteY45" fmla="*/ 1843087 h 2071687"/>
                  <a:gd name="connsiteX46" fmla="*/ 166102 w 866190"/>
                  <a:gd name="connsiteY46" fmla="*/ 1847850 h 2071687"/>
                  <a:gd name="connsiteX47" fmla="*/ 180390 w 866190"/>
                  <a:gd name="connsiteY47" fmla="*/ 1838325 h 2071687"/>
                  <a:gd name="connsiteX48" fmla="*/ 156577 w 866190"/>
                  <a:gd name="connsiteY48" fmla="*/ 1795462 h 2071687"/>
                  <a:gd name="connsiteX49" fmla="*/ 161340 w 866190"/>
                  <a:gd name="connsiteY49" fmla="*/ 1828800 h 2071687"/>
                  <a:gd name="connsiteX50" fmla="*/ 189915 w 866190"/>
                  <a:gd name="connsiteY50" fmla="*/ 1819275 h 2071687"/>
                  <a:gd name="connsiteX51" fmla="*/ 185152 w 866190"/>
                  <a:gd name="connsiteY51" fmla="*/ 1771650 h 2071687"/>
                  <a:gd name="connsiteX52" fmla="*/ 161340 w 866190"/>
                  <a:gd name="connsiteY52" fmla="*/ 1776412 h 2071687"/>
                  <a:gd name="connsiteX53" fmla="*/ 161340 w 866190"/>
                  <a:gd name="connsiteY53" fmla="*/ 1819275 h 2071687"/>
                  <a:gd name="connsiteX54" fmla="*/ 175627 w 866190"/>
                  <a:gd name="connsiteY54" fmla="*/ 1814512 h 2071687"/>
                  <a:gd name="connsiteX55" fmla="*/ 180390 w 866190"/>
                  <a:gd name="connsiteY55" fmla="*/ 1800225 h 2071687"/>
                  <a:gd name="connsiteX56" fmla="*/ 189915 w 866190"/>
                  <a:gd name="connsiteY56" fmla="*/ 1766887 h 2071687"/>
                  <a:gd name="connsiteX57" fmla="*/ 185152 w 866190"/>
                  <a:gd name="connsiteY57" fmla="*/ 1728787 h 2071687"/>
                  <a:gd name="connsiteX58" fmla="*/ 175627 w 866190"/>
                  <a:gd name="connsiteY58" fmla="*/ 1747837 h 2071687"/>
                  <a:gd name="connsiteX59" fmla="*/ 170865 w 866190"/>
                  <a:gd name="connsiteY59" fmla="*/ 1766887 h 2071687"/>
                  <a:gd name="connsiteX60" fmla="*/ 180390 w 866190"/>
                  <a:gd name="connsiteY60" fmla="*/ 1819275 h 2071687"/>
                  <a:gd name="connsiteX61" fmla="*/ 194677 w 866190"/>
                  <a:gd name="connsiteY61" fmla="*/ 1828800 h 2071687"/>
                  <a:gd name="connsiteX62" fmla="*/ 208965 w 866190"/>
                  <a:gd name="connsiteY62" fmla="*/ 1809750 h 2071687"/>
                  <a:gd name="connsiteX63" fmla="*/ 213727 w 866190"/>
                  <a:gd name="connsiteY63" fmla="*/ 1795462 h 2071687"/>
                  <a:gd name="connsiteX64" fmla="*/ 204202 w 866190"/>
                  <a:gd name="connsiteY64" fmla="*/ 1695450 h 2071687"/>
                  <a:gd name="connsiteX65" fmla="*/ 199440 w 866190"/>
                  <a:gd name="connsiteY65" fmla="*/ 1714500 h 2071687"/>
                  <a:gd name="connsiteX66" fmla="*/ 213727 w 866190"/>
                  <a:gd name="connsiteY66" fmla="*/ 1709737 h 2071687"/>
                  <a:gd name="connsiteX67" fmla="*/ 208965 w 866190"/>
                  <a:gd name="connsiteY67" fmla="*/ 1681162 h 2071687"/>
                  <a:gd name="connsiteX68" fmla="*/ 194677 w 866190"/>
                  <a:gd name="connsiteY68" fmla="*/ 1685925 h 2071687"/>
                  <a:gd name="connsiteX69" fmla="*/ 194677 w 866190"/>
                  <a:gd name="connsiteY69" fmla="*/ 1724025 h 2071687"/>
                  <a:gd name="connsiteX70" fmla="*/ 213727 w 866190"/>
                  <a:gd name="connsiteY70" fmla="*/ 1728787 h 2071687"/>
                  <a:gd name="connsiteX71" fmla="*/ 213727 w 866190"/>
                  <a:gd name="connsiteY71" fmla="*/ 1666875 h 2071687"/>
                  <a:gd name="connsiteX72" fmla="*/ 199440 w 866190"/>
                  <a:gd name="connsiteY72" fmla="*/ 1671637 h 2071687"/>
                  <a:gd name="connsiteX73" fmla="*/ 228015 w 866190"/>
                  <a:gd name="connsiteY73" fmla="*/ 1676400 h 2071687"/>
                  <a:gd name="connsiteX74" fmla="*/ 223252 w 866190"/>
                  <a:gd name="connsiteY74" fmla="*/ 1643062 h 2071687"/>
                  <a:gd name="connsiteX75" fmla="*/ 213727 w 866190"/>
                  <a:gd name="connsiteY75" fmla="*/ 1657350 h 2071687"/>
                  <a:gd name="connsiteX76" fmla="*/ 251827 w 866190"/>
                  <a:gd name="connsiteY76" fmla="*/ 1647825 h 2071687"/>
                  <a:gd name="connsiteX77" fmla="*/ 256590 w 866190"/>
                  <a:gd name="connsiteY77" fmla="*/ 1633537 h 2071687"/>
                  <a:gd name="connsiteX78" fmla="*/ 251827 w 866190"/>
                  <a:gd name="connsiteY78" fmla="*/ 1619250 h 2071687"/>
                  <a:gd name="connsiteX79" fmla="*/ 223252 w 866190"/>
                  <a:gd name="connsiteY79" fmla="*/ 1604962 h 2071687"/>
                  <a:gd name="connsiteX80" fmla="*/ 228015 w 866190"/>
                  <a:gd name="connsiteY80" fmla="*/ 1624012 h 2071687"/>
                  <a:gd name="connsiteX81" fmla="*/ 266115 w 866190"/>
                  <a:gd name="connsiteY81" fmla="*/ 1609725 h 2071687"/>
                  <a:gd name="connsiteX82" fmla="*/ 270877 w 866190"/>
                  <a:gd name="connsiteY82" fmla="*/ 1557337 h 2071687"/>
                  <a:gd name="connsiteX83" fmla="*/ 256590 w 866190"/>
                  <a:gd name="connsiteY83" fmla="*/ 1552575 h 2071687"/>
                  <a:gd name="connsiteX84" fmla="*/ 237540 w 866190"/>
                  <a:gd name="connsiteY84" fmla="*/ 1557337 h 2071687"/>
                  <a:gd name="connsiteX85" fmla="*/ 242302 w 866190"/>
                  <a:gd name="connsiteY85" fmla="*/ 1595437 h 2071687"/>
                  <a:gd name="connsiteX86" fmla="*/ 256590 w 866190"/>
                  <a:gd name="connsiteY86" fmla="*/ 1600200 h 2071687"/>
                  <a:gd name="connsiteX87" fmla="*/ 270877 w 866190"/>
                  <a:gd name="connsiteY87" fmla="*/ 1590675 h 2071687"/>
                  <a:gd name="connsiteX88" fmla="*/ 270877 w 866190"/>
                  <a:gd name="connsiteY88" fmla="*/ 1562100 h 2071687"/>
                  <a:gd name="connsiteX89" fmla="*/ 256590 w 866190"/>
                  <a:gd name="connsiteY89" fmla="*/ 1552575 h 2071687"/>
                  <a:gd name="connsiteX90" fmla="*/ 237540 w 866190"/>
                  <a:gd name="connsiteY90" fmla="*/ 1557337 h 2071687"/>
                  <a:gd name="connsiteX91" fmla="*/ 237540 w 866190"/>
                  <a:gd name="connsiteY91" fmla="*/ 1590675 h 2071687"/>
                  <a:gd name="connsiteX92" fmla="*/ 251827 w 866190"/>
                  <a:gd name="connsiteY92" fmla="*/ 1585912 h 2071687"/>
                  <a:gd name="connsiteX93" fmla="*/ 270877 w 866190"/>
                  <a:gd name="connsiteY93" fmla="*/ 1538287 h 2071687"/>
                  <a:gd name="connsiteX94" fmla="*/ 275640 w 866190"/>
                  <a:gd name="connsiteY94" fmla="*/ 1524000 h 2071687"/>
                  <a:gd name="connsiteX95" fmla="*/ 266115 w 866190"/>
                  <a:gd name="connsiteY95" fmla="*/ 1509712 h 2071687"/>
                  <a:gd name="connsiteX96" fmla="*/ 251827 w 866190"/>
                  <a:gd name="connsiteY96" fmla="*/ 1514475 h 2071687"/>
                  <a:gd name="connsiteX97" fmla="*/ 256590 w 866190"/>
                  <a:gd name="connsiteY97" fmla="*/ 1547812 h 2071687"/>
                  <a:gd name="connsiteX98" fmla="*/ 270877 w 866190"/>
                  <a:gd name="connsiteY98" fmla="*/ 1533525 h 2071687"/>
                  <a:gd name="connsiteX99" fmla="*/ 280402 w 866190"/>
                  <a:gd name="connsiteY99" fmla="*/ 1500187 h 2071687"/>
                  <a:gd name="connsiteX100" fmla="*/ 289927 w 866190"/>
                  <a:gd name="connsiteY100" fmla="*/ 1481137 h 2071687"/>
                  <a:gd name="connsiteX101" fmla="*/ 280402 w 866190"/>
                  <a:gd name="connsiteY101" fmla="*/ 1452562 h 2071687"/>
                  <a:gd name="connsiteX102" fmla="*/ 247065 w 866190"/>
                  <a:gd name="connsiteY102" fmla="*/ 1481137 h 2071687"/>
                  <a:gd name="connsiteX103" fmla="*/ 251827 w 866190"/>
                  <a:gd name="connsiteY103" fmla="*/ 1524000 h 2071687"/>
                  <a:gd name="connsiteX104" fmla="*/ 270877 w 866190"/>
                  <a:gd name="connsiteY104" fmla="*/ 1519237 h 2071687"/>
                  <a:gd name="connsiteX105" fmla="*/ 275640 w 866190"/>
                  <a:gd name="connsiteY105" fmla="*/ 1504950 h 2071687"/>
                  <a:gd name="connsiteX106" fmla="*/ 270877 w 866190"/>
                  <a:gd name="connsiteY106" fmla="*/ 1485900 h 2071687"/>
                  <a:gd name="connsiteX107" fmla="*/ 237540 w 866190"/>
                  <a:gd name="connsiteY107" fmla="*/ 1504950 h 2071687"/>
                  <a:gd name="connsiteX108" fmla="*/ 261352 w 866190"/>
                  <a:gd name="connsiteY108" fmla="*/ 1471612 h 2071687"/>
                  <a:gd name="connsiteX109" fmla="*/ 266115 w 866190"/>
                  <a:gd name="connsiteY109" fmla="*/ 1443037 h 2071687"/>
                  <a:gd name="connsiteX110" fmla="*/ 270877 w 866190"/>
                  <a:gd name="connsiteY110" fmla="*/ 1428750 h 2071687"/>
                  <a:gd name="connsiteX111" fmla="*/ 266115 w 866190"/>
                  <a:gd name="connsiteY111" fmla="*/ 1409700 h 2071687"/>
                  <a:gd name="connsiteX112" fmla="*/ 247065 w 866190"/>
                  <a:gd name="connsiteY112" fmla="*/ 1443037 h 2071687"/>
                  <a:gd name="connsiteX113" fmla="*/ 251827 w 866190"/>
                  <a:gd name="connsiteY113" fmla="*/ 1457325 h 2071687"/>
                  <a:gd name="connsiteX114" fmla="*/ 275640 w 866190"/>
                  <a:gd name="connsiteY114" fmla="*/ 1423987 h 2071687"/>
                  <a:gd name="connsiteX115" fmla="*/ 285165 w 866190"/>
                  <a:gd name="connsiteY115" fmla="*/ 1381125 h 2071687"/>
                  <a:gd name="connsiteX116" fmla="*/ 280402 w 866190"/>
                  <a:gd name="connsiteY116" fmla="*/ 1357312 h 2071687"/>
                  <a:gd name="connsiteX117" fmla="*/ 266115 w 866190"/>
                  <a:gd name="connsiteY117" fmla="*/ 1366837 h 2071687"/>
                  <a:gd name="connsiteX118" fmla="*/ 247065 w 866190"/>
                  <a:gd name="connsiteY118" fmla="*/ 1419225 h 2071687"/>
                  <a:gd name="connsiteX119" fmla="*/ 251827 w 866190"/>
                  <a:gd name="connsiteY119" fmla="*/ 1462087 h 2071687"/>
                  <a:gd name="connsiteX120" fmla="*/ 270877 w 866190"/>
                  <a:gd name="connsiteY120" fmla="*/ 1433512 h 2071687"/>
                  <a:gd name="connsiteX121" fmla="*/ 280402 w 866190"/>
                  <a:gd name="connsiteY121" fmla="*/ 1400175 h 2071687"/>
                  <a:gd name="connsiteX122" fmla="*/ 285165 w 866190"/>
                  <a:gd name="connsiteY122" fmla="*/ 1385887 h 2071687"/>
                  <a:gd name="connsiteX123" fmla="*/ 294690 w 866190"/>
                  <a:gd name="connsiteY123" fmla="*/ 1343025 h 2071687"/>
                  <a:gd name="connsiteX124" fmla="*/ 285165 w 866190"/>
                  <a:gd name="connsiteY124" fmla="*/ 1319212 h 2071687"/>
                  <a:gd name="connsiteX125" fmla="*/ 270877 w 866190"/>
                  <a:gd name="connsiteY125" fmla="*/ 1338262 h 2071687"/>
                  <a:gd name="connsiteX126" fmla="*/ 266115 w 866190"/>
                  <a:gd name="connsiteY126" fmla="*/ 1371600 h 2071687"/>
                  <a:gd name="connsiteX127" fmla="*/ 280402 w 866190"/>
                  <a:gd name="connsiteY127" fmla="*/ 1357312 h 2071687"/>
                  <a:gd name="connsiteX128" fmla="*/ 285165 w 866190"/>
                  <a:gd name="connsiteY128" fmla="*/ 1300162 h 2071687"/>
                  <a:gd name="connsiteX129" fmla="*/ 256590 w 866190"/>
                  <a:gd name="connsiteY129" fmla="*/ 1319212 h 2071687"/>
                  <a:gd name="connsiteX130" fmla="*/ 247065 w 866190"/>
                  <a:gd name="connsiteY130" fmla="*/ 1338262 h 2071687"/>
                  <a:gd name="connsiteX131" fmla="*/ 266115 w 866190"/>
                  <a:gd name="connsiteY131" fmla="*/ 1328737 h 2071687"/>
                  <a:gd name="connsiteX132" fmla="*/ 266115 w 866190"/>
                  <a:gd name="connsiteY132" fmla="*/ 1266825 h 2071687"/>
                  <a:gd name="connsiteX133" fmla="*/ 251827 w 866190"/>
                  <a:gd name="connsiteY133" fmla="*/ 1271587 h 2071687"/>
                  <a:gd name="connsiteX134" fmla="*/ 242302 w 866190"/>
                  <a:gd name="connsiteY134" fmla="*/ 1285875 h 2071687"/>
                  <a:gd name="connsiteX135" fmla="*/ 232777 w 866190"/>
                  <a:gd name="connsiteY135" fmla="*/ 1319212 h 2071687"/>
                  <a:gd name="connsiteX136" fmla="*/ 237540 w 866190"/>
                  <a:gd name="connsiteY136" fmla="*/ 1343025 h 2071687"/>
                  <a:gd name="connsiteX137" fmla="*/ 275640 w 866190"/>
                  <a:gd name="connsiteY137" fmla="*/ 1290637 h 2071687"/>
                  <a:gd name="connsiteX138" fmla="*/ 285165 w 866190"/>
                  <a:gd name="connsiteY138" fmla="*/ 1243012 h 2071687"/>
                  <a:gd name="connsiteX139" fmla="*/ 289927 w 866190"/>
                  <a:gd name="connsiteY139" fmla="*/ 1219200 h 2071687"/>
                  <a:gd name="connsiteX140" fmla="*/ 280402 w 866190"/>
                  <a:gd name="connsiteY140" fmla="*/ 1204912 h 2071687"/>
                  <a:gd name="connsiteX141" fmla="*/ 251827 w 866190"/>
                  <a:gd name="connsiteY141" fmla="*/ 1247775 h 2071687"/>
                  <a:gd name="connsiteX142" fmla="*/ 247065 w 866190"/>
                  <a:gd name="connsiteY142" fmla="*/ 1262062 h 2071687"/>
                  <a:gd name="connsiteX143" fmla="*/ 266115 w 866190"/>
                  <a:gd name="connsiteY143" fmla="*/ 1257300 h 2071687"/>
                  <a:gd name="connsiteX144" fmla="*/ 285165 w 866190"/>
                  <a:gd name="connsiteY144" fmla="*/ 1238250 h 2071687"/>
                  <a:gd name="connsiteX145" fmla="*/ 299452 w 866190"/>
                  <a:gd name="connsiteY145" fmla="*/ 1228725 h 2071687"/>
                  <a:gd name="connsiteX146" fmla="*/ 285165 w 866190"/>
                  <a:gd name="connsiteY146" fmla="*/ 1223962 h 2071687"/>
                  <a:gd name="connsiteX147" fmla="*/ 270877 w 866190"/>
                  <a:gd name="connsiteY147" fmla="*/ 1228725 h 2071687"/>
                  <a:gd name="connsiteX148" fmla="*/ 251827 w 866190"/>
                  <a:gd name="connsiteY148" fmla="*/ 1238250 h 2071687"/>
                  <a:gd name="connsiteX149" fmla="*/ 256590 w 866190"/>
                  <a:gd name="connsiteY149" fmla="*/ 1223962 h 2071687"/>
                  <a:gd name="connsiteX150" fmla="*/ 270877 w 866190"/>
                  <a:gd name="connsiteY150" fmla="*/ 1214437 h 2071687"/>
                  <a:gd name="connsiteX151" fmla="*/ 304215 w 866190"/>
                  <a:gd name="connsiteY151" fmla="*/ 1166812 h 2071687"/>
                  <a:gd name="connsiteX152" fmla="*/ 318502 w 866190"/>
                  <a:gd name="connsiteY152" fmla="*/ 1162050 h 2071687"/>
                  <a:gd name="connsiteX153" fmla="*/ 289927 w 866190"/>
                  <a:gd name="connsiteY153" fmla="*/ 1176337 h 2071687"/>
                  <a:gd name="connsiteX154" fmla="*/ 270877 w 866190"/>
                  <a:gd name="connsiteY154" fmla="*/ 1171575 h 2071687"/>
                  <a:gd name="connsiteX155" fmla="*/ 313740 w 866190"/>
                  <a:gd name="connsiteY155" fmla="*/ 1157287 h 2071687"/>
                  <a:gd name="connsiteX156" fmla="*/ 299452 w 866190"/>
                  <a:gd name="connsiteY156" fmla="*/ 1152525 h 2071687"/>
                  <a:gd name="connsiteX157" fmla="*/ 270877 w 866190"/>
                  <a:gd name="connsiteY157" fmla="*/ 1133475 h 2071687"/>
                  <a:gd name="connsiteX158" fmla="*/ 337552 w 866190"/>
                  <a:gd name="connsiteY158" fmla="*/ 1123950 h 2071687"/>
                  <a:gd name="connsiteX159" fmla="*/ 318502 w 866190"/>
                  <a:gd name="connsiteY159" fmla="*/ 1114425 h 2071687"/>
                  <a:gd name="connsiteX160" fmla="*/ 299452 w 866190"/>
                  <a:gd name="connsiteY160" fmla="*/ 1109662 h 2071687"/>
                  <a:gd name="connsiteX161" fmla="*/ 289927 w 866190"/>
                  <a:gd name="connsiteY161" fmla="*/ 1095375 h 2071687"/>
                  <a:gd name="connsiteX162" fmla="*/ 270877 w 866190"/>
                  <a:gd name="connsiteY162" fmla="*/ 1090612 h 2071687"/>
                  <a:gd name="connsiteX163" fmla="*/ 285165 w 866190"/>
                  <a:gd name="connsiteY163" fmla="*/ 1085850 h 2071687"/>
                  <a:gd name="connsiteX164" fmla="*/ 328027 w 866190"/>
                  <a:gd name="connsiteY164" fmla="*/ 1081087 h 2071687"/>
                  <a:gd name="connsiteX165" fmla="*/ 304215 w 866190"/>
                  <a:gd name="connsiteY165" fmla="*/ 1038225 h 2071687"/>
                  <a:gd name="connsiteX166" fmla="*/ 289927 w 866190"/>
                  <a:gd name="connsiteY166" fmla="*/ 1033462 h 2071687"/>
                  <a:gd name="connsiteX167" fmla="*/ 280402 w 866190"/>
                  <a:gd name="connsiteY167" fmla="*/ 1019175 h 2071687"/>
                  <a:gd name="connsiteX168" fmla="*/ 285165 w 866190"/>
                  <a:gd name="connsiteY168" fmla="*/ 990600 h 2071687"/>
                  <a:gd name="connsiteX169" fmla="*/ 304215 w 866190"/>
                  <a:gd name="connsiteY169" fmla="*/ 995362 h 2071687"/>
                  <a:gd name="connsiteX170" fmla="*/ 280402 w 866190"/>
                  <a:gd name="connsiteY170" fmla="*/ 1004887 h 2071687"/>
                  <a:gd name="connsiteX171" fmla="*/ 270877 w 866190"/>
                  <a:gd name="connsiteY171" fmla="*/ 1004887 h 2071687"/>
                  <a:gd name="connsiteX172" fmla="*/ 275640 w 866190"/>
                  <a:gd name="connsiteY172" fmla="*/ 1052512 h 2071687"/>
                  <a:gd name="connsiteX173" fmla="*/ 280402 w 866190"/>
                  <a:gd name="connsiteY173" fmla="*/ 1071562 h 2071687"/>
                  <a:gd name="connsiteX174" fmla="*/ 266115 w 866190"/>
                  <a:gd name="connsiteY174" fmla="*/ 1076325 h 2071687"/>
                  <a:gd name="connsiteX175" fmla="*/ 256590 w 866190"/>
                  <a:gd name="connsiteY175" fmla="*/ 1057275 h 2071687"/>
                  <a:gd name="connsiteX176" fmla="*/ 318502 w 866190"/>
                  <a:gd name="connsiteY176" fmla="*/ 1038225 h 2071687"/>
                  <a:gd name="connsiteX177" fmla="*/ 280402 w 866190"/>
                  <a:gd name="connsiteY177" fmla="*/ 1023937 h 2071687"/>
                  <a:gd name="connsiteX178" fmla="*/ 285165 w 866190"/>
                  <a:gd name="connsiteY178" fmla="*/ 1009650 h 2071687"/>
                  <a:gd name="connsiteX179" fmla="*/ 328027 w 866190"/>
                  <a:gd name="connsiteY179" fmla="*/ 1004887 h 2071687"/>
                  <a:gd name="connsiteX180" fmla="*/ 332790 w 866190"/>
                  <a:gd name="connsiteY180" fmla="*/ 985837 h 2071687"/>
                  <a:gd name="connsiteX181" fmla="*/ 304215 w 866190"/>
                  <a:gd name="connsiteY181" fmla="*/ 976312 h 2071687"/>
                  <a:gd name="connsiteX182" fmla="*/ 299452 w 866190"/>
                  <a:gd name="connsiteY182" fmla="*/ 962025 h 2071687"/>
                  <a:gd name="connsiteX183" fmla="*/ 294690 w 866190"/>
                  <a:gd name="connsiteY183" fmla="*/ 952500 h 2071687"/>
                  <a:gd name="connsiteX184" fmla="*/ 308977 w 866190"/>
                  <a:gd name="connsiteY184" fmla="*/ 942975 h 2071687"/>
                  <a:gd name="connsiteX185" fmla="*/ 323265 w 866190"/>
                  <a:gd name="connsiteY185" fmla="*/ 947737 h 2071687"/>
                  <a:gd name="connsiteX186" fmla="*/ 299452 w 866190"/>
                  <a:gd name="connsiteY186" fmla="*/ 928687 h 2071687"/>
                  <a:gd name="connsiteX187" fmla="*/ 313740 w 866190"/>
                  <a:gd name="connsiteY187" fmla="*/ 923925 h 2071687"/>
                  <a:gd name="connsiteX188" fmla="*/ 275640 w 866190"/>
                  <a:gd name="connsiteY188" fmla="*/ 890587 h 2071687"/>
                  <a:gd name="connsiteX189" fmla="*/ 299452 w 866190"/>
                  <a:gd name="connsiteY189" fmla="*/ 876300 h 2071687"/>
                  <a:gd name="connsiteX190" fmla="*/ 337552 w 866190"/>
                  <a:gd name="connsiteY190" fmla="*/ 885825 h 2071687"/>
                  <a:gd name="connsiteX191" fmla="*/ 332790 w 866190"/>
                  <a:gd name="connsiteY191" fmla="*/ 866775 h 2071687"/>
                  <a:gd name="connsiteX192" fmla="*/ 313740 w 866190"/>
                  <a:gd name="connsiteY192" fmla="*/ 852487 h 2071687"/>
                  <a:gd name="connsiteX193" fmla="*/ 308977 w 866190"/>
                  <a:gd name="connsiteY193" fmla="*/ 838200 h 2071687"/>
                  <a:gd name="connsiteX194" fmla="*/ 328027 w 866190"/>
                  <a:gd name="connsiteY194" fmla="*/ 833437 h 2071687"/>
                  <a:gd name="connsiteX195" fmla="*/ 332790 w 866190"/>
                  <a:gd name="connsiteY195" fmla="*/ 819150 h 2071687"/>
                  <a:gd name="connsiteX196" fmla="*/ 342315 w 866190"/>
                  <a:gd name="connsiteY196" fmla="*/ 833437 h 2071687"/>
                  <a:gd name="connsiteX197" fmla="*/ 328027 w 866190"/>
                  <a:gd name="connsiteY197" fmla="*/ 823912 h 2071687"/>
                  <a:gd name="connsiteX198" fmla="*/ 308977 w 866190"/>
                  <a:gd name="connsiteY198" fmla="*/ 809625 h 2071687"/>
                  <a:gd name="connsiteX199" fmla="*/ 328027 w 866190"/>
                  <a:gd name="connsiteY199" fmla="*/ 814387 h 2071687"/>
                  <a:gd name="connsiteX200" fmla="*/ 337552 w 866190"/>
                  <a:gd name="connsiteY200" fmla="*/ 790575 h 2071687"/>
                  <a:gd name="connsiteX201" fmla="*/ 332790 w 866190"/>
                  <a:gd name="connsiteY201" fmla="*/ 762000 h 2071687"/>
                  <a:gd name="connsiteX202" fmla="*/ 337552 w 866190"/>
                  <a:gd name="connsiteY202" fmla="*/ 738187 h 2071687"/>
                  <a:gd name="connsiteX203" fmla="*/ 351840 w 866190"/>
                  <a:gd name="connsiteY203" fmla="*/ 742950 h 2071687"/>
                  <a:gd name="connsiteX204" fmla="*/ 351840 w 866190"/>
                  <a:gd name="connsiteY204" fmla="*/ 695325 h 2071687"/>
                  <a:gd name="connsiteX205" fmla="*/ 337552 w 866190"/>
                  <a:gd name="connsiteY205" fmla="*/ 685800 h 2071687"/>
                  <a:gd name="connsiteX206" fmla="*/ 332790 w 866190"/>
                  <a:gd name="connsiteY206" fmla="*/ 704850 h 2071687"/>
                  <a:gd name="connsiteX207" fmla="*/ 366127 w 866190"/>
                  <a:gd name="connsiteY207" fmla="*/ 742950 h 2071687"/>
                  <a:gd name="connsiteX208" fmla="*/ 361365 w 866190"/>
                  <a:gd name="connsiteY208" fmla="*/ 695325 h 2071687"/>
                  <a:gd name="connsiteX209" fmla="*/ 351840 w 866190"/>
                  <a:gd name="connsiteY209" fmla="*/ 676275 h 2071687"/>
                  <a:gd name="connsiteX210" fmla="*/ 370890 w 866190"/>
                  <a:gd name="connsiteY210" fmla="*/ 700087 h 2071687"/>
                  <a:gd name="connsiteX211" fmla="*/ 385177 w 866190"/>
                  <a:gd name="connsiteY211" fmla="*/ 714375 h 2071687"/>
                  <a:gd name="connsiteX212" fmla="*/ 399465 w 866190"/>
                  <a:gd name="connsiteY212" fmla="*/ 642937 h 2071687"/>
                  <a:gd name="connsiteX213" fmla="*/ 404227 w 866190"/>
                  <a:gd name="connsiteY213" fmla="*/ 657225 h 2071687"/>
                  <a:gd name="connsiteX214" fmla="*/ 413752 w 866190"/>
                  <a:gd name="connsiteY214" fmla="*/ 671512 h 2071687"/>
                  <a:gd name="connsiteX215" fmla="*/ 404227 w 866190"/>
                  <a:gd name="connsiteY215" fmla="*/ 623887 h 2071687"/>
                  <a:gd name="connsiteX216" fmla="*/ 399465 w 866190"/>
                  <a:gd name="connsiteY216" fmla="*/ 661987 h 2071687"/>
                  <a:gd name="connsiteX217" fmla="*/ 404227 w 866190"/>
                  <a:gd name="connsiteY217" fmla="*/ 614362 h 2071687"/>
                  <a:gd name="connsiteX218" fmla="*/ 389940 w 866190"/>
                  <a:gd name="connsiteY218" fmla="*/ 585787 h 2071687"/>
                  <a:gd name="connsiteX219" fmla="*/ 404227 w 866190"/>
                  <a:gd name="connsiteY219" fmla="*/ 576262 h 2071687"/>
                  <a:gd name="connsiteX220" fmla="*/ 399465 w 866190"/>
                  <a:gd name="connsiteY220" fmla="*/ 561975 h 2071687"/>
                  <a:gd name="connsiteX221" fmla="*/ 428040 w 866190"/>
                  <a:gd name="connsiteY221" fmla="*/ 561975 h 2071687"/>
                  <a:gd name="connsiteX222" fmla="*/ 442327 w 866190"/>
                  <a:gd name="connsiteY222" fmla="*/ 576262 h 2071687"/>
                  <a:gd name="connsiteX223" fmla="*/ 451852 w 866190"/>
                  <a:gd name="connsiteY223" fmla="*/ 590550 h 2071687"/>
                  <a:gd name="connsiteX224" fmla="*/ 437565 w 866190"/>
                  <a:gd name="connsiteY224" fmla="*/ 571500 h 2071687"/>
                  <a:gd name="connsiteX225" fmla="*/ 418515 w 866190"/>
                  <a:gd name="connsiteY225" fmla="*/ 552450 h 2071687"/>
                  <a:gd name="connsiteX226" fmla="*/ 408990 w 866190"/>
                  <a:gd name="connsiteY226" fmla="*/ 538162 h 2071687"/>
                  <a:gd name="connsiteX227" fmla="*/ 437565 w 866190"/>
                  <a:gd name="connsiteY227" fmla="*/ 542925 h 2071687"/>
                  <a:gd name="connsiteX228" fmla="*/ 456615 w 866190"/>
                  <a:gd name="connsiteY228" fmla="*/ 533400 h 2071687"/>
                  <a:gd name="connsiteX229" fmla="*/ 461377 w 866190"/>
                  <a:gd name="connsiteY229" fmla="*/ 504825 h 2071687"/>
                  <a:gd name="connsiteX230" fmla="*/ 480427 w 866190"/>
                  <a:gd name="connsiteY230" fmla="*/ 504825 h 2071687"/>
                  <a:gd name="connsiteX231" fmla="*/ 470902 w 866190"/>
                  <a:gd name="connsiteY231" fmla="*/ 476250 h 2071687"/>
                  <a:gd name="connsiteX232" fmla="*/ 480427 w 866190"/>
                  <a:gd name="connsiteY232" fmla="*/ 476250 h 2071687"/>
                  <a:gd name="connsiteX233" fmla="*/ 480427 w 866190"/>
                  <a:gd name="connsiteY233" fmla="*/ 428625 h 2071687"/>
                  <a:gd name="connsiteX234" fmla="*/ 475665 w 866190"/>
                  <a:gd name="connsiteY234" fmla="*/ 414337 h 2071687"/>
                  <a:gd name="connsiteX235" fmla="*/ 470902 w 866190"/>
                  <a:gd name="connsiteY235" fmla="*/ 395287 h 2071687"/>
                  <a:gd name="connsiteX236" fmla="*/ 480427 w 866190"/>
                  <a:gd name="connsiteY236" fmla="*/ 447675 h 2071687"/>
                  <a:gd name="connsiteX237" fmla="*/ 489952 w 866190"/>
                  <a:gd name="connsiteY237" fmla="*/ 466725 h 2071687"/>
                  <a:gd name="connsiteX238" fmla="*/ 480427 w 866190"/>
                  <a:gd name="connsiteY238" fmla="*/ 428625 h 2071687"/>
                  <a:gd name="connsiteX239" fmla="*/ 470902 w 866190"/>
                  <a:gd name="connsiteY239" fmla="*/ 409575 h 2071687"/>
                  <a:gd name="connsiteX240" fmla="*/ 494715 w 866190"/>
                  <a:gd name="connsiteY240" fmla="*/ 452437 h 2071687"/>
                  <a:gd name="connsiteX241" fmla="*/ 504240 w 866190"/>
                  <a:gd name="connsiteY241" fmla="*/ 428625 h 2071687"/>
                  <a:gd name="connsiteX242" fmla="*/ 523290 w 866190"/>
                  <a:gd name="connsiteY242" fmla="*/ 428625 h 2071687"/>
                  <a:gd name="connsiteX243" fmla="*/ 518527 w 866190"/>
                  <a:gd name="connsiteY243" fmla="*/ 409575 h 2071687"/>
                  <a:gd name="connsiteX244" fmla="*/ 547102 w 866190"/>
                  <a:gd name="connsiteY244" fmla="*/ 400050 h 2071687"/>
                  <a:gd name="connsiteX245" fmla="*/ 566152 w 866190"/>
                  <a:gd name="connsiteY245" fmla="*/ 390525 h 2071687"/>
                  <a:gd name="connsiteX246" fmla="*/ 561390 w 866190"/>
                  <a:gd name="connsiteY246" fmla="*/ 376237 h 2071687"/>
                  <a:gd name="connsiteX247" fmla="*/ 551865 w 866190"/>
                  <a:gd name="connsiteY247" fmla="*/ 361950 h 2071687"/>
                  <a:gd name="connsiteX248" fmla="*/ 566152 w 866190"/>
                  <a:gd name="connsiteY248" fmla="*/ 371475 h 2071687"/>
                  <a:gd name="connsiteX249" fmla="*/ 585202 w 866190"/>
                  <a:gd name="connsiteY249" fmla="*/ 381000 h 2071687"/>
                  <a:gd name="connsiteX250" fmla="*/ 566152 w 866190"/>
                  <a:gd name="connsiteY250" fmla="*/ 347662 h 2071687"/>
                  <a:gd name="connsiteX251" fmla="*/ 580440 w 866190"/>
                  <a:gd name="connsiteY251" fmla="*/ 361950 h 2071687"/>
                  <a:gd name="connsiteX252" fmla="*/ 589965 w 866190"/>
                  <a:gd name="connsiteY252" fmla="*/ 342900 h 2071687"/>
                  <a:gd name="connsiteX253" fmla="*/ 585202 w 866190"/>
                  <a:gd name="connsiteY253" fmla="*/ 323850 h 2071687"/>
                  <a:gd name="connsiteX254" fmla="*/ 589965 w 866190"/>
                  <a:gd name="connsiteY254" fmla="*/ 304800 h 2071687"/>
                  <a:gd name="connsiteX255" fmla="*/ 599490 w 866190"/>
                  <a:gd name="connsiteY255" fmla="*/ 276225 h 2071687"/>
                  <a:gd name="connsiteX256" fmla="*/ 589965 w 866190"/>
                  <a:gd name="connsiteY256" fmla="*/ 247650 h 2071687"/>
                  <a:gd name="connsiteX257" fmla="*/ 604252 w 866190"/>
                  <a:gd name="connsiteY257" fmla="*/ 295275 h 2071687"/>
                  <a:gd name="connsiteX258" fmla="*/ 609015 w 866190"/>
                  <a:gd name="connsiteY258" fmla="*/ 309562 h 2071687"/>
                  <a:gd name="connsiteX259" fmla="*/ 599490 w 866190"/>
                  <a:gd name="connsiteY259" fmla="*/ 247650 h 2071687"/>
                  <a:gd name="connsiteX260" fmla="*/ 604252 w 866190"/>
                  <a:gd name="connsiteY260" fmla="*/ 261937 h 2071687"/>
                  <a:gd name="connsiteX261" fmla="*/ 609015 w 866190"/>
                  <a:gd name="connsiteY261" fmla="*/ 276225 h 2071687"/>
                  <a:gd name="connsiteX262" fmla="*/ 613777 w 866190"/>
                  <a:gd name="connsiteY262" fmla="*/ 261937 h 2071687"/>
                  <a:gd name="connsiteX263" fmla="*/ 637590 w 866190"/>
                  <a:gd name="connsiteY263" fmla="*/ 228600 h 2071687"/>
                  <a:gd name="connsiteX264" fmla="*/ 632827 w 866190"/>
                  <a:gd name="connsiteY264" fmla="*/ 214312 h 2071687"/>
                  <a:gd name="connsiteX265" fmla="*/ 647115 w 866190"/>
                  <a:gd name="connsiteY265" fmla="*/ 219075 h 2071687"/>
                  <a:gd name="connsiteX266" fmla="*/ 661402 w 866190"/>
                  <a:gd name="connsiteY266" fmla="*/ 233362 h 2071687"/>
                  <a:gd name="connsiteX267" fmla="*/ 675690 w 866190"/>
                  <a:gd name="connsiteY267" fmla="*/ 242887 h 2071687"/>
                  <a:gd name="connsiteX268" fmla="*/ 670927 w 866190"/>
                  <a:gd name="connsiteY268" fmla="*/ 180975 h 2071687"/>
                  <a:gd name="connsiteX269" fmla="*/ 685215 w 866190"/>
                  <a:gd name="connsiteY269" fmla="*/ 185737 h 2071687"/>
                  <a:gd name="connsiteX270" fmla="*/ 680452 w 866190"/>
                  <a:gd name="connsiteY270" fmla="*/ 152400 h 2071687"/>
                  <a:gd name="connsiteX271" fmla="*/ 713790 w 866190"/>
                  <a:gd name="connsiteY271" fmla="*/ 180975 h 2071687"/>
                  <a:gd name="connsiteX272" fmla="*/ 699502 w 866190"/>
                  <a:gd name="connsiteY272" fmla="*/ 171450 h 2071687"/>
                  <a:gd name="connsiteX273" fmla="*/ 704265 w 866190"/>
                  <a:gd name="connsiteY273" fmla="*/ 171450 h 2071687"/>
                  <a:gd name="connsiteX274" fmla="*/ 694740 w 866190"/>
                  <a:gd name="connsiteY274" fmla="*/ 157162 h 2071687"/>
                  <a:gd name="connsiteX275" fmla="*/ 709027 w 866190"/>
                  <a:gd name="connsiteY275" fmla="*/ 166687 h 2071687"/>
                  <a:gd name="connsiteX276" fmla="*/ 723315 w 866190"/>
                  <a:gd name="connsiteY276" fmla="*/ 152400 h 2071687"/>
                  <a:gd name="connsiteX277" fmla="*/ 756652 w 866190"/>
                  <a:gd name="connsiteY277" fmla="*/ 142875 h 2071687"/>
                  <a:gd name="connsiteX278" fmla="*/ 747127 w 866190"/>
                  <a:gd name="connsiteY278" fmla="*/ 128587 h 2071687"/>
                  <a:gd name="connsiteX279" fmla="*/ 766177 w 866190"/>
                  <a:gd name="connsiteY279" fmla="*/ 138112 h 2071687"/>
                  <a:gd name="connsiteX280" fmla="*/ 761415 w 866190"/>
                  <a:gd name="connsiteY280" fmla="*/ 119062 h 2071687"/>
                  <a:gd name="connsiteX281" fmla="*/ 756652 w 866190"/>
                  <a:gd name="connsiteY281" fmla="*/ 104775 h 2071687"/>
                  <a:gd name="connsiteX282" fmla="*/ 761415 w 866190"/>
                  <a:gd name="connsiteY282" fmla="*/ 128587 h 2071687"/>
                  <a:gd name="connsiteX283" fmla="*/ 775702 w 866190"/>
                  <a:gd name="connsiteY283" fmla="*/ 71437 h 2071687"/>
                  <a:gd name="connsiteX284" fmla="*/ 828090 w 866190"/>
                  <a:gd name="connsiteY284" fmla="*/ 76200 h 2071687"/>
                  <a:gd name="connsiteX285" fmla="*/ 856665 w 866190"/>
                  <a:gd name="connsiteY285" fmla="*/ 95250 h 2071687"/>
                  <a:gd name="connsiteX286" fmla="*/ 866190 w 866190"/>
                  <a:gd name="connsiteY286" fmla="*/ 71437 h 2071687"/>
                  <a:gd name="connsiteX287" fmla="*/ 847140 w 866190"/>
                  <a:gd name="connsiteY287" fmla="*/ 33337 h 2071687"/>
                  <a:gd name="connsiteX288" fmla="*/ 837615 w 866190"/>
                  <a:gd name="connsiteY288" fmla="*/ 14287 h 2071687"/>
                  <a:gd name="connsiteX289" fmla="*/ 823327 w 866190"/>
                  <a:gd name="connsiteY289" fmla="*/ 0 h 2071687"/>
                  <a:gd name="connsiteX290" fmla="*/ 832852 w 866190"/>
                  <a:gd name="connsiteY290" fmla="*/ 14287 h 2071687"/>
                  <a:gd name="connsiteX291" fmla="*/ 847140 w 866190"/>
                  <a:gd name="connsiteY291" fmla="*/ 47625 h 2071687"/>
                  <a:gd name="connsiteX292" fmla="*/ 856665 w 866190"/>
                  <a:gd name="connsiteY292" fmla="*/ 71437 h 207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866190" h="2071687">
                    <a:moveTo>
                      <a:pt x="18465" y="2071687"/>
                    </a:moveTo>
                    <a:cubicBezTo>
                      <a:pt x="15290" y="2066925"/>
                      <a:pt x="11500" y="2062519"/>
                      <a:pt x="8940" y="2057400"/>
                    </a:cubicBezTo>
                    <a:cubicBezTo>
                      <a:pt x="6695" y="2052910"/>
                      <a:pt x="0" y="2045897"/>
                      <a:pt x="4177" y="2043112"/>
                    </a:cubicBezTo>
                    <a:cubicBezTo>
                      <a:pt x="9623" y="2039481"/>
                      <a:pt x="16877" y="2046287"/>
                      <a:pt x="23227" y="2047875"/>
                    </a:cubicBezTo>
                    <a:cubicBezTo>
                      <a:pt x="27990" y="2051050"/>
                      <a:pt x="31902" y="2058523"/>
                      <a:pt x="37515" y="2057400"/>
                    </a:cubicBezTo>
                    <a:cubicBezTo>
                      <a:pt x="43128" y="2056277"/>
                      <a:pt x="46471" y="2048808"/>
                      <a:pt x="47040" y="2043112"/>
                    </a:cubicBezTo>
                    <a:cubicBezTo>
                      <a:pt x="48157" y="2031943"/>
                      <a:pt x="39555" y="2020665"/>
                      <a:pt x="42277" y="2009775"/>
                    </a:cubicBezTo>
                    <a:cubicBezTo>
                      <a:pt x="43665" y="2004222"/>
                      <a:pt x="49242" y="2018943"/>
                      <a:pt x="51802" y="2024062"/>
                    </a:cubicBezTo>
                    <a:cubicBezTo>
                      <a:pt x="54047" y="2028552"/>
                      <a:pt x="54977" y="2033587"/>
                      <a:pt x="56565" y="2038350"/>
                    </a:cubicBezTo>
                    <a:cubicBezTo>
                      <a:pt x="67382" y="2022124"/>
                      <a:pt x="70152" y="2025604"/>
                      <a:pt x="61327" y="2005012"/>
                    </a:cubicBezTo>
                    <a:cubicBezTo>
                      <a:pt x="59072" y="1999751"/>
                      <a:pt x="57526" y="1990725"/>
                      <a:pt x="51802" y="1990725"/>
                    </a:cubicBezTo>
                    <a:cubicBezTo>
                      <a:pt x="46782" y="1990725"/>
                      <a:pt x="54074" y="2000653"/>
                      <a:pt x="56565" y="2005012"/>
                    </a:cubicBezTo>
                    <a:cubicBezTo>
                      <a:pt x="60503" y="2011904"/>
                      <a:pt x="66239" y="2017603"/>
                      <a:pt x="70852" y="2024062"/>
                    </a:cubicBezTo>
                    <a:cubicBezTo>
                      <a:pt x="74179" y="2028720"/>
                      <a:pt x="77202" y="2033587"/>
                      <a:pt x="80377" y="2038350"/>
                    </a:cubicBezTo>
                    <a:cubicBezTo>
                      <a:pt x="91950" y="2015205"/>
                      <a:pt x="92435" y="2024566"/>
                      <a:pt x="85140" y="2000250"/>
                    </a:cubicBezTo>
                    <a:cubicBezTo>
                      <a:pt x="82255" y="1990633"/>
                      <a:pt x="71886" y="1962353"/>
                      <a:pt x="75615" y="1971675"/>
                    </a:cubicBezTo>
                    <a:cubicBezTo>
                      <a:pt x="78790" y="1979612"/>
                      <a:pt x="81046" y="1987982"/>
                      <a:pt x="85140" y="1995487"/>
                    </a:cubicBezTo>
                    <a:cubicBezTo>
                      <a:pt x="90622" y="2005537"/>
                      <a:pt x="104190" y="2024062"/>
                      <a:pt x="104190" y="2024062"/>
                    </a:cubicBezTo>
                    <a:cubicBezTo>
                      <a:pt x="105777" y="2019300"/>
                      <a:pt x="108952" y="2014795"/>
                      <a:pt x="108952" y="2009775"/>
                    </a:cubicBezTo>
                    <a:cubicBezTo>
                      <a:pt x="108952" y="2002575"/>
                      <a:pt x="95220" y="1963816"/>
                      <a:pt x="94665" y="1962150"/>
                    </a:cubicBezTo>
                    <a:lnTo>
                      <a:pt x="89902" y="1947862"/>
                    </a:lnTo>
                    <a:cubicBezTo>
                      <a:pt x="88315" y="1952625"/>
                      <a:pt x="82895" y="1957660"/>
                      <a:pt x="85140" y="1962150"/>
                    </a:cubicBezTo>
                    <a:cubicBezTo>
                      <a:pt x="87385" y="1966640"/>
                      <a:pt x="94937" y="1964667"/>
                      <a:pt x="99427" y="1966912"/>
                    </a:cubicBezTo>
                    <a:cubicBezTo>
                      <a:pt x="104547" y="1969472"/>
                      <a:pt x="108952" y="1973262"/>
                      <a:pt x="113715" y="1976437"/>
                    </a:cubicBezTo>
                    <a:cubicBezTo>
                      <a:pt x="115302" y="1971675"/>
                      <a:pt x="119302" y="1967102"/>
                      <a:pt x="118477" y="1962150"/>
                    </a:cubicBezTo>
                    <a:cubicBezTo>
                      <a:pt x="117536" y="1956504"/>
                      <a:pt x="111512" y="1952982"/>
                      <a:pt x="108952" y="1947862"/>
                    </a:cubicBezTo>
                    <a:cubicBezTo>
                      <a:pt x="89235" y="1908426"/>
                      <a:pt x="121963" y="1960236"/>
                      <a:pt x="94665" y="1919287"/>
                    </a:cubicBezTo>
                    <a:cubicBezTo>
                      <a:pt x="93077" y="1924050"/>
                      <a:pt x="86984" y="1929490"/>
                      <a:pt x="89902" y="1933575"/>
                    </a:cubicBezTo>
                    <a:cubicBezTo>
                      <a:pt x="96556" y="1942890"/>
                      <a:pt x="118477" y="1952625"/>
                      <a:pt x="118477" y="1952625"/>
                    </a:cubicBezTo>
                    <a:lnTo>
                      <a:pt x="108952" y="1924050"/>
                    </a:lnTo>
                    <a:lnTo>
                      <a:pt x="104190" y="1909762"/>
                    </a:lnTo>
                    <a:cubicBezTo>
                      <a:pt x="108952" y="1908175"/>
                      <a:pt x="113457" y="1905000"/>
                      <a:pt x="118477" y="1905000"/>
                    </a:cubicBezTo>
                    <a:cubicBezTo>
                      <a:pt x="125022" y="1905000"/>
                      <a:pt x="131317" y="1911832"/>
                      <a:pt x="137527" y="1909762"/>
                    </a:cubicBezTo>
                    <a:cubicBezTo>
                      <a:pt x="142957" y="1907952"/>
                      <a:pt x="143877" y="1900237"/>
                      <a:pt x="147052" y="1895475"/>
                    </a:cubicBezTo>
                    <a:cubicBezTo>
                      <a:pt x="143877" y="1890712"/>
                      <a:pt x="143080" y="1882575"/>
                      <a:pt x="137527" y="1881187"/>
                    </a:cubicBezTo>
                    <a:cubicBezTo>
                      <a:pt x="128159" y="1878845"/>
                      <a:pt x="115780" y="1879122"/>
                      <a:pt x="108952" y="1885950"/>
                    </a:cubicBezTo>
                    <a:cubicBezTo>
                      <a:pt x="104905" y="1889998"/>
                      <a:pt x="118477" y="1892300"/>
                      <a:pt x="123240" y="1895475"/>
                    </a:cubicBezTo>
                    <a:cubicBezTo>
                      <a:pt x="137527" y="1892300"/>
                      <a:pt x="153011" y="1892495"/>
                      <a:pt x="166102" y="1885950"/>
                    </a:cubicBezTo>
                    <a:cubicBezTo>
                      <a:pt x="170592" y="1883705"/>
                      <a:pt x="170865" y="1876682"/>
                      <a:pt x="170865" y="1871662"/>
                    </a:cubicBezTo>
                    <a:cubicBezTo>
                      <a:pt x="170865" y="1842314"/>
                      <a:pt x="168836" y="1845821"/>
                      <a:pt x="151815" y="1828800"/>
                    </a:cubicBezTo>
                    <a:cubicBezTo>
                      <a:pt x="145465" y="1830387"/>
                      <a:pt x="137876" y="1829473"/>
                      <a:pt x="132765" y="1833562"/>
                    </a:cubicBezTo>
                    <a:cubicBezTo>
                      <a:pt x="122738" y="1841584"/>
                      <a:pt x="130091" y="1854115"/>
                      <a:pt x="132765" y="1862137"/>
                    </a:cubicBezTo>
                    <a:cubicBezTo>
                      <a:pt x="154066" y="1855037"/>
                      <a:pt x="163406" y="1856656"/>
                      <a:pt x="175627" y="1838325"/>
                    </a:cubicBezTo>
                    <a:cubicBezTo>
                      <a:pt x="178412" y="1834148"/>
                      <a:pt x="178802" y="1828800"/>
                      <a:pt x="180390" y="1824037"/>
                    </a:cubicBezTo>
                    <a:cubicBezTo>
                      <a:pt x="170865" y="1822450"/>
                      <a:pt x="161471" y="1819275"/>
                      <a:pt x="151815" y="1819275"/>
                    </a:cubicBezTo>
                    <a:cubicBezTo>
                      <a:pt x="140548" y="1819275"/>
                      <a:pt x="124275" y="1828074"/>
                      <a:pt x="142290" y="1843087"/>
                    </a:cubicBezTo>
                    <a:cubicBezTo>
                      <a:pt x="148508" y="1848269"/>
                      <a:pt x="158165" y="1846262"/>
                      <a:pt x="166102" y="1847850"/>
                    </a:cubicBezTo>
                    <a:cubicBezTo>
                      <a:pt x="170865" y="1844675"/>
                      <a:pt x="179915" y="1844029"/>
                      <a:pt x="180390" y="1838325"/>
                    </a:cubicBezTo>
                    <a:cubicBezTo>
                      <a:pt x="185195" y="1780673"/>
                      <a:pt x="181475" y="1787164"/>
                      <a:pt x="156577" y="1795462"/>
                    </a:cubicBezTo>
                    <a:cubicBezTo>
                      <a:pt x="158165" y="1806575"/>
                      <a:pt x="152205" y="1822275"/>
                      <a:pt x="161340" y="1828800"/>
                    </a:cubicBezTo>
                    <a:cubicBezTo>
                      <a:pt x="169510" y="1834636"/>
                      <a:pt x="186053" y="1828543"/>
                      <a:pt x="189915" y="1819275"/>
                    </a:cubicBezTo>
                    <a:cubicBezTo>
                      <a:pt x="196051" y="1804548"/>
                      <a:pt x="186740" y="1787525"/>
                      <a:pt x="185152" y="1771650"/>
                    </a:cubicBezTo>
                    <a:cubicBezTo>
                      <a:pt x="177215" y="1773237"/>
                      <a:pt x="168075" y="1771922"/>
                      <a:pt x="161340" y="1776412"/>
                    </a:cubicBezTo>
                    <a:cubicBezTo>
                      <a:pt x="150787" y="1783447"/>
                      <a:pt x="161014" y="1817319"/>
                      <a:pt x="161340" y="1819275"/>
                    </a:cubicBezTo>
                    <a:cubicBezTo>
                      <a:pt x="166102" y="1817687"/>
                      <a:pt x="172077" y="1818062"/>
                      <a:pt x="175627" y="1814512"/>
                    </a:cubicBezTo>
                    <a:cubicBezTo>
                      <a:pt x="179177" y="1810962"/>
                      <a:pt x="179011" y="1805052"/>
                      <a:pt x="180390" y="1800225"/>
                    </a:cubicBezTo>
                    <a:cubicBezTo>
                      <a:pt x="192353" y="1758356"/>
                      <a:pt x="178493" y="1801151"/>
                      <a:pt x="189915" y="1766887"/>
                    </a:cubicBezTo>
                    <a:cubicBezTo>
                      <a:pt x="188327" y="1754187"/>
                      <a:pt x="192831" y="1739026"/>
                      <a:pt x="185152" y="1728787"/>
                    </a:cubicBezTo>
                    <a:cubicBezTo>
                      <a:pt x="180892" y="1723107"/>
                      <a:pt x="178120" y="1741189"/>
                      <a:pt x="175627" y="1747837"/>
                    </a:cubicBezTo>
                    <a:cubicBezTo>
                      <a:pt x="173329" y="1753966"/>
                      <a:pt x="172452" y="1760537"/>
                      <a:pt x="170865" y="1766887"/>
                    </a:cubicBezTo>
                    <a:cubicBezTo>
                      <a:pt x="174040" y="1784350"/>
                      <a:pt x="174019" y="1802709"/>
                      <a:pt x="180390" y="1819275"/>
                    </a:cubicBezTo>
                    <a:cubicBezTo>
                      <a:pt x="182445" y="1824617"/>
                      <a:pt x="189247" y="1830610"/>
                      <a:pt x="194677" y="1828800"/>
                    </a:cubicBezTo>
                    <a:cubicBezTo>
                      <a:pt x="202207" y="1826290"/>
                      <a:pt x="204202" y="1816100"/>
                      <a:pt x="208965" y="1809750"/>
                    </a:cubicBezTo>
                    <a:cubicBezTo>
                      <a:pt x="210552" y="1804987"/>
                      <a:pt x="213727" y="1800482"/>
                      <a:pt x="213727" y="1795462"/>
                    </a:cubicBezTo>
                    <a:cubicBezTo>
                      <a:pt x="213727" y="1719844"/>
                      <a:pt x="217132" y="1734235"/>
                      <a:pt x="204202" y="1695450"/>
                    </a:cubicBezTo>
                    <a:cubicBezTo>
                      <a:pt x="202615" y="1701800"/>
                      <a:pt x="195809" y="1709054"/>
                      <a:pt x="199440" y="1714500"/>
                    </a:cubicBezTo>
                    <a:cubicBezTo>
                      <a:pt x="202225" y="1718677"/>
                      <a:pt x="212348" y="1714564"/>
                      <a:pt x="213727" y="1709737"/>
                    </a:cubicBezTo>
                    <a:cubicBezTo>
                      <a:pt x="216380" y="1700452"/>
                      <a:pt x="210552" y="1690687"/>
                      <a:pt x="208965" y="1681162"/>
                    </a:cubicBezTo>
                    <a:cubicBezTo>
                      <a:pt x="204202" y="1682750"/>
                      <a:pt x="198227" y="1682375"/>
                      <a:pt x="194677" y="1685925"/>
                    </a:cubicBezTo>
                    <a:cubicBezTo>
                      <a:pt x="186855" y="1693747"/>
                      <a:pt x="189738" y="1718098"/>
                      <a:pt x="194677" y="1724025"/>
                    </a:cubicBezTo>
                    <a:cubicBezTo>
                      <a:pt x="198867" y="1729053"/>
                      <a:pt x="207377" y="1727200"/>
                      <a:pt x="213727" y="1728787"/>
                    </a:cubicBezTo>
                    <a:cubicBezTo>
                      <a:pt x="221092" y="1706696"/>
                      <a:pt x="226758" y="1696194"/>
                      <a:pt x="213727" y="1666875"/>
                    </a:cubicBezTo>
                    <a:cubicBezTo>
                      <a:pt x="211688" y="1662288"/>
                      <a:pt x="204202" y="1670050"/>
                      <a:pt x="199440" y="1671637"/>
                    </a:cubicBezTo>
                    <a:cubicBezTo>
                      <a:pt x="201013" y="1676358"/>
                      <a:pt x="209574" y="1717893"/>
                      <a:pt x="228015" y="1676400"/>
                    </a:cubicBezTo>
                    <a:cubicBezTo>
                      <a:pt x="232574" y="1666142"/>
                      <a:pt x="224840" y="1654175"/>
                      <a:pt x="223252" y="1643062"/>
                    </a:cubicBezTo>
                    <a:cubicBezTo>
                      <a:pt x="220077" y="1647825"/>
                      <a:pt x="211167" y="1652230"/>
                      <a:pt x="213727" y="1657350"/>
                    </a:cubicBezTo>
                    <a:cubicBezTo>
                      <a:pt x="223454" y="1676804"/>
                      <a:pt x="248184" y="1650557"/>
                      <a:pt x="251827" y="1647825"/>
                    </a:cubicBezTo>
                    <a:cubicBezTo>
                      <a:pt x="253415" y="1643062"/>
                      <a:pt x="256590" y="1638557"/>
                      <a:pt x="256590" y="1633537"/>
                    </a:cubicBezTo>
                    <a:cubicBezTo>
                      <a:pt x="256590" y="1628517"/>
                      <a:pt x="254963" y="1623170"/>
                      <a:pt x="251827" y="1619250"/>
                    </a:cubicBezTo>
                    <a:cubicBezTo>
                      <a:pt x="245112" y="1610857"/>
                      <a:pt x="232664" y="1608100"/>
                      <a:pt x="223252" y="1604962"/>
                    </a:cubicBezTo>
                    <a:cubicBezTo>
                      <a:pt x="224840" y="1611312"/>
                      <a:pt x="222161" y="1621085"/>
                      <a:pt x="228015" y="1624012"/>
                    </a:cubicBezTo>
                    <a:cubicBezTo>
                      <a:pt x="239785" y="1629897"/>
                      <a:pt x="257576" y="1615417"/>
                      <a:pt x="266115" y="1609725"/>
                    </a:cubicBezTo>
                    <a:cubicBezTo>
                      <a:pt x="278987" y="1590417"/>
                      <a:pt x="284741" y="1588530"/>
                      <a:pt x="270877" y="1557337"/>
                    </a:cubicBezTo>
                    <a:cubicBezTo>
                      <a:pt x="268838" y="1552750"/>
                      <a:pt x="261352" y="1554162"/>
                      <a:pt x="256590" y="1552575"/>
                    </a:cubicBezTo>
                    <a:cubicBezTo>
                      <a:pt x="250240" y="1554162"/>
                      <a:pt x="242651" y="1553248"/>
                      <a:pt x="237540" y="1557337"/>
                    </a:cubicBezTo>
                    <a:cubicBezTo>
                      <a:pt x="226208" y="1566402"/>
                      <a:pt x="237494" y="1589668"/>
                      <a:pt x="242302" y="1595437"/>
                    </a:cubicBezTo>
                    <a:cubicBezTo>
                      <a:pt x="245516" y="1599294"/>
                      <a:pt x="251827" y="1598612"/>
                      <a:pt x="256590" y="1600200"/>
                    </a:cubicBezTo>
                    <a:cubicBezTo>
                      <a:pt x="261352" y="1597025"/>
                      <a:pt x="267301" y="1595144"/>
                      <a:pt x="270877" y="1590675"/>
                    </a:cubicBezTo>
                    <a:cubicBezTo>
                      <a:pt x="277228" y="1582737"/>
                      <a:pt x="277228" y="1570038"/>
                      <a:pt x="270877" y="1562100"/>
                    </a:cubicBezTo>
                    <a:cubicBezTo>
                      <a:pt x="267301" y="1557631"/>
                      <a:pt x="261352" y="1555750"/>
                      <a:pt x="256590" y="1552575"/>
                    </a:cubicBezTo>
                    <a:cubicBezTo>
                      <a:pt x="250240" y="1554162"/>
                      <a:pt x="242651" y="1553248"/>
                      <a:pt x="237540" y="1557337"/>
                    </a:cubicBezTo>
                    <a:cubicBezTo>
                      <a:pt x="227575" y="1565309"/>
                      <a:pt x="235642" y="1583086"/>
                      <a:pt x="237540" y="1590675"/>
                    </a:cubicBezTo>
                    <a:cubicBezTo>
                      <a:pt x="242302" y="1589087"/>
                      <a:pt x="248277" y="1589462"/>
                      <a:pt x="251827" y="1585912"/>
                    </a:cubicBezTo>
                    <a:cubicBezTo>
                      <a:pt x="268688" y="1569051"/>
                      <a:pt x="265692" y="1559029"/>
                      <a:pt x="270877" y="1538287"/>
                    </a:cubicBezTo>
                    <a:cubicBezTo>
                      <a:pt x="272095" y="1533417"/>
                      <a:pt x="274052" y="1528762"/>
                      <a:pt x="275640" y="1524000"/>
                    </a:cubicBezTo>
                    <a:cubicBezTo>
                      <a:pt x="272465" y="1519237"/>
                      <a:pt x="271430" y="1511838"/>
                      <a:pt x="266115" y="1509712"/>
                    </a:cubicBezTo>
                    <a:cubicBezTo>
                      <a:pt x="261454" y="1507848"/>
                      <a:pt x="253045" y="1509605"/>
                      <a:pt x="251827" y="1514475"/>
                    </a:cubicBezTo>
                    <a:cubicBezTo>
                      <a:pt x="249104" y="1525365"/>
                      <a:pt x="255002" y="1536700"/>
                      <a:pt x="256590" y="1547812"/>
                    </a:cubicBezTo>
                    <a:cubicBezTo>
                      <a:pt x="261352" y="1543050"/>
                      <a:pt x="267865" y="1539549"/>
                      <a:pt x="270877" y="1533525"/>
                    </a:cubicBezTo>
                    <a:cubicBezTo>
                      <a:pt x="276046" y="1523188"/>
                      <a:pt x="276452" y="1511049"/>
                      <a:pt x="280402" y="1500187"/>
                    </a:cubicBezTo>
                    <a:cubicBezTo>
                      <a:pt x="282828" y="1493515"/>
                      <a:pt x="286752" y="1487487"/>
                      <a:pt x="289927" y="1481137"/>
                    </a:cubicBezTo>
                    <a:cubicBezTo>
                      <a:pt x="286752" y="1471612"/>
                      <a:pt x="289119" y="1457543"/>
                      <a:pt x="280402" y="1452562"/>
                    </a:cubicBezTo>
                    <a:cubicBezTo>
                      <a:pt x="261484" y="1441752"/>
                      <a:pt x="250874" y="1473518"/>
                      <a:pt x="247065" y="1481137"/>
                    </a:cubicBezTo>
                    <a:cubicBezTo>
                      <a:pt x="248652" y="1495425"/>
                      <a:pt x="244208" y="1511809"/>
                      <a:pt x="251827" y="1524000"/>
                    </a:cubicBezTo>
                    <a:cubicBezTo>
                      <a:pt x="255296" y="1529551"/>
                      <a:pt x="265766" y="1523326"/>
                      <a:pt x="270877" y="1519237"/>
                    </a:cubicBezTo>
                    <a:cubicBezTo>
                      <a:pt x="274797" y="1516101"/>
                      <a:pt x="274052" y="1509712"/>
                      <a:pt x="275640" y="1504950"/>
                    </a:cubicBezTo>
                    <a:cubicBezTo>
                      <a:pt x="274052" y="1498600"/>
                      <a:pt x="277087" y="1487970"/>
                      <a:pt x="270877" y="1485900"/>
                    </a:cubicBezTo>
                    <a:cubicBezTo>
                      <a:pt x="220390" y="1469071"/>
                      <a:pt x="231634" y="1487233"/>
                      <a:pt x="237540" y="1504950"/>
                    </a:cubicBezTo>
                    <a:cubicBezTo>
                      <a:pt x="237879" y="1504498"/>
                      <a:pt x="259959" y="1475791"/>
                      <a:pt x="261352" y="1471612"/>
                    </a:cubicBezTo>
                    <a:cubicBezTo>
                      <a:pt x="264406" y="1462451"/>
                      <a:pt x="264020" y="1452463"/>
                      <a:pt x="266115" y="1443037"/>
                    </a:cubicBezTo>
                    <a:cubicBezTo>
                      <a:pt x="267204" y="1438137"/>
                      <a:pt x="269290" y="1433512"/>
                      <a:pt x="270877" y="1428750"/>
                    </a:cubicBezTo>
                    <a:cubicBezTo>
                      <a:pt x="269290" y="1422400"/>
                      <a:pt x="272660" y="1409700"/>
                      <a:pt x="266115" y="1409700"/>
                    </a:cubicBezTo>
                    <a:cubicBezTo>
                      <a:pt x="256503" y="1409700"/>
                      <a:pt x="249475" y="1435807"/>
                      <a:pt x="247065" y="1443037"/>
                    </a:cubicBezTo>
                    <a:cubicBezTo>
                      <a:pt x="248652" y="1447800"/>
                      <a:pt x="246807" y="1457325"/>
                      <a:pt x="251827" y="1457325"/>
                    </a:cubicBezTo>
                    <a:cubicBezTo>
                      <a:pt x="261481" y="1457325"/>
                      <a:pt x="273279" y="1428710"/>
                      <a:pt x="275640" y="1423987"/>
                    </a:cubicBezTo>
                    <a:cubicBezTo>
                      <a:pt x="277475" y="1416644"/>
                      <a:pt x="285165" y="1387165"/>
                      <a:pt x="285165" y="1381125"/>
                    </a:cubicBezTo>
                    <a:cubicBezTo>
                      <a:pt x="285165" y="1373030"/>
                      <a:pt x="281990" y="1365250"/>
                      <a:pt x="280402" y="1357312"/>
                    </a:cubicBezTo>
                    <a:cubicBezTo>
                      <a:pt x="275640" y="1360487"/>
                      <a:pt x="269779" y="1362440"/>
                      <a:pt x="266115" y="1366837"/>
                    </a:cubicBezTo>
                    <a:cubicBezTo>
                      <a:pt x="256532" y="1378337"/>
                      <a:pt x="250221" y="1408180"/>
                      <a:pt x="247065" y="1419225"/>
                    </a:cubicBezTo>
                    <a:cubicBezTo>
                      <a:pt x="248652" y="1433512"/>
                      <a:pt x="239500" y="1454691"/>
                      <a:pt x="251827" y="1462087"/>
                    </a:cubicBezTo>
                    <a:cubicBezTo>
                      <a:pt x="261643" y="1467977"/>
                      <a:pt x="270877" y="1433512"/>
                      <a:pt x="270877" y="1433512"/>
                    </a:cubicBezTo>
                    <a:cubicBezTo>
                      <a:pt x="274052" y="1422400"/>
                      <a:pt x="277081" y="1411245"/>
                      <a:pt x="280402" y="1400175"/>
                    </a:cubicBezTo>
                    <a:cubicBezTo>
                      <a:pt x="281845" y="1395366"/>
                      <a:pt x="283947" y="1390757"/>
                      <a:pt x="285165" y="1385887"/>
                    </a:cubicBezTo>
                    <a:cubicBezTo>
                      <a:pt x="288715" y="1371688"/>
                      <a:pt x="291515" y="1357312"/>
                      <a:pt x="294690" y="1343025"/>
                    </a:cubicBezTo>
                    <a:cubicBezTo>
                      <a:pt x="291515" y="1335087"/>
                      <a:pt x="293548" y="1320889"/>
                      <a:pt x="285165" y="1319212"/>
                    </a:cubicBezTo>
                    <a:cubicBezTo>
                      <a:pt x="277382" y="1317655"/>
                      <a:pt x="273590" y="1330802"/>
                      <a:pt x="270877" y="1338262"/>
                    </a:cubicBezTo>
                    <a:cubicBezTo>
                      <a:pt x="267041" y="1348812"/>
                      <a:pt x="261095" y="1361560"/>
                      <a:pt x="266115" y="1371600"/>
                    </a:cubicBezTo>
                    <a:cubicBezTo>
                      <a:pt x="269127" y="1377624"/>
                      <a:pt x="275640" y="1362075"/>
                      <a:pt x="280402" y="1357312"/>
                    </a:cubicBezTo>
                    <a:cubicBezTo>
                      <a:pt x="292981" y="1319576"/>
                      <a:pt x="291577" y="1338641"/>
                      <a:pt x="285165" y="1300162"/>
                    </a:cubicBezTo>
                    <a:cubicBezTo>
                      <a:pt x="269474" y="1305393"/>
                      <a:pt x="267738" y="1303605"/>
                      <a:pt x="256590" y="1319212"/>
                    </a:cubicBezTo>
                    <a:cubicBezTo>
                      <a:pt x="252464" y="1324989"/>
                      <a:pt x="242045" y="1333242"/>
                      <a:pt x="247065" y="1338262"/>
                    </a:cubicBezTo>
                    <a:cubicBezTo>
                      <a:pt x="252085" y="1343282"/>
                      <a:pt x="259765" y="1331912"/>
                      <a:pt x="266115" y="1328737"/>
                    </a:cubicBezTo>
                    <a:cubicBezTo>
                      <a:pt x="280970" y="1306455"/>
                      <a:pt x="287088" y="1304575"/>
                      <a:pt x="266115" y="1266825"/>
                    </a:cubicBezTo>
                    <a:cubicBezTo>
                      <a:pt x="263677" y="1262437"/>
                      <a:pt x="256590" y="1270000"/>
                      <a:pt x="251827" y="1271587"/>
                    </a:cubicBezTo>
                    <a:cubicBezTo>
                      <a:pt x="248652" y="1276350"/>
                      <a:pt x="244862" y="1280755"/>
                      <a:pt x="242302" y="1285875"/>
                    </a:cubicBezTo>
                    <a:cubicBezTo>
                      <a:pt x="238887" y="1292704"/>
                      <a:pt x="234302" y="1313113"/>
                      <a:pt x="232777" y="1319212"/>
                    </a:cubicBezTo>
                    <a:cubicBezTo>
                      <a:pt x="234365" y="1327150"/>
                      <a:pt x="230805" y="1347515"/>
                      <a:pt x="237540" y="1343025"/>
                    </a:cubicBezTo>
                    <a:cubicBezTo>
                      <a:pt x="255506" y="1331048"/>
                      <a:pt x="275640" y="1290637"/>
                      <a:pt x="275640" y="1290637"/>
                    </a:cubicBezTo>
                    <a:lnTo>
                      <a:pt x="285165" y="1243012"/>
                    </a:lnTo>
                    <a:lnTo>
                      <a:pt x="289927" y="1219200"/>
                    </a:lnTo>
                    <a:cubicBezTo>
                      <a:pt x="286752" y="1214437"/>
                      <a:pt x="285906" y="1203339"/>
                      <a:pt x="280402" y="1204912"/>
                    </a:cubicBezTo>
                    <a:cubicBezTo>
                      <a:pt x="256287" y="1211802"/>
                      <a:pt x="256791" y="1230401"/>
                      <a:pt x="251827" y="1247775"/>
                    </a:cubicBezTo>
                    <a:cubicBezTo>
                      <a:pt x="250448" y="1252602"/>
                      <a:pt x="242888" y="1259278"/>
                      <a:pt x="247065" y="1262062"/>
                    </a:cubicBezTo>
                    <a:cubicBezTo>
                      <a:pt x="252511" y="1265693"/>
                      <a:pt x="259765" y="1258887"/>
                      <a:pt x="266115" y="1257300"/>
                    </a:cubicBezTo>
                    <a:cubicBezTo>
                      <a:pt x="272465" y="1250950"/>
                      <a:pt x="278347" y="1244094"/>
                      <a:pt x="285165" y="1238250"/>
                    </a:cubicBezTo>
                    <a:cubicBezTo>
                      <a:pt x="289511" y="1234525"/>
                      <a:pt x="299452" y="1234449"/>
                      <a:pt x="299452" y="1228725"/>
                    </a:cubicBezTo>
                    <a:cubicBezTo>
                      <a:pt x="299452" y="1223705"/>
                      <a:pt x="289927" y="1225550"/>
                      <a:pt x="285165" y="1223962"/>
                    </a:cubicBezTo>
                    <a:cubicBezTo>
                      <a:pt x="280402" y="1225550"/>
                      <a:pt x="275491" y="1226747"/>
                      <a:pt x="270877" y="1228725"/>
                    </a:cubicBezTo>
                    <a:cubicBezTo>
                      <a:pt x="264352" y="1231522"/>
                      <a:pt x="258562" y="1240495"/>
                      <a:pt x="251827" y="1238250"/>
                    </a:cubicBezTo>
                    <a:cubicBezTo>
                      <a:pt x="247064" y="1236662"/>
                      <a:pt x="253454" y="1227882"/>
                      <a:pt x="256590" y="1223962"/>
                    </a:cubicBezTo>
                    <a:cubicBezTo>
                      <a:pt x="260166" y="1219493"/>
                      <a:pt x="266115" y="1217612"/>
                      <a:pt x="270877" y="1214437"/>
                    </a:cubicBezTo>
                    <a:cubicBezTo>
                      <a:pt x="275973" y="1194053"/>
                      <a:pt x="277049" y="1175867"/>
                      <a:pt x="304215" y="1166812"/>
                    </a:cubicBezTo>
                    <a:cubicBezTo>
                      <a:pt x="308977" y="1165225"/>
                      <a:pt x="322679" y="1159266"/>
                      <a:pt x="318502" y="1162050"/>
                    </a:cubicBezTo>
                    <a:cubicBezTo>
                      <a:pt x="309641" y="1167957"/>
                      <a:pt x="299452" y="1171575"/>
                      <a:pt x="289927" y="1176337"/>
                    </a:cubicBezTo>
                    <a:cubicBezTo>
                      <a:pt x="283577" y="1174750"/>
                      <a:pt x="265766" y="1175664"/>
                      <a:pt x="270877" y="1171575"/>
                    </a:cubicBezTo>
                    <a:cubicBezTo>
                      <a:pt x="282637" y="1162167"/>
                      <a:pt x="313740" y="1157287"/>
                      <a:pt x="313740" y="1157287"/>
                    </a:cubicBezTo>
                    <a:cubicBezTo>
                      <a:pt x="308977" y="1155700"/>
                      <a:pt x="303629" y="1155310"/>
                      <a:pt x="299452" y="1152525"/>
                    </a:cubicBezTo>
                    <a:cubicBezTo>
                      <a:pt x="263777" y="1128742"/>
                      <a:pt x="304851" y="1144798"/>
                      <a:pt x="270877" y="1133475"/>
                    </a:cubicBezTo>
                    <a:cubicBezTo>
                      <a:pt x="293102" y="1130300"/>
                      <a:pt x="316707" y="1132288"/>
                      <a:pt x="337552" y="1123950"/>
                    </a:cubicBezTo>
                    <a:cubicBezTo>
                      <a:pt x="344144" y="1121313"/>
                      <a:pt x="325149" y="1116918"/>
                      <a:pt x="318502" y="1114425"/>
                    </a:cubicBezTo>
                    <a:cubicBezTo>
                      <a:pt x="312373" y="1112127"/>
                      <a:pt x="305802" y="1111250"/>
                      <a:pt x="299452" y="1109662"/>
                    </a:cubicBezTo>
                    <a:cubicBezTo>
                      <a:pt x="296277" y="1104900"/>
                      <a:pt x="294689" y="1098550"/>
                      <a:pt x="289927" y="1095375"/>
                    </a:cubicBezTo>
                    <a:cubicBezTo>
                      <a:pt x="284481" y="1091744"/>
                      <a:pt x="273804" y="1096467"/>
                      <a:pt x="270877" y="1090612"/>
                    </a:cubicBezTo>
                    <a:cubicBezTo>
                      <a:pt x="268632" y="1086122"/>
                      <a:pt x="280213" y="1086675"/>
                      <a:pt x="285165" y="1085850"/>
                    </a:cubicBezTo>
                    <a:cubicBezTo>
                      <a:pt x="299345" y="1083487"/>
                      <a:pt x="313740" y="1082675"/>
                      <a:pt x="328027" y="1081087"/>
                    </a:cubicBezTo>
                    <a:cubicBezTo>
                      <a:pt x="321828" y="1065590"/>
                      <a:pt x="317806" y="1049551"/>
                      <a:pt x="304215" y="1038225"/>
                    </a:cubicBezTo>
                    <a:cubicBezTo>
                      <a:pt x="300358" y="1035011"/>
                      <a:pt x="294690" y="1035050"/>
                      <a:pt x="289927" y="1033462"/>
                    </a:cubicBezTo>
                    <a:cubicBezTo>
                      <a:pt x="286752" y="1028700"/>
                      <a:pt x="281034" y="1024864"/>
                      <a:pt x="280402" y="1019175"/>
                    </a:cubicBezTo>
                    <a:cubicBezTo>
                      <a:pt x="279336" y="1009578"/>
                      <a:pt x="275797" y="988258"/>
                      <a:pt x="285165" y="990600"/>
                    </a:cubicBezTo>
                    <a:lnTo>
                      <a:pt x="304215" y="995362"/>
                    </a:lnTo>
                    <a:cubicBezTo>
                      <a:pt x="296277" y="998537"/>
                      <a:pt x="288835" y="1006292"/>
                      <a:pt x="280402" y="1004887"/>
                    </a:cubicBezTo>
                    <a:cubicBezTo>
                      <a:pt x="268370" y="1002882"/>
                      <a:pt x="282910" y="968793"/>
                      <a:pt x="270877" y="1004887"/>
                    </a:cubicBezTo>
                    <a:cubicBezTo>
                      <a:pt x="272465" y="1020762"/>
                      <a:pt x="273384" y="1036718"/>
                      <a:pt x="275640" y="1052512"/>
                    </a:cubicBezTo>
                    <a:cubicBezTo>
                      <a:pt x="276566" y="1058992"/>
                      <a:pt x="282833" y="1065485"/>
                      <a:pt x="280402" y="1071562"/>
                    </a:cubicBezTo>
                    <a:cubicBezTo>
                      <a:pt x="278538" y="1076223"/>
                      <a:pt x="270877" y="1074737"/>
                      <a:pt x="266115" y="1076325"/>
                    </a:cubicBezTo>
                    <a:cubicBezTo>
                      <a:pt x="262940" y="1069975"/>
                      <a:pt x="254640" y="1064101"/>
                      <a:pt x="256590" y="1057275"/>
                    </a:cubicBezTo>
                    <a:cubicBezTo>
                      <a:pt x="262350" y="1037116"/>
                      <a:pt x="312647" y="1038875"/>
                      <a:pt x="318502" y="1038225"/>
                    </a:cubicBezTo>
                    <a:cubicBezTo>
                      <a:pt x="311609" y="1035927"/>
                      <a:pt x="282471" y="1026524"/>
                      <a:pt x="280402" y="1023937"/>
                    </a:cubicBezTo>
                    <a:cubicBezTo>
                      <a:pt x="277266" y="1020017"/>
                      <a:pt x="280504" y="1011514"/>
                      <a:pt x="285165" y="1009650"/>
                    </a:cubicBezTo>
                    <a:cubicBezTo>
                      <a:pt x="298512" y="1004311"/>
                      <a:pt x="313740" y="1006475"/>
                      <a:pt x="328027" y="1004887"/>
                    </a:cubicBezTo>
                    <a:cubicBezTo>
                      <a:pt x="329615" y="998537"/>
                      <a:pt x="336980" y="990865"/>
                      <a:pt x="332790" y="985837"/>
                    </a:cubicBezTo>
                    <a:cubicBezTo>
                      <a:pt x="326362" y="978124"/>
                      <a:pt x="304215" y="976312"/>
                      <a:pt x="304215" y="976312"/>
                    </a:cubicBezTo>
                    <a:cubicBezTo>
                      <a:pt x="302627" y="971550"/>
                      <a:pt x="297207" y="966515"/>
                      <a:pt x="299452" y="962025"/>
                    </a:cubicBezTo>
                    <a:cubicBezTo>
                      <a:pt x="304766" y="951397"/>
                      <a:pt x="338406" y="963428"/>
                      <a:pt x="294690" y="952500"/>
                    </a:cubicBezTo>
                    <a:cubicBezTo>
                      <a:pt x="299452" y="949325"/>
                      <a:pt x="303331" y="943916"/>
                      <a:pt x="308977" y="942975"/>
                    </a:cubicBezTo>
                    <a:cubicBezTo>
                      <a:pt x="313929" y="942150"/>
                      <a:pt x="321020" y="952227"/>
                      <a:pt x="323265" y="947737"/>
                    </a:cubicBezTo>
                    <a:cubicBezTo>
                      <a:pt x="329420" y="935428"/>
                      <a:pt x="302974" y="929861"/>
                      <a:pt x="299452" y="928687"/>
                    </a:cubicBezTo>
                    <a:cubicBezTo>
                      <a:pt x="304215" y="927100"/>
                      <a:pt x="315328" y="928688"/>
                      <a:pt x="313740" y="923925"/>
                    </a:cubicBezTo>
                    <a:cubicBezTo>
                      <a:pt x="309760" y="911986"/>
                      <a:pt x="287091" y="898221"/>
                      <a:pt x="275640" y="890587"/>
                    </a:cubicBezTo>
                    <a:cubicBezTo>
                      <a:pt x="283577" y="885825"/>
                      <a:pt x="290223" y="877010"/>
                      <a:pt x="299452" y="876300"/>
                    </a:cubicBezTo>
                    <a:cubicBezTo>
                      <a:pt x="312504" y="875296"/>
                      <a:pt x="324965" y="889421"/>
                      <a:pt x="337552" y="885825"/>
                    </a:cubicBezTo>
                    <a:cubicBezTo>
                      <a:pt x="343846" y="884027"/>
                      <a:pt x="336594" y="872101"/>
                      <a:pt x="332790" y="866775"/>
                    </a:cubicBezTo>
                    <a:cubicBezTo>
                      <a:pt x="328176" y="860316"/>
                      <a:pt x="320090" y="857250"/>
                      <a:pt x="313740" y="852487"/>
                    </a:cubicBezTo>
                    <a:cubicBezTo>
                      <a:pt x="312152" y="847725"/>
                      <a:pt x="305965" y="842216"/>
                      <a:pt x="308977" y="838200"/>
                    </a:cubicBezTo>
                    <a:cubicBezTo>
                      <a:pt x="312904" y="832964"/>
                      <a:pt x="326743" y="839855"/>
                      <a:pt x="328027" y="833437"/>
                    </a:cubicBezTo>
                    <a:cubicBezTo>
                      <a:pt x="331786" y="814644"/>
                      <a:pt x="287920" y="807931"/>
                      <a:pt x="332790" y="819150"/>
                    </a:cubicBezTo>
                    <a:cubicBezTo>
                      <a:pt x="335965" y="823912"/>
                      <a:pt x="346363" y="829390"/>
                      <a:pt x="342315" y="833437"/>
                    </a:cubicBezTo>
                    <a:cubicBezTo>
                      <a:pt x="338267" y="837484"/>
                      <a:pt x="332685" y="827239"/>
                      <a:pt x="328027" y="823912"/>
                    </a:cubicBezTo>
                    <a:cubicBezTo>
                      <a:pt x="321568" y="819299"/>
                      <a:pt x="308977" y="817562"/>
                      <a:pt x="308977" y="809625"/>
                    </a:cubicBezTo>
                    <a:cubicBezTo>
                      <a:pt x="308977" y="803080"/>
                      <a:pt x="321677" y="812800"/>
                      <a:pt x="328027" y="814387"/>
                    </a:cubicBezTo>
                    <a:cubicBezTo>
                      <a:pt x="331202" y="806450"/>
                      <a:pt x="336778" y="799089"/>
                      <a:pt x="337552" y="790575"/>
                    </a:cubicBezTo>
                    <a:cubicBezTo>
                      <a:pt x="338426" y="780958"/>
                      <a:pt x="332790" y="771656"/>
                      <a:pt x="332790" y="762000"/>
                    </a:cubicBezTo>
                    <a:cubicBezTo>
                      <a:pt x="332790" y="753905"/>
                      <a:pt x="335965" y="746125"/>
                      <a:pt x="337552" y="738187"/>
                    </a:cubicBezTo>
                    <a:cubicBezTo>
                      <a:pt x="342315" y="739775"/>
                      <a:pt x="347179" y="744814"/>
                      <a:pt x="351840" y="742950"/>
                    </a:cubicBezTo>
                    <a:cubicBezTo>
                      <a:pt x="371497" y="735088"/>
                      <a:pt x="355424" y="701777"/>
                      <a:pt x="351840" y="695325"/>
                    </a:cubicBezTo>
                    <a:cubicBezTo>
                      <a:pt x="349060" y="690321"/>
                      <a:pt x="342315" y="688975"/>
                      <a:pt x="337552" y="685800"/>
                    </a:cubicBezTo>
                    <a:cubicBezTo>
                      <a:pt x="335965" y="692150"/>
                      <a:pt x="330909" y="698581"/>
                      <a:pt x="332790" y="704850"/>
                    </a:cubicBezTo>
                    <a:cubicBezTo>
                      <a:pt x="339735" y="728001"/>
                      <a:pt x="349955" y="732168"/>
                      <a:pt x="366127" y="742950"/>
                    </a:cubicBezTo>
                    <a:cubicBezTo>
                      <a:pt x="364540" y="727075"/>
                      <a:pt x="364708" y="710925"/>
                      <a:pt x="361365" y="695325"/>
                    </a:cubicBezTo>
                    <a:cubicBezTo>
                      <a:pt x="359877" y="688383"/>
                      <a:pt x="345490" y="673100"/>
                      <a:pt x="351840" y="676275"/>
                    </a:cubicBezTo>
                    <a:cubicBezTo>
                      <a:pt x="360932" y="680820"/>
                      <a:pt x="364196" y="692437"/>
                      <a:pt x="370890" y="700087"/>
                    </a:cubicBezTo>
                    <a:cubicBezTo>
                      <a:pt x="375325" y="705156"/>
                      <a:pt x="380415" y="709612"/>
                      <a:pt x="385177" y="714375"/>
                    </a:cubicBezTo>
                    <a:cubicBezTo>
                      <a:pt x="410203" y="664323"/>
                      <a:pt x="375142" y="740230"/>
                      <a:pt x="399465" y="642937"/>
                    </a:cubicBezTo>
                    <a:cubicBezTo>
                      <a:pt x="400683" y="638067"/>
                      <a:pt x="401982" y="652735"/>
                      <a:pt x="404227" y="657225"/>
                    </a:cubicBezTo>
                    <a:cubicBezTo>
                      <a:pt x="406787" y="662344"/>
                      <a:pt x="410577" y="666750"/>
                      <a:pt x="413752" y="671512"/>
                    </a:cubicBezTo>
                    <a:cubicBezTo>
                      <a:pt x="410577" y="655637"/>
                      <a:pt x="417697" y="632867"/>
                      <a:pt x="404227" y="623887"/>
                    </a:cubicBezTo>
                    <a:cubicBezTo>
                      <a:pt x="393578" y="616787"/>
                      <a:pt x="399465" y="674786"/>
                      <a:pt x="399465" y="661987"/>
                    </a:cubicBezTo>
                    <a:cubicBezTo>
                      <a:pt x="399465" y="646033"/>
                      <a:pt x="402640" y="630237"/>
                      <a:pt x="404227" y="614362"/>
                    </a:cubicBezTo>
                    <a:cubicBezTo>
                      <a:pt x="402220" y="611352"/>
                      <a:pt x="387475" y="591950"/>
                      <a:pt x="389940" y="585787"/>
                    </a:cubicBezTo>
                    <a:cubicBezTo>
                      <a:pt x="392066" y="580473"/>
                      <a:pt x="399465" y="579437"/>
                      <a:pt x="404227" y="576262"/>
                    </a:cubicBezTo>
                    <a:cubicBezTo>
                      <a:pt x="402640" y="571500"/>
                      <a:pt x="397220" y="566465"/>
                      <a:pt x="399465" y="561975"/>
                    </a:cubicBezTo>
                    <a:cubicBezTo>
                      <a:pt x="404908" y="551088"/>
                      <a:pt x="422597" y="560160"/>
                      <a:pt x="428040" y="561975"/>
                    </a:cubicBezTo>
                    <a:cubicBezTo>
                      <a:pt x="432802" y="566737"/>
                      <a:pt x="438015" y="571088"/>
                      <a:pt x="442327" y="576262"/>
                    </a:cubicBezTo>
                    <a:cubicBezTo>
                      <a:pt x="445991" y="580659"/>
                      <a:pt x="455899" y="594597"/>
                      <a:pt x="451852" y="590550"/>
                    </a:cubicBezTo>
                    <a:cubicBezTo>
                      <a:pt x="446239" y="584937"/>
                      <a:pt x="442792" y="577474"/>
                      <a:pt x="437565" y="571500"/>
                    </a:cubicBezTo>
                    <a:cubicBezTo>
                      <a:pt x="431652" y="564742"/>
                      <a:pt x="424359" y="559268"/>
                      <a:pt x="418515" y="552450"/>
                    </a:cubicBezTo>
                    <a:cubicBezTo>
                      <a:pt x="414790" y="548104"/>
                      <a:pt x="403870" y="540722"/>
                      <a:pt x="408990" y="538162"/>
                    </a:cubicBezTo>
                    <a:cubicBezTo>
                      <a:pt x="417627" y="533844"/>
                      <a:pt x="428040" y="541337"/>
                      <a:pt x="437565" y="542925"/>
                    </a:cubicBezTo>
                    <a:cubicBezTo>
                      <a:pt x="444389" y="547475"/>
                      <a:pt x="465226" y="567845"/>
                      <a:pt x="456615" y="533400"/>
                    </a:cubicBezTo>
                    <a:cubicBezTo>
                      <a:pt x="446450" y="492737"/>
                      <a:pt x="416731" y="486966"/>
                      <a:pt x="461377" y="504825"/>
                    </a:cubicBezTo>
                    <a:cubicBezTo>
                      <a:pt x="466492" y="511644"/>
                      <a:pt x="484543" y="545979"/>
                      <a:pt x="480427" y="504825"/>
                    </a:cubicBezTo>
                    <a:cubicBezTo>
                      <a:pt x="479428" y="494835"/>
                      <a:pt x="474077" y="485775"/>
                      <a:pt x="470902" y="476250"/>
                    </a:cubicBezTo>
                    <a:cubicBezTo>
                      <a:pt x="464009" y="455571"/>
                      <a:pt x="462592" y="458413"/>
                      <a:pt x="480427" y="476250"/>
                    </a:cubicBezTo>
                    <a:cubicBezTo>
                      <a:pt x="496173" y="452630"/>
                      <a:pt x="491907" y="466892"/>
                      <a:pt x="480427" y="428625"/>
                    </a:cubicBezTo>
                    <a:cubicBezTo>
                      <a:pt x="478984" y="423816"/>
                      <a:pt x="477044" y="419164"/>
                      <a:pt x="475665" y="414337"/>
                    </a:cubicBezTo>
                    <a:cubicBezTo>
                      <a:pt x="473867" y="408043"/>
                      <a:pt x="469976" y="388807"/>
                      <a:pt x="470902" y="395287"/>
                    </a:cubicBezTo>
                    <a:cubicBezTo>
                      <a:pt x="473412" y="412858"/>
                      <a:pt x="475854" y="430525"/>
                      <a:pt x="480427" y="447675"/>
                    </a:cubicBezTo>
                    <a:cubicBezTo>
                      <a:pt x="482256" y="454535"/>
                      <a:pt x="489952" y="473825"/>
                      <a:pt x="489952" y="466725"/>
                    </a:cubicBezTo>
                    <a:cubicBezTo>
                      <a:pt x="489952" y="453634"/>
                      <a:pt x="484567" y="441044"/>
                      <a:pt x="480427" y="428625"/>
                    </a:cubicBezTo>
                    <a:cubicBezTo>
                      <a:pt x="478182" y="421890"/>
                      <a:pt x="465882" y="404555"/>
                      <a:pt x="470902" y="409575"/>
                    </a:cubicBezTo>
                    <a:cubicBezTo>
                      <a:pt x="487277" y="425950"/>
                      <a:pt x="488726" y="434472"/>
                      <a:pt x="494715" y="452437"/>
                    </a:cubicBezTo>
                    <a:cubicBezTo>
                      <a:pt x="497890" y="444500"/>
                      <a:pt x="496303" y="431800"/>
                      <a:pt x="504240" y="428625"/>
                    </a:cubicBezTo>
                    <a:cubicBezTo>
                      <a:pt x="531683" y="417648"/>
                      <a:pt x="509237" y="470778"/>
                      <a:pt x="523290" y="428625"/>
                    </a:cubicBezTo>
                    <a:cubicBezTo>
                      <a:pt x="521702" y="422275"/>
                      <a:pt x="514337" y="414603"/>
                      <a:pt x="518527" y="409575"/>
                    </a:cubicBezTo>
                    <a:cubicBezTo>
                      <a:pt x="524955" y="401862"/>
                      <a:pt x="538122" y="404540"/>
                      <a:pt x="547102" y="400050"/>
                    </a:cubicBezTo>
                    <a:lnTo>
                      <a:pt x="566152" y="390525"/>
                    </a:lnTo>
                    <a:cubicBezTo>
                      <a:pt x="564565" y="385762"/>
                      <a:pt x="563635" y="380727"/>
                      <a:pt x="561390" y="376237"/>
                    </a:cubicBezTo>
                    <a:cubicBezTo>
                      <a:pt x="558830" y="371118"/>
                      <a:pt x="547818" y="365997"/>
                      <a:pt x="551865" y="361950"/>
                    </a:cubicBezTo>
                    <a:cubicBezTo>
                      <a:pt x="555912" y="357903"/>
                      <a:pt x="561182" y="368635"/>
                      <a:pt x="566152" y="371475"/>
                    </a:cubicBezTo>
                    <a:cubicBezTo>
                      <a:pt x="572316" y="374997"/>
                      <a:pt x="578852" y="377825"/>
                      <a:pt x="585202" y="381000"/>
                    </a:cubicBezTo>
                    <a:cubicBezTo>
                      <a:pt x="578852" y="369887"/>
                      <a:pt x="569256" y="360079"/>
                      <a:pt x="566152" y="347662"/>
                    </a:cubicBezTo>
                    <a:cubicBezTo>
                      <a:pt x="564519" y="341128"/>
                      <a:pt x="573835" y="363271"/>
                      <a:pt x="580440" y="361950"/>
                    </a:cubicBezTo>
                    <a:cubicBezTo>
                      <a:pt x="587402" y="360558"/>
                      <a:pt x="586790" y="349250"/>
                      <a:pt x="589965" y="342900"/>
                    </a:cubicBezTo>
                    <a:cubicBezTo>
                      <a:pt x="588377" y="336550"/>
                      <a:pt x="587083" y="330119"/>
                      <a:pt x="585202" y="323850"/>
                    </a:cubicBezTo>
                    <a:cubicBezTo>
                      <a:pt x="575283" y="290789"/>
                      <a:pt x="566515" y="289167"/>
                      <a:pt x="589965" y="304800"/>
                    </a:cubicBezTo>
                    <a:cubicBezTo>
                      <a:pt x="593140" y="295275"/>
                      <a:pt x="599490" y="286265"/>
                      <a:pt x="599490" y="276225"/>
                    </a:cubicBezTo>
                    <a:cubicBezTo>
                      <a:pt x="599490" y="266185"/>
                      <a:pt x="597065" y="240551"/>
                      <a:pt x="589965" y="247650"/>
                    </a:cubicBezTo>
                    <a:cubicBezTo>
                      <a:pt x="575530" y="262082"/>
                      <a:pt x="598702" y="284176"/>
                      <a:pt x="604252" y="295275"/>
                    </a:cubicBezTo>
                    <a:cubicBezTo>
                      <a:pt x="606497" y="299765"/>
                      <a:pt x="607427" y="304800"/>
                      <a:pt x="609015" y="309562"/>
                    </a:cubicBezTo>
                    <a:cubicBezTo>
                      <a:pt x="605840" y="288925"/>
                      <a:pt x="601568" y="268426"/>
                      <a:pt x="599490" y="247650"/>
                    </a:cubicBezTo>
                    <a:cubicBezTo>
                      <a:pt x="598990" y="242655"/>
                      <a:pt x="602665" y="257175"/>
                      <a:pt x="604252" y="261937"/>
                    </a:cubicBezTo>
                    <a:lnTo>
                      <a:pt x="609015" y="276225"/>
                    </a:lnTo>
                    <a:cubicBezTo>
                      <a:pt x="610602" y="271462"/>
                      <a:pt x="609059" y="263653"/>
                      <a:pt x="613777" y="261937"/>
                    </a:cubicBezTo>
                    <a:cubicBezTo>
                      <a:pt x="663629" y="243809"/>
                      <a:pt x="679473" y="278860"/>
                      <a:pt x="637590" y="228600"/>
                    </a:cubicBezTo>
                    <a:cubicBezTo>
                      <a:pt x="636002" y="223837"/>
                      <a:pt x="629277" y="217862"/>
                      <a:pt x="632827" y="214312"/>
                    </a:cubicBezTo>
                    <a:cubicBezTo>
                      <a:pt x="636377" y="210762"/>
                      <a:pt x="642938" y="216290"/>
                      <a:pt x="647115" y="219075"/>
                    </a:cubicBezTo>
                    <a:cubicBezTo>
                      <a:pt x="652719" y="222811"/>
                      <a:pt x="656228" y="229050"/>
                      <a:pt x="661402" y="233362"/>
                    </a:cubicBezTo>
                    <a:cubicBezTo>
                      <a:pt x="665799" y="237026"/>
                      <a:pt x="670927" y="239712"/>
                      <a:pt x="675690" y="242887"/>
                    </a:cubicBezTo>
                    <a:cubicBezTo>
                      <a:pt x="674102" y="222250"/>
                      <a:pt x="667524" y="201392"/>
                      <a:pt x="670927" y="180975"/>
                    </a:cubicBezTo>
                    <a:cubicBezTo>
                      <a:pt x="671752" y="176023"/>
                      <a:pt x="683627" y="190500"/>
                      <a:pt x="685215" y="185737"/>
                    </a:cubicBezTo>
                    <a:cubicBezTo>
                      <a:pt x="688765" y="175088"/>
                      <a:pt x="673717" y="161380"/>
                      <a:pt x="680452" y="152400"/>
                    </a:cubicBezTo>
                    <a:cubicBezTo>
                      <a:pt x="681438" y="151085"/>
                      <a:pt x="713790" y="177743"/>
                      <a:pt x="713790" y="180975"/>
                    </a:cubicBezTo>
                    <a:cubicBezTo>
                      <a:pt x="713790" y="186699"/>
                      <a:pt x="704265" y="174625"/>
                      <a:pt x="699502" y="171450"/>
                    </a:cubicBezTo>
                    <a:cubicBezTo>
                      <a:pt x="675853" y="135976"/>
                      <a:pt x="698153" y="171450"/>
                      <a:pt x="704265" y="171450"/>
                    </a:cubicBezTo>
                    <a:cubicBezTo>
                      <a:pt x="709989" y="171450"/>
                      <a:pt x="689977" y="153987"/>
                      <a:pt x="694740" y="157162"/>
                    </a:cubicBezTo>
                    <a:lnTo>
                      <a:pt x="709027" y="166687"/>
                    </a:lnTo>
                    <a:cubicBezTo>
                      <a:pt x="713790" y="161925"/>
                      <a:pt x="717291" y="155412"/>
                      <a:pt x="723315" y="152400"/>
                    </a:cubicBezTo>
                    <a:cubicBezTo>
                      <a:pt x="733652" y="147232"/>
                      <a:pt x="748480" y="151047"/>
                      <a:pt x="756652" y="142875"/>
                    </a:cubicBezTo>
                    <a:cubicBezTo>
                      <a:pt x="760699" y="138827"/>
                      <a:pt x="742007" y="131147"/>
                      <a:pt x="747127" y="128587"/>
                    </a:cubicBezTo>
                    <a:lnTo>
                      <a:pt x="766177" y="138112"/>
                    </a:lnTo>
                    <a:cubicBezTo>
                      <a:pt x="764590" y="131762"/>
                      <a:pt x="763213" y="125356"/>
                      <a:pt x="761415" y="119062"/>
                    </a:cubicBezTo>
                    <a:cubicBezTo>
                      <a:pt x="760036" y="114235"/>
                      <a:pt x="756652" y="99755"/>
                      <a:pt x="756652" y="104775"/>
                    </a:cubicBezTo>
                    <a:cubicBezTo>
                      <a:pt x="756652" y="112870"/>
                      <a:pt x="759827" y="120650"/>
                      <a:pt x="761415" y="128587"/>
                    </a:cubicBezTo>
                    <a:cubicBezTo>
                      <a:pt x="761496" y="128018"/>
                      <a:pt x="766494" y="74270"/>
                      <a:pt x="775702" y="71437"/>
                    </a:cubicBezTo>
                    <a:cubicBezTo>
                      <a:pt x="792461" y="66280"/>
                      <a:pt x="810627" y="74612"/>
                      <a:pt x="828090" y="76200"/>
                    </a:cubicBezTo>
                    <a:cubicBezTo>
                      <a:pt x="828461" y="76571"/>
                      <a:pt x="849007" y="101376"/>
                      <a:pt x="856665" y="95250"/>
                    </a:cubicBezTo>
                    <a:cubicBezTo>
                      <a:pt x="863341" y="89909"/>
                      <a:pt x="863015" y="79375"/>
                      <a:pt x="866190" y="71437"/>
                    </a:cubicBezTo>
                    <a:cubicBezTo>
                      <a:pt x="847437" y="24554"/>
                      <a:pt x="866163" y="66627"/>
                      <a:pt x="847140" y="33337"/>
                    </a:cubicBezTo>
                    <a:cubicBezTo>
                      <a:pt x="843618" y="27173"/>
                      <a:pt x="841742" y="20064"/>
                      <a:pt x="837615" y="14287"/>
                    </a:cubicBezTo>
                    <a:cubicBezTo>
                      <a:pt x="833700" y="8806"/>
                      <a:pt x="830062" y="0"/>
                      <a:pt x="823327" y="0"/>
                    </a:cubicBezTo>
                    <a:cubicBezTo>
                      <a:pt x="817603" y="0"/>
                      <a:pt x="829677" y="9525"/>
                      <a:pt x="832852" y="14287"/>
                    </a:cubicBezTo>
                    <a:cubicBezTo>
                      <a:pt x="846528" y="68987"/>
                      <a:pt x="827404" y="1572"/>
                      <a:pt x="847140" y="47625"/>
                    </a:cubicBezTo>
                    <a:cubicBezTo>
                      <a:pt x="859079" y="75484"/>
                      <a:pt x="844998" y="59773"/>
                      <a:pt x="856665" y="71437"/>
                    </a:cubicBezTo>
                  </a:path>
                </a:pathLst>
              </a:custGeom>
              <a:noFill/>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75" name="Dowolny kształt 15"/>
              <p:cNvSpPr/>
              <p:nvPr/>
            </p:nvSpPr>
            <p:spPr bwMode="auto">
              <a:xfrm flipH="1">
                <a:off x="7203647" y="3132951"/>
                <a:ext cx="92061" cy="73029"/>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76" name="Dowolny kształt 16"/>
              <p:cNvSpPr/>
              <p:nvPr/>
            </p:nvSpPr>
            <p:spPr bwMode="auto">
              <a:xfrm flipH="1">
                <a:off x="7052235" y="2942496"/>
                <a:ext cx="93648" cy="74617"/>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77" name="Dowolny kształt 17"/>
              <p:cNvSpPr/>
              <p:nvPr/>
            </p:nvSpPr>
            <p:spPr bwMode="auto">
              <a:xfrm flipH="1">
                <a:off x="6976279" y="2725402"/>
                <a:ext cx="92061" cy="73029"/>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78" name="Dowolny kształt 18"/>
              <p:cNvSpPr/>
              <p:nvPr/>
            </p:nvSpPr>
            <p:spPr bwMode="auto">
              <a:xfrm flipH="1">
                <a:off x="6958532" y="2517653"/>
                <a:ext cx="92061" cy="74617"/>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79" name="Dowolny kształt 19"/>
              <p:cNvSpPr/>
              <p:nvPr/>
            </p:nvSpPr>
            <p:spPr bwMode="auto">
              <a:xfrm flipH="1">
                <a:off x="6935362" y="2310728"/>
                <a:ext cx="93648" cy="74616"/>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80" name="Dowolny kształt 20"/>
              <p:cNvSpPr/>
              <p:nvPr/>
            </p:nvSpPr>
            <p:spPr bwMode="auto">
              <a:xfrm flipH="1">
                <a:off x="6877283" y="2141574"/>
                <a:ext cx="93648" cy="73029"/>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81" name="Dowolny kształt 21"/>
              <p:cNvSpPr/>
              <p:nvPr/>
            </p:nvSpPr>
            <p:spPr bwMode="auto">
              <a:xfrm flipH="1">
                <a:off x="6831828" y="1943255"/>
                <a:ext cx="93648" cy="74616"/>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82" name="Dowolny kształt 22"/>
              <p:cNvSpPr/>
              <p:nvPr/>
            </p:nvSpPr>
            <p:spPr bwMode="auto">
              <a:xfrm flipH="1">
                <a:off x="6693661" y="1790801"/>
                <a:ext cx="92061" cy="73029"/>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83" name="Dowolny kształt 23"/>
              <p:cNvSpPr/>
              <p:nvPr/>
            </p:nvSpPr>
            <p:spPr bwMode="auto">
              <a:xfrm flipH="1">
                <a:off x="6560022" y="1617643"/>
                <a:ext cx="92061" cy="73029"/>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84" name="Dowolny kształt 24"/>
              <p:cNvSpPr/>
              <p:nvPr/>
            </p:nvSpPr>
            <p:spPr bwMode="auto">
              <a:xfrm flipH="1">
                <a:off x="6397670" y="1532768"/>
                <a:ext cx="92061" cy="74617"/>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85" name="Dowolny kształt 25"/>
              <p:cNvSpPr/>
              <p:nvPr/>
            </p:nvSpPr>
            <p:spPr bwMode="auto">
              <a:xfrm flipH="1">
                <a:off x="6197226" y="1447827"/>
                <a:ext cx="93647" cy="74617"/>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86" name="Dowolny kształt 26"/>
              <p:cNvSpPr/>
              <p:nvPr/>
            </p:nvSpPr>
            <p:spPr bwMode="auto">
              <a:xfrm flipH="1">
                <a:off x="5970581" y="1403627"/>
                <a:ext cx="92061" cy="74616"/>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87" name="Dowolny kształt 27"/>
              <p:cNvSpPr/>
              <p:nvPr/>
            </p:nvSpPr>
            <p:spPr bwMode="auto">
              <a:xfrm flipH="1">
                <a:off x="4333919" y="1139899"/>
                <a:ext cx="2317386" cy="1444699"/>
              </a:xfrm>
              <a:custGeom>
                <a:avLst/>
                <a:gdLst>
                  <a:gd name="connsiteX0" fmla="*/ 2066 w 2325223"/>
                  <a:gd name="connsiteY0" fmla="*/ 363748 h 1706773"/>
                  <a:gd name="connsiteX1" fmla="*/ 6828 w 2325223"/>
                  <a:gd name="connsiteY1" fmla="*/ 335173 h 1706773"/>
                  <a:gd name="connsiteX2" fmla="*/ 21116 w 2325223"/>
                  <a:gd name="connsiteY2" fmla="*/ 344698 h 1706773"/>
                  <a:gd name="connsiteX3" fmla="*/ 30641 w 2325223"/>
                  <a:gd name="connsiteY3" fmla="*/ 330410 h 1706773"/>
                  <a:gd name="connsiteX4" fmla="*/ 25878 w 2325223"/>
                  <a:gd name="connsiteY4" fmla="*/ 316123 h 1706773"/>
                  <a:gd name="connsiteX5" fmla="*/ 16353 w 2325223"/>
                  <a:gd name="connsiteY5" fmla="*/ 301835 h 1706773"/>
                  <a:gd name="connsiteX6" fmla="*/ 44928 w 2325223"/>
                  <a:gd name="connsiteY6" fmla="*/ 330410 h 1706773"/>
                  <a:gd name="connsiteX7" fmla="*/ 63978 w 2325223"/>
                  <a:gd name="connsiteY7" fmla="*/ 339935 h 1706773"/>
                  <a:gd name="connsiteX8" fmla="*/ 78266 w 2325223"/>
                  <a:gd name="connsiteY8" fmla="*/ 349460 h 1706773"/>
                  <a:gd name="connsiteX9" fmla="*/ 73503 w 2325223"/>
                  <a:gd name="connsiteY9" fmla="*/ 325648 h 1706773"/>
                  <a:gd name="connsiteX10" fmla="*/ 83028 w 2325223"/>
                  <a:gd name="connsiteY10" fmla="*/ 311360 h 1706773"/>
                  <a:gd name="connsiteX11" fmla="*/ 92553 w 2325223"/>
                  <a:gd name="connsiteY11" fmla="*/ 325648 h 1706773"/>
                  <a:gd name="connsiteX12" fmla="*/ 83028 w 2325223"/>
                  <a:gd name="connsiteY12" fmla="*/ 282785 h 1706773"/>
                  <a:gd name="connsiteX13" fmla="*/ 78266 w 2325223"/>
                  <a:gd name="connsiteY13" fmla="*/ 263735 h 1706773"/>
                  <a:gd name="connsiteX14" fmla="*/ 106841 w 2325223"/>
                  <a:gd name="connsiteY14" fmla="*/ 287548 h 1706773"/>
                  <a:gd name="connsiteX15" fmla="*/ 102078 w 2325223"/>
                  <a:gd name="connsiteY15" fmla="*/ 258973 h 1706773"/>
                  <a:gd name="connsiteX16" fmla="*/ 121128 w 2325223"/>
                  <a:gd name="connsiteY16" fmla="*/ 297073 h 1706773"/>
                  <a:gd name="connsiteX17" fmla="*/ 130653 w 2325223"/>
                  <a:gd name="connsiteY17" fmla="*/ 311360 h 1706773"/>
                  <a:gd name="connsiteX18" fmla="*/ 144941 w 2325223"/>
                  <a:gd name="connsiteY18" fmla="*/ 316123 h 1706773"/>
                  <a:gd name="connsiteX19" fmla="*/ 149703 w 2325223"/>
                  <a:gd name="connsiteY19" fmla="*/ 297073 h 1706773"/>
                  <a:gd name="connsiteX20" fmla="*/ 154466 w 2325223"/>
                  <a:gd name="connsiteY20" fmla="*/ 263735 h 1706773"/>
                  <a:gd name="connsiteX21" fmla="*/ 159228 w 2325223"/>
                  <a:gd name="connsiteY21" fmla="*/ 239923 h 1706773"/>
                  <a:gd name="connsiteX22" fmla="*/ 173516 w 2325223"/>
                  <a:gd name="connsiteY22" fmla="*/ 239923 h 1706773"/>
                  <a:gd name="connsiteX23" fmla="*/ 168753 w 2325223"/>
                  <a:gd name="connsiteY23" fmla="*/ 225635 h 1706773"/>
                  <a:gd name="connsiteX24" fmla="*/ 183041 w 2325223"/>
                  <a:gd name="connsiteY24" fmla="*/ 235160 h 1706773"/>
                  <a:gd name="connsiteX25" fmla="*/ 192566 w 2325223"/>
                  <a:gd name="connsiteY25" fmla="*/ 220873 h 1706773"/>
                  <a:gd name="connsiteX26" fmla="*/ 183041 w 2325223"/>
                  <a:gd name="connsiteY26" fmla="*/ 206585 h 1706773"/>
                  <a:gd name="connsiteX27" fmla="*/ 206853 w 2325223"/>
                  <a:gd name="connsiteY27" fmla="*/ 239923 h 1706773"/>
                  <a:gd name="connsiteX28" fmla="*/ 192566 w 2325223"/>
                  <a:gd name="connsiteY28" fmla="*/ 225635 h 1706773"/>
                  <a:gd name="connsiteX29" fmla="*/ 187803 w 2325223"/>
                  <a:gd name="connsiteY29" fmla="*/ 197060 h 1706773"/>
                  <a:gd name="connsiteX30" fmla="*/ 202091 w 2325223"/>
                  <a:gd name="connsiteY30" fmla="*/ 211348 h 1706773"/>
                  <a:gd name="connsiteX31" fmla="*/ 230666 w 2325223"/>
                  <a:gd name="connsiteY31" fmla="*/ 220873 h 1706773"/>
                  <a:gd name="connsiteX32" fmla="*/ 221141 w 2325223"/>
                  <a:gd name="connsiteY32" fmla="*/ 206585 h 1706773"/>
                  <a:gd name="connsiteX33" fmla="*/ 216378 w 2325223"/>
                  <a:gd name="connsiteY33" fmla="*/ 192298 h 1706773"/>
                  <a:gd name="connsiteX34" fmla="*/ 225903 w 2325223"/>
                  <a:gd name="connsiteY34" fmla="*/ 211348 h 1706773"/>
                  <a:gd name="connsiteX35" fmla="*/ 244953 w 2325223"/>
                  <a:gd name="connsiteY35" fmla="*/ 149435 h 1706773"/>
                  <a:gd name="connsiteX36" fmla="*/ 268766 w 2325223"/>
                  <a:gd name="connsiteY36" fmla="*/ 154198 h 1706773"/>
                  <a:gd name="connsiteX37" fmla="*/ 283053 w 2325223"/>
                  <a:gd name="connsiteY37" fmla="*/ 173248 h 1706773"/>
                  <a:gd name="connsiteX38" fmla="*/ 287816 w 2325223"/>
                  <a:gd name="connsiteY38" fmla="*/ 187535 h 1706773"/>
                  <a:gd name="connsiteX39" fmla="*/ 273528 w 2325223"/>
                  <a:gd name="connsiteY39" fmla="*/ 173248 h 1706773"/>
                  <a:gd name="connsiteX40" fmla="*/ 283053 w 2325223"/>
                  <a:gd name="connsiteY40" fmla="*/ 192298 h 1706773"/>
                  <a:gd name="connsiteX41" fmla="*/ 283053 w 2325223"/>
                  <a:gd name="connsiteY41" fmla="*/ 192298 h 1706773"/>
                  <a:gd name="connsiteX42" fmla="*/ 311628 w 2325223"/>
                  <a:gd name="connsiteY42" fmla="*/ 206585 h 1706773"/>
                  <a:gd name="connsiteX43" fmla="*/ 325916 w 2325223"/>
                  <a:gd name="connsiteY43" fmla="*/ 220873 h 1706773"/>
                  <a:gd name="connsiteX44" fmla="*/ 316391 w 2325223"/>
                  <a:gd name="connsiteY44" fmla="*/ 192298 h 1706773"/>
                  <a:gd name="connsiteX45" fmla="*/ 306866 w 2325223"/>
                  <a:gd name="connsiteY45" fmla="*/ 178010 h 1706773"/>
                  <a:gd name="connsiteX46" fmla="*/ 340203 w 2325223"/>
                  <a:gd name="connsiteY46" fmla="*/ 225635 h 1706773"/>
                  <a:gd name="connsiteX47" fmla="*/ 344966 w 2325223"/>
                  <a:gd name="connsiteY47" fmla="*/ 197060 h 1706773"/>
                  <a:gd name="connsiteX48" fmla="*/ 349728 w 2325223"/>
                  <a:gd name="connsiteY48" fmla="*/ 144673 h 1706773"/>
                  <a:gd name="connsiteX49" fmla="*/ 378303 w 2325223"/>
                  <a:gd name="connsiteY49" fmla="*/ 154198 h 1706773"/>
                  <a:gd name="connsiteX50" fmla="*/ 402116 w 2325223"/>
                  <a:gd name="connsiteY50" fmla="*/ 144673 h 1706773"/>
                  <a:gd name="connsiteX51" fmla="*/ 406878 w 2325223"/>
                  <a:gd name="connsiteY51" fmla="*/ 125623 h 1706773"/>
                  <a:gd name="connsiteX52" fmla="*/ 421166 w 2325223"/>
                  <a:gd name="connsiteY52" fmla="*/ 144673 h 1706773"/>
                  <a:gd name="connsiteX53" fmla="*/ 416403 w 2325223"/>
                  <a:gd name="connsiteY53" fmla="*/ 106573 h 1706773"/>
                  <a:gd name="connsiteX54" fmla="*/ 411641 w 2325223"/>
                  <a:gd name="connsiteY54" fmla="*/ 87523 h 1706773"/>
                  <a:gd name="connsiteX55" fmla="*/ 425928 w 2325223"/>
                  <a:gd name="connsiteY55" fmla="*/ 92285 h 1706773"/>
                  <a:gd name="connsiteX56" fmla="*/ 449741 w 2325223"/>
                  <a:gd name="connsiteY56" fmla="*/ 116098 h 1706773"/>
                  <a:gd name="connsiteX57" fmla="*/ 459266 w 2325223"/>
                  <a:gd name="connsiteY57" fmla="*/ 144673 h 1706773"/>
                  <a:gd name="connsiteX58" fmla="*/ 487841 w 2325223"/>
                  <a:gd name="connsiteY58" fmla="*/ 77998 h 1706773"/>
                  <a:gd name="connsiteX59" fmla="*/ 497366 w 2325223"/>
                  <a:gd name="connsiteY59" fmla="*/ 92285 h 1706773"/>
                  <a:gd name="connsiteX60" fmla="*/ 492603 w 2325223"/>
                  <a:gd name="connsiteY60" fmla="*/ 125623 h 1706773"/>
                  <a:gd name="connsiteX61" fmla="*/ 492603 w 2325223"/>
                  <a:gd name="connsiteY61" fmla="*/ 58948 h 1706773"/>
                  <a:gd name="connsiteX62" fmla="*/ 506891 w 2325223"/>
                  <a:gd name="connsiteY62" fmla="*/ 63710 h 1706773"/>
                  <a:gd name="connsiteX63" fmla="*/ 516416 w 2325223"/>
                  <a:gd name="connsiteY63" fmla="*/ 77998 h 1706773"/>
                  <a:gd name="connsiteX64" fmla="*/ 521178 w 2325223"/>
                  <a:gd name="connsiteY64" fmla="*/ 101810 h 1706773"/>
                  <a:gd name="connsiteX65" fmla="*/ 525941 w 2325223"/>
                  <a:gd name="connsiteY65" fmla="*/ 87523 h 1706773"/>
                  <a:gd name="connsiteX66" fmla="*/ 530703 w 2325223"/>
                  <a:gd name="connsiteY66" fmla="*/ 63710 h 1706773"/>
                  <a:gd name="connsiteX67" fmla="*/ 549753 w 2325223"/>
                  <a:gd name="connsiteY67" fmla="*/ 82760 h 1706773"/>
                  <a:gd name="connsiteX68" fmla="*/ 554516 w 2325223"/>
                  <a:gd name="connsiteY68" fmla="*/ 101810 h 1706773"/>
                  <a:gd name="connsiteX69" fmla="*/ 559278 w 2325223"/>
                  <a:gd name="connsiteY69" fmla="*/ 116098 h 1706773"/>
                  <a:gd name="connsiteX70" fmla="*/ 554516 w 2325223"/>
                  <a:gd name="connsiteY70" fmla="*/ 130385 h 1706773"/>
                  <a:gd name="connsiteX71" fmla="*/ 544991 w 2325223"/>
                  <a:gd name="connsiteY71" fmla="*/ 106573 h 1706773"/>
                  <a:gd name="connsiteX72" fmla="*/ 559278 w 2325223"/>
                  <a:gd name="connsiteY72" fmla="*/ 111335 h 1706773"/>
                  <a:gd name="connsiteX73" fmla="*/ 583091 w 2325223"/>
                  <a:gd name="connsiteY73" fmla="*/ 125623 h 1706773"/>
                  <a:gd name="connsiteX74" fmla="*/ 587853 w 2325223"/>
                  <a:gd name="connsiteY74" fmla="*/ 82760 h 1706773"/>
                  <a:gd name="connsiteX75" fmla="*/ 606903 w 2325223"/>
                  <a:gd name="connsiteY75" fmla="*/ 97048 h 1706773"/>
                  <a:gd name="connsiteX76" fmla="*/ 611666 w 2325223"/>
                  <a:gd name="connsiteY76" fmla="*/ 111335 h 1706773"/>
                  <a:gd name="connsiteX77" fmla="*/ 621191 w 2325223"/>
                  <a:gd name="connsiteY77" fmla="*/ 125623 h 1706773"/>
                  <a:gd name="connsiteX78" fmla="*/ 611666 w 2325223"/>
                  <a:gd name="connsiteY78" fmla="*/ 39898 h 1706773"/>
                  <a:gd name="connsiteX79" fmla="*/ 635478 w 2325223"/>
                  <a:gd name="connsiteY79" fmla="*/ 44660 h 1706773"/>
                  <a:gd name="connsiteX80" fmla="*/ 649766 w 2325223"/>
                  <a:gd name="connsiteY80" fmla="*/ 97048 h 1706773"/>
                  <a:gd name="connsiteX81" fmla="*/ 635478 w 2325223"/>
                  <a:gd name="connsiteY81" fmla="*/ 63710 h 1706773"/>
                  <a:gd name="connsiteX82" fmla="*/ 640241 w 2325223"/>
                  <a:gd name="connsiteY82" fmla="*/ 30373 h 1706773"/>
                  <a:gd name="connsiteX83" fmla="*/ 664053 w 2325223"/>
                  <a:gd name="connsiteY83" fmla="*/ 58948 h 1706773"/>
                  <a:gd name="connsiteX84" fmla="*/ 659291 w 2325223"/>
                  <a:gd name="connsiteY84" fmla="*/ 63710 h 1706773"/>
                  <a:gd name="connsiteX85" fmla="*/ 664053 w 2325223"/>
                  <a:gd name="connsiteY85" fmla="*/ 39898 h 1706773"/>
                  <a:gd name="connsiteX86" fmla="*/ 668816 w 2325223"/>
                  <a:gd name="connsiteY86" fmla="*/ 54185 h 1706773"/>
                  <a:gd name="connsiteX87" fmla="*/ 692628 w 2325223"/>
                  <a:gd name="connsiteY87" fmla="*/ 77998 h 1706773"/>
                  <a:gd name="connsiteX88" fmla="*/ 730728 w 2325223"/>
                  <a:gd name="connsiteY88" fmla="*/ 77998 h 1706773"/>
                  <a:gd name="connsiteX89" fmla="*/ 740253 w 2325223"/>
                  <a:gd name="connsiteY89" fmla="*/ 92285 h 1706773"/>
                  <a:gd name="connsiteX90" fmla="*/ 725966 w 2325223"/>
                  <a:gd name="connsiteY90" fmla="*/ 101810 h 1706773"/>
                  <a:gd name="connsiteX91" fmla="*/ 716441 w 2325223"/>
                  <a:gd name="connsiteY91" fmla="*/ 54185 h 1706773"/>
                  <a:gd name="connsiteX92" fmla="*/ 735491 w 2325223"/>
                  <a:gd name="connsiteY92" fmla="*/ 63710 h 1706773"/>
                  <a:gd name="connsiteX93" fmla="*/ 730728 w 2325223"/>
                  <a:gd name="connsiteY93" fmla="*/ 87523 h 1706773"/>
                  <a:gd name="connsiteX94" fmla="*/ 754541 w 2325223"/>
                  <a:gd name="connsiteY94" fmla="*/ 6560 h 1706773"/>
                  <a:gd name="connsiteX95" fmla="*/ 773591 w 2325223"/>
                  <a:gd name="connsiteY95" fmla="*/ 1798 h 1706773"/>
                  <a:gd name="connsiteX96" fmla="*/ 787878 w 2325223"/>
                  <a:gd name="connsiteY96" fmla="*/ 16085 h 1706773"/>
                  <a:gd name="connsiteX97" fmla="*/ 797403 w 2325223"/>
                  <a:gd name="connsiteY97" fmla="*/ 44660 h 1706773"/>
                  <a:gd name="connsiteX98" fmla="*/ 806928 w 2325223"/>
                  <a:gd name="connsiteY98" fmla="*/ 63710 h 1706773"/>
                  <a:gd name="connsiteX99" fmla="*/ 802166 w 2325223"/>
                  <a:gd name="connsiteY99" fmla="*/ 97048 h 1706773"/>
                  <a:gd name="connsiteX100" fmla="*/ 783116 w 2325223"/>
                  <a:gd name="connsiteY100" fmla="*/ 87523 h 1706773"/>
                  <a:gd name="connsiteX101" fmla="*/ 778353 w 2325223"/>
                  <a:gd name="connsiteY101" fmla="*/ 20848 h 1706773"/>
                  <a:gd name="connsiteX102" fmla="*/ 806928 w 2325223"/>
                  <a:gd name="connsiteY102" fmla="*/ 39898 h 1706773"/>
                  <a:gd name="connsiteX103" fmla="*/ 835503 w 2325223"/>
                  <a:gd name="connsiteY103" fmla="*/ 82760 h 1706773"/>
                  <a:gd name="connsiteX104" fmla="*/ 830741 w 2325223"/>
                  <a:gd name="connsiteY104" fmla="*/ 111335 h 1706773"/>
                  <a:gd name="connsiteX105" fmla="*/ 816453 w 2325223"/>
                  <a:gd name="connsiteY105" fmla="*/ 92285 h 1706773"/>
                  <a:gd name="connsiteX106" fmla="*/ 821216 w 2325223"/>
                  <a:gd name="connsiteY106" fmla="*/ 39898 h 1706773"/>
                  <a:gd name="connsiteX107" fmla="*/ 835503 w 2325223"/>
                  <a:gd name="connsiteY107" fmla="*/ 44660 h 1706773"/>
                  <a:gd name="connsiteX108" fmla="*/ 840266 w 2325223"/>
                  <a:gd name="connsiteY108" fmla="*/ 58948 h 1706773"/>
                  <a:gd name="connsiteX109" fmla="*/ 897416 w 2325223"/>
                  <a:gd name="connsiteY109" fmla="*/ 63710 h 1706773"/>
                  <a:gd name="connsiteX110" fmla="*/ 892653 w 2325223"/>
                  <a:gd name="connsiteY110" fmla="*/ 87523 h 1706773"/>
                  <a:gd name="connsiteX111" fmla="*/ 873603 w 2325223"/>
                  <a:gd name="connsiteY111" fmla="*/ 77998 h 1706773"/>
                  <a:gd name="connsiteX112" fmla="*/ 883128 w 2325223"/>
                  <a:gd name="connsiteY112" fmla="*/ 44660 h 1706773"/>
                  <a:gd name="connsiteX113" fmla="*/ 906941 w 2325223"/>
                  <a:gd name="connsiteY113" fmla="*/ 49423 h 1706773"/>
                  <a:gd name="connsiteX114" fmla="*/ 906941 w 2325223"/>
                  <a:gd name="connsiteY114" fmla="*/ 77998 h 1706773"/>
                  <a:gd name="connsiteX115" fmla="*/ 892653 w 2325223"/>
                  <a:gd name="connsiteY115" fmla="*/ 82760 h 1706773"/>
                  <a:gd name="connsiteX116" fmla="*/ 897416 w 2325223"/>
                  <a:gd name="connsiteY116" fmla="*/ 39898 h 1706773"/>
                  <a:gd name="connsiteX117" fmla="*/ 916466 w 2325223"/>
                  <a:gd name="connsiteY117" fmla="*/ 30373 h 1706773"/>
                  <a:gd name="connsiteX118" fmla="*/ 949803 w 2325223"/>
                  <a:gd name="connsiteY118" fmla="*/ 35135 h 1706773"/>
                  <a:gd name="connsiteX119" fmla="*/ 964091 w 2325223"/>
                  <a:gd name="connsiteY119" fmla="*/ 63710 h 1706773"/>
                  <a:gd name="connsiteX120" fmla="*/ 959328 w 2325223"/>
                  <a:gd name="connsiteY120" fmla="*/ 77998 h 1706773"/>
                  <a:gd name="connsiteX121" fmla="*/ 949803 w 2325223"/>
                  <a:gd name="connsiteY121" fmla="*/ 39898 h 1706773"/>
                  <a:gd name="connsiteX122" fmla="*/ 1002191 w 2325223"/>
                  <a:gd name="connsiteY122" fmla="*/ 77998 h 1706773"/>
                  <a:gd name="connsiteX123" fmla="*/ 1006953 w 2325223"/>
                  <a:gd name="connsiteY123" fmla="*/ 92285 h 1706773"/>
                  <a:gd name="connsiteX124" fmla="*/ 997428 w 2325223"/>
                  <a:gd name="connsiteY124" fmla="*/ 116098 h 1706773"/>
                  <a:gd name="connsiteX125" fmla="*/ 987903 w 2325223"/>
                  <a:gd name="connsiteY125" fmla="*/ 101810 h 1706773"/>
                  <a:gd name="connsiteX126" fmla="*/ 973616 w 2325223"/>
                  <a:gd name="connsiteY126" fmla="*/ 68473 h 1706773"/>
                  <a:gd name="connsiteX127" fmla="*/ 978378 w 2325223"/>
                  <a:gd name="connsiteY127" fmla="*/ 49423 h 1706773"/>
                  <a:gd name="connsiteX128" fmla="*/ 997428 w 2325223"/>
                  <a:gd name="connsiteY128" fmla="*/ 54185 h 1706773"/>
                  <a:gd name="connsiteX129" fmla="*/ 1016478 w 2325223"/>
                  <a:gd name="connsiteY129" fmla="*/ 77998 h 1706773"/>
                  <a:gd name="connsiteX130" fmla="*/ 1030766 w 2325223"/>
                  <a:gd name="connsiteY130" fmla="*/ 87523 h 1706773"/>
                  <a:gd name="connsiteX131" fmla="*/ 1016478 w 2325223"/>
                  <a:gd name="connsiteY131" fmla="*/ 106573 h 1706773"/>
                  <a:gd name="connsiteX132" fmla="*/ 1002191 w 2325223"/>
                  <a:gd name="connsiteY132" fmla="*/ 82760 h 1706773"/>
                  <a:gd name="connsiteX133" fmla="*/ 1002191 w 2325223"/>
                  <a:gd name="connsiteY133" fmla="*/ 35135 h 1706773"/>
                  <a:gd name="connsiteX134" fmla="*/ 1016478 w 2325223"/>
                  <a:gd name="connsiteY134" fmla="*/ 39898 h 1706773"/>
                  <a:gd name="connsiteX135" fmla="*/ 1045053 w 2325223"/>
                  <a:gd name="connsiteY135" fmla="*/ 73235 h 1706773"/>
                  <a:gd name="connsiteX136" fmla="*/ 1059341 w 2325223"/>
                  <a:gd name="connsiteY136" fmla="*/ 106573 h 1706773"/>
                  <a:gd name="connsiteX137" fmla="*/ 1083153 w 2325223"/>
                  <a:gd name="connsiteY137" fmla="*/ 82760 h 1706773"/>
                  <a:gd name="connsiteX138" fmla="*/ 1097441 w 2325223"/>
                  <a:gd name="connsiteY138" fmla="*/ 87523 h 1706773"/>
                  <a:gd name="connsiteX139" fmla="*/ 1083153 w 2325223"/>
                  <a:gd name="connsiteY139" fmla="*/ 97048 h 1706773"/>
                  <a:gd name="connsiteX140" fmla="*/ 1073628 w 2325223"/>
                  <a:gd name="connsiteY140" fmla="*/ 44660 h 1706773"/>
                  <a:gd name="connsiteX141" fmla="*/ 1097441 w 2325223"/>
                  <a:gd name="connsiteY141" fmla="*/ 49423 h 1706773"/>
                  <a:gd name="connsiteX142" fmla="*/ 1116491 w 2325223"/>
                  <a:gd name="connsiteY142" fmla="*/ 82760 h 1706773"/>
                  <a:gd name="connsiteX143" fmla="*/ 1106966 w 2325223"/>
                  <a:gd name="connsiteY143" fmla="*/ 97048 h 1706773"/>
                  <a:gd name="connsiteX144" fmla="*/ 1102203 w 2325223"/>
                  <a:gd name="connsiteY144" fmla="*/ 63710 h 1706773"/>
                  <a:gd name="connsiteX145" fmla="*/ 1121253 w 2325223"/>
                  <a:gd name="connsiteY145" fmla="*/ 54185 h 1706773"/>
                  <a:gd name="connsiteX146" fmla="*/ 1154591 w 2325223"/>
                  <a:gd name="connsiteY146" fmla="*/ 73235 h 1706773"/>
                  <a:gd name="connsiteX147" fmla="*/ 1159353 w 2325223"/>
                  <a:gd name="connsiteY147" fmla="*/ 92285 h 1706773"/>
                  <a:gd name="connsiteX148" fmla="*/ 1168878 w 2325223"/>
                  <a:gd name="connsiteY148" fmla="*/ 106573 h 1706773"/>
                  <a:gd name="connsiteX149" fmla="*/ 1187928 w 2325223"/>
                  <a:gd name="connsiteY149" fmla="*/ 97048 h 1706773"/>
                  <a:gd name="connsiteX150" fmla="*/ 1197453 w 2325223"/>
                  <a:gd name="connsiteY150" fmla="*/ 111335 h 1706773"/>
                  <a:gd name="connsiteX151" fmla="*/ 1202216 w 2325223"/>
                  <a:gd name="connsiteY151" fmla="*/ 125623 h 1706773"/>
                  <a:gd name="connsiteX152" fmla="*/ 1178403 w 2325223"/>
                  <a:gd name="connsiteY152" fmla="*/ 116098 h 1706773"/>
                  <a:gd name="connsiteX153" fmla="*/ 1164116 w 2325223"/>
                  <a:gd name="connsiteY153" fmla="*/ 82760 h 1706773"/>
                  <a:gd name="connsiteX154" fmla="*/ 1173641 w 2325223"/>
                  <a:gd name="connsiteY154" fmla="*/ 68473 h 1706773"/>
                  <a:gd name="connsiteX155" fmla="*/ 1202216 w 2325223"/>
                  <a:gd name="connsiteY155" fmla="*/ 92285 h 1706773"/>
                  <a:gd name="connsiteX156" fmla="*/ 1230791 w 2325223"/>
                  <a:gd name="connsiteY156" fmla="*/ 125623 h 1706773"/>
                  <a:gd name="connsiteX157" fmla="*/ 1216503 w 2325223"/>
                  <a:gd name="connsiteY157" fmla="*/ 135148 h 1706773"/>
                  <a:gd name="connsiteX158" fmla="*/ 1202216 w 2325223"/>
                  <a:gd name="connsiteY158" fmla="*/ 125623 h 1706773"/>
                  <a:gd name="connsiteX159" fmla="*/ 1178403 w 2325223"/>
                  <a:gd name="connsiteY159" fmla="*/ 87523 h 1706773"/>
                  <a:gd name="connsiteX160" fmla="*/ 1183166 w 2325223"/>
                  <a:gd name="connsiteY160" fmla="*/ 68473 h 1706773"/>
                  <a:gd name="connsiteX161" fmla="*/ 1197453 w 2325223"/>
                  <a:gd name="connsiteY161" fmla="*/ 73235 h 1706773"/>
                  <a:gd name="connsiteX162" fmla="*/ 1221266 w 2325223"/>
                  <a:gd name="connsiteY162" fmla="*/ 92285 h 1706773"/>
                  <a:gd name="connsiteX163" fmla="*/ 1240316 w 2325223"/>
                  <a:gd name="connsiteY163" fmla="*/ 111335 h 1706773"/>
                  <a:gd name="connsiteX164" fmla="*/ 1249841 w 2325223"/>
                  <a:gd name="connsiteY164" fmla="*/ 125623 h 1706773"/>
                  <a:gd name="connsiteX165" fmla="*/ 1230791 w 2325223"/>
                  <a:gd name="connsiteY165" fmla="*/ 120860 h 1706773"/>
                  <a:gd name="connsiteX166" fmla="*/ 1216503 w 2325223"/>
                  <a:gd name="connsiteY166" fmla="*/ 97048 h 1706773"/>
                  <a:gd name="connsiteX167" fmla="*/ 1206978 w 2325223"/>
                  <a:gd name="connsiteY167" fmla="*/ 77998 h 1706773"/>
                  <a:gd name="connsiteX168" fmla="*/ 1226028 w 2325223"/>
                  <a:gd name="connsiteY168" fmla="*/ 73235 h 1706773"/>
                  <a:gd name="connsiteX169" fmla="*/ 1264128 w 2325223"/>
                  <a:gd name="connsiteY169" fmla="*/ 106573 h 1706773"/>
                  <a:gd name="connsiteX170" fmla="*/ 1278416 w 2325223"/>
                  <a:gd name="connsiteY170" fmla="*/ 120860 h 1706773"/>
                  <a:gd name="connsiteX171" fmla="*/ 1297466 w 2325223"/>
                  <a:gd name="connsiteY171" fmla="*/ 154198 h 1706773"/>
                  <a:gd name="connsiteX172" fmla="*/ 1373666 w 2325223"/>
                  <a:gd name="connsiteY172" fmla="*/ 173248 h 1706773"/>
                  <a:gd name="connsiteX173" fmla="*/ 1383191 w 2325223"/>
                  <a:gd name="connsiteY173" fmla="*/ 187535 h 1706773"/>
                  <a:gd name="connsiteX174" fmla="*/ 1392716 w 2325223"/>
                  <a:gd name="connsiteY174" fmla="*/ 211348 h 1706773"/>
                  <a:gd name="connsiteX175" fmla="*/ 1373666 w 2325223"/>
                  <a:gd name="connsiteY175" fmla="*/ 216110 h 1706773"/>
                  <a:gd name="connsiteX176" fmla="*/ 1349853 w 2325223"/>
                  <a:gd name="connsiteY176" fmla="*/ 211348 h 1706773"/>
                  <a:gd name="connsiteX177" fmla="*/ 1311753 w 2325223"/>
                  <a:gd name="connsiteY177" fmla="*/ 173248 h 1706773"/>
                  <a:gd name="connsiteX178" fmla="*/ 1306991 w 2325223"/>
                  <a:gd name="connsiteY178" fmla="*/ 158960 h 1706773"/>
                  <a:gd name="connsiteX179" fmla="*/ 1321278 w 2325223"/>
                  <a:gd name="connsiteY179" fmla="*/ 149435 h 1706773"/>
                  <a:gd name="connsiteX180" fmla="*/ 1368903 w 2325223"/>
                  <a:gd name="connsiteY180" fmla="*/ 154198 h 1706773"/>
                  <a:gd name="connsiteX181" fmla="*/ 1383191 w 2325223"/>
                  <a:gd name="connsiteY181" fmla="*/ 163723 h 1706773"/>
                  <a:gd name="connsiteX182" fmla="*/ 1407003 w 2325223"/>
                  <a:gd name="connsiteY182" fmla="*/ 201823 h 1706773"/>
                  <a:gd name="connsiteX183" fmla="*/ 1411766 w 2325223"/>
                  <a:gd name="connsiteY183" fmla="*/ 216110 h 1706773"/>
                  <a:gd name="connsiteX184" fmla="*/ 1392716 w 2325223"/>
                  <a:gd name="connsiteY184" fmla="*/ 225635 h 1706773"/>
                  <a:gd name="connsiteX185" fmla="*/ 1354616 w 2325223"/>
                  <a:gd name="connsiteY185" fmla="*/ 182773 h 1706773"/>
                  <a:gd name="connsiteX186" fmla="*/ 1349853 w 2325223"/>
                  <a:gd name="connsiteY186" fmla="*/ 168485 h 1706773"/>
                  <a:gd name="connsiteX187" fmla="*/ 1392716 w 2325223"/>
                  <a:gd name="connsiteY187" fmla="*/ 163723 h 1706773"/>
                  <a:gd name="connsiteX188" fmla="*/ 1407003 w 2325223"/>
                  <a:gd name="connsiteY188" fmla="*/ 173248 h 1706773"/>
                  <a:gd name="connsiteX189" fmla="*/ 1430816 w 2325223"/>
                  <a:gd name="connsiteY189" fmla="*/ 192298 h 1706773"/>
                  <a:gd name="connsiteX190" fmla="*/ 1445103 w 2325223"/>
                  <a:gd name="connsiteY190" fmla="*/ 216110 h 1706773"/>
                  <a:gd name="connsiteX191" fmla="*/ 1459391 w 2325223"/>
                  <a:gd name="connsiteY191" fmla="*/ 235160 h 1706773"/>
                  <a:gd name="connsiteX192" fmla="*/ 1454628 w 2325223"/>
                  <a:gd name="connsiteY192" fmla="*/ 249448 h 1706773"/>
                  <a:gd name="connsiteX193" fmla="*/ 1435578 w 2325223"/>
                  <a:gd name="connsiteY193" fmla="*/ 235160 h 1706773"/>
                  <a:gd name="connsiteX194" fmla="*/ 1430816 w 2325223"/>
                  <a:gd name="connsiteY194" fmla="*/ 182773 h 1706773"/>
                  <a:gd name="connsiteX195" fmla="*/ 1449866 w 2325223"/>
                  <a:gd name="connsiteY195" fmla="*/ 192298 h 1706773"/>
                  <a:gd name="connsiteX196" fmla="*/ 1459391 w 2325223"/>
                  <a:gd name="connsiteY196" fmla="*/ 206585 h 1706773"/>
                  <a:gd name="connsiteX197" fmla="*/ 1473678 w 2325223"/>
                  <a:gd name="connsiteY197" fmla="*/ 220873 h 1706773"/>
                  <a:gd name="connsiteX198" fmla="*/ 1464153 w 2325223"/>
                  <a:gd name="connsiteY198" fmla="*/ 230398 h 1706773"/>
                  <a:gd name="connsiteX199" fmla="*/ 1445103 w 2325223"/>
                  <a:gd name="connsiteY199" fmla="*/ 197060 h 1706773"/>
                  <a:gd name="connsiteX200" fmla="*/ 1464153 w 2325223"/>
                  <a:gd name="connsiteY200" fmla="*/ 192298 h 1706773"/>
                  <a:gd name="connsiteX201" fmla="*/ 1502253 w 2325223"/>
                  <a:gd name="connsiteY201" fmla="*/ 244685 h 1706773"/>
                  <a:gd name="connsiteX202" fmla="*/ 1483203 w 2325223"/>
                  <a:gd name="connsiteY202" fmla="*/ 254210 h 1706773"/>
                  <a:gd name="connsiteX203" fmla="*/ 1459391 w 2325223"/>
                  <a:gd name="connsiteY203" fmla="*/ 220873 h 1706773"/>
                  <a:gd name="connsiteX204" fmla="*/ 1473678 w 2325223"/>
                  <a:gd name="connsiteY204" fmla="*/ 216110 h 1706773"/>
                  <a:gd name="connsiteX205" fmla="*/ 1507016 w 2325223"/>
                  <a:gd name="connsiteY205" fmla="*/ 254210 h 1706773"/>
                  <a:gd name="connsiteX206" fmla="*/ 1521303 w 2325223"/>
                  <a:gd name="connsiteY206" fmla="*/ 268498 h 1706773"/>
                  <a:gd name="connsiteX207" fmla="*/ 1540353 w 2325223"/>
                  <a:gd name="connsiteY207" fmla="*/ 297073 h 1706773"/>
                  <a:gd name="connsiteX208" fmla="*/ 1549878 w 2325223"/>
                  <a:gd name="connsiteY208" fmla="*/ 311360 h 1706773"/>
                  <a:gd name="connsiteX209" fmla="*/ 1554641 w 2325223"/>
                  <a:gd name="connsiteY209" fmla="*/ 292310 h 1706773"/>
                  <a:gd name="connsiteX210" fmla="*/ 1559403 w 2325223"/>
                  <a:gd name="connsiteY210" fmla="*/ 263735 h 1706773"/>
                  <a:gd name="connsiteX211" fmla="*/ 1578453 w 2325223"/>
                  <a:gd name="connsiteY211" fmla="*/ 273260 h 1706773"/>
                  <a:gd name="connsiteX212" fmla="*/ 1583216 w 2325223"/>
                  <a:gd name="connsiteY212" fmla="*/ 287548 h 1706773"/>
                  <a:gd name="connsiteX213" fmla="*/ 1602266 w 2325223"/>
                  <a:gd name="connsiteY213" fmla="*/ 320885 h 1706773"/>
                  <a:gd name="connsiteX214" fmla="*/ 1568928 w 2325223"/>
                  <a:gd name="connsiteY214" fmla="*/ 330410 h 1706773"/>
                  <a:gd name="connsiteX215" fmla="*/ 1535591 w 2325223"/>
                  <a:gd name="connsiteY215" fmla="*/ 301835 h 1706773"/>
                  <a:gd name="connsiteX216" fmla="*/ 1530828 w 2325223"/>
                  <a:gd name="connsiteY216" fmla="*/ 258973 h 1706773"/>
                  <a:gd name="connsiteX217" fmla="*/ 1549878 w 2325223"/>
                  <a:gd name="connsiteY217" fmla="*/ 249448 h 1706773"/>
                  <a:gd name="connsiteX218" fmla="*/ 1597503 w 2325223"/>
                  <a:gd name="connsiteY218" fmla="*/ 273260 h 1706773"/>
                  <a:gd name="connsiteX219" fmla="*/ 1616553 w 2325223"/>
                  <a:gd name="connsiteY219" fmla="*/ 301835 h 1706773"/>
                  <a:gd name="connsiteX220" fmla="*/ 1564166 w 2325223"/>
                  <a:gd name="connsiteY220" fmla="*/ 301835 h 1706773"/>
                  <a:gd name="connsiteX221" fmla="*/ 1545116 w 2325223"/>
                  <a:gd name="connsiteY221" fmla="*/ 273260 h 1706773"/>
                  <a:gd name="connsiteX222" fmla="*/ 1554641 w 2325223"/>
                  <a:gd name="connsiteY222" fmla="*/ 225635 h 1706773"/>
                  <a:gd name="connsiteX223" fmla="*/ 1611791 w 2325223"/>
                  <a:gd name="connsiteY223" fmla="*/ 235160 h 1706773"/>
                  <a:gd name="connsiteX224" fmla="*/ 1664178 w 2325223"/>
                  <a:gd name="connsiteY224" fmla="*/ 292310 h 1706773"/>
                  <a:gd name="connsiteX225" fmla="*/ 1673703 w 2325223"/>
                  <a:gd name="connsiteY225" fmla="*/ 311360 h 1706773"/>
                  <a:gd name="connsiteX226" fmla="*/ 1697516 w 2325223"/>
                  <a:gd name="connsiteY226" fmla="*/ 354223 h 1706773"/>
                  <a:gd name="connsiteX227" fmla="*/ 1692753 w 2325223"/>
                  <a:gd name="connsiteY227" fmla="*/ 378035 h 1706773"/>
                  <a:gd name="connsiteX228" fmla="*/ 1649891 w 2325223"/>
                  <a:gd name="connsiteY228" fmla="*/ 354223 h 1706773"/>
                  <a:gd name="connsiteX229" fmla="*/ 1640366 w 2325223"/>
                  <a:gd name="connsiteY229" fmla="*/ 320885 h 1706773"/>
                  <a:gd name="connsiteX230" fmla="*/ 1654653 w 2325223"/>
                  <a:gd name="connsiteY230" fmla="*/ 325648 h 1706773"/>
                  <a:gd name="connsiteX231" fmla="*/ 1664178 w 2325223"/>
                  <a:gd name="connsiteY231" fmla="*/ 339935 h 1706773"/>
                  <a:gd name="connsiteX232" fmla="*/ 1649891 w 2325223"/>
                  <a:gd name="connsiteY232" fmla="*/ 344698 h 1706773"/>
                  <a:gd name="connsiteX233" fmla="*/ 1635603 w 2325223"/>
                  <a:gd name="connsiteY233" fmla="*/ 325648 h 1706773"/>
                  <a:gd name="connsiteX234" fmla="*/ 1664178 w 2325223"/>
                  <a:gd name="connsiteY234" fmla="*/ 301835 h 1706773"/>
                  <a:gd name="connsiteX235" fmla="*/ 1697516 w 2325223"/>
                  <a:gd name="connsiteY235" fmla="*/ 354223 h 1706773"/>
                  <a:gd name="connsiteX236" fmla="*/ 1707041 w 2325223"/>
                  <a:gd name="connsiteY236" fmla="*/ 368510 h 1706773"/>
                  <a:gd name="connsiteX237" fmla="*/ 1702278 w 2325223"/>
                  <a:gd name="connsiteY237" fmla="*/ 401848 h 1706773"/>
                  <a:gd name="connsiteX238" fmla="*/ 1683228 w 2325223"/>
                  <a:gd name="connsiteY238" fmla="*/ 392323 h 1706773"/>
                  <a:gd name="connsiteX239" fmla="*/ 1678466 w 2325223"/>
                  <a:gd name="connsiteY239" fmla="*/ 354223 h 1706773"/>
                  <a:gd name="connsiteX240" fmla="*/ 1697516 w 2325223"/>
                  <a:gd name="connsiteY240" fmla="*/ 373273 h 1706773"/>
                  <a:gd name="connsiteX241" fmla="*/ 1711803 w 2325223"/>
                  <a:gd name="connsiteY241" fmla="*/ 378035 h 1706773"/>
                  <a:gd name="connsiteX242" fmla="*/ 1726091 w 2325223"/>
                  <a:gd name="connsiteY242" fmla="*/ 425660 h 1706773"/>
                  <a:gd name="connsiteX243" fmla="*/ 1707041 w 2325223"/>
                  <a:gd name="connsiteY243" fmla="*/ 401848 h 1706773"/>
                  <a:gd name="connsiteX244" fmla="*/ 1697516 w 2325223"/>
                  <a:gd name="connsiteY244" fmla="*/ 363748 h 1706773"/>
                  <a:gd name="connsiteX245" fmla="*/ 1716566 w 2325223"/>
                  <a:gd name="connsiteY245" fmla="*/ 358985 h 1706773"/>
                  <a:gd name="connsiteX246" fmla="*/ 1735616 w 2325223"/>
                  <a:gd name="connsiteY246" fmla="*/ 387560 h 1706773"/>
                  <a:gd name="connsiteX247" fmla="*/ 1726091 w 2325223"/>
                  <a:gd name="connsiteY247" fmla="*/ 401848 h 1706773"/>
                  <a:gd name="connsiteX248" fmla="*/ 1697516 w 2325223"/>
                  <a:gd name="connsiteY248" fmla="*/ 378035 h 1706773"/>
                  <a:gd name="connsiteX249" fmla="*/ 1711803 w 2325223"/>
                  <a:gd name="connsiteY249" fmla="*/ 373273 h 1706773"/>
                  <a:gd name="connsiteX250" fmla="*/ 1740378 w 2325223"/>
                  <a:gd name="connsiteY250" fmla="*/ 397085 h 1706773"/>
                  <a:gd name="connsiteX251" fmla="*/ 1745141 w 2325223"/>
                  <a:gd name="connsiteY251" fmla="*/ 420898 h 1706773"/>
                  <a:gd name="connsiteX252" fmla="*/ 1788003 w 2325223"/>
                  <a:gd name="connsiteY252" fmla="*/ 435185 h 1706773"/>
                  <a:gd name="connsiteX253" fmla="*/ 1797528 w 2325223"/>
                  <a:gd name="connsiteY253" fmla="*/ 449473 h 1706773"/>
                  <a:gd name="connsiteX254" fmla="*/ 1783241 w 2325223"/>
                  <a:gd name="connsiteY254" fmla="*/ 458998 h 1706773"/>
                  <a:gd name="connsiteX255" fmla="*/ 1773716 w 2325223"/>
                  <a:gd name="connsiteY255" fmla="*/ 435185 h 1706773"/>
                  <a:gd name="connsiteX256" fmla="*/ 1783241 w 2325223"/>
                  <a:gd name="connsiteY256" fmla="*/ 416135 h 1706773"/>
                  <a:gd name="connsiteX257" fmla="*/ 1826103 w 2325223"/>
                  <a:gd name="connsiteY257" fmla="*/ 420898 h 1706773"/>
                  <a:gd name="connsiteX258" fmla="*/ 1835628 w 2325223"/>
                  <a:gd name="connsiteY258" fmla="*/ 435185 h 1706773"/>
                  <a:gd name="connsiteX259" fmla="*/ 1845153 w 2325223"/>
                  <a:gd name="connsiteY259" fmla="*/ 463760 h 1706773"/>
                  <a:gd name="connsiteX260" fmla="*/ 1826103 w 2325223"/>
                  <a:gd name="connsiteY260" fmla="*/ 468523 h 1706773"/>
                  <a:gd name="connsiteX261" fmla="*/ 1797528 w 2325223"/>
                  <a:gd name="connsiteY261" fmla="*/ 430423 h 1706773"/>
                  <a:gd name="connsiteX262" fmla="*/ 1840391 w 2325223"/>
                  <a:gd name="connsiteY262" fmla="*/ 425660 h 1706773"/>
                  <a:gd name="connsiteX263" fmla="*/ 1849916 w 2325223"/>
                  <a:gd name="connsiteY263" fmla="*/ 439948 h 1706773"/>
                  <a:gd name="connsiteX264" fmla="*/ 1849916 w 2325223"/>
                  <a:gd name="connsiteY264" fmla="*/ 468523 h 1706773"/>
                  <a:gd name="connsiteX265" fmla="*/ 1826103 w 2325223"/>
                  <a:gd name="connsiteY265" fmla="*/ 454235 h 1706773"/>
                  <a:gd name="connsiteX266" fmla="*/ 1835628 w 2325223"/>
                  <a:gd name="connsiteY266" fmla="*/ 430423 h 1706773"/>
                  <a:gd name="connsiteX267" fmla="*/ 1845153 w 2325223"/>
                  <a:gd name="connsiteY267" fmla="*/ 444710 h 1706773"/>
                  <a:gd name="connsiteX268" fmla="*/ 1854678 w 2325223"/>
                  <a:gd name="connsiteY268" fmla="*/ 482810 h 1706773"/>
                  <a:gd name="connsiteX269" fmla="*/ 1840391 w 2325223"/>
                  <a:gd name="connsiteY269" fmla="*/ 473285 h 1706773"/>
                  <a:gd name="connsiteX270" fmla="*/ 1845153 w 2325223"/>
                  <a:gd name="connsiteY270" fmla="*/ 454235 h 1706773"/>
                  <a:gd name="connsiteX271" fmla="*/ 1868966 w 2325223"/>
                  <a:gd name="connsiteY271" fmla="*/ 473285 h 1706773"/>
                  <a:gd name="connsiteX272" fmla="*/ 1864203 w 2325223"/>
                  <a:gd name="connsiteY272" fmla="*/ 506623 h 1706773"/>
                  <a:gd name="connsiteX273" fmla="*/ 1849916 w 2325223"/>
                  <a:gd name="connsiteY273" fmla="*/ 473285 h 1706773"/>
                  <a:gd name="connsiteX274" fmla="*/ 1873728 w 2325223"/>
                  <a:gd name="connsiteY274" fmla="*/ 458998 h 1706773"/>
                  <a:gd name="connsiteX275" fmla="*/ 1883253 w 2325223"/>
                  <a:gd name="connsiteY275" fmla="*/ 478048 h 1706773"/>
                  <a:gd name="connsiteX276" fmla="*/ 1892778 w 2325223"/>
                  <a:gd name="connsiteY276" fmla="*/ 516148 h 1706773"/>
                  <a:gd name="connsiteX277" fmla="*/ 1883253 w 2325223"/>
                  <a:gd name="connsiteY277" fmla="*/ 530435 h 1706773"/>
                  <a:gd name="connsiteX278" fmla="*/ 1868966 w 2325223"/>
                  <a:gd name="connsiteY278" fmla="*/ 511385 h 1706773"/>
                  <a:gd name="connsiteX279" fmla="*/ 1849916 w 2325223"/>
                  <a:gd name="connsiteY279" fmla="*/ 468523 h 1706773"/>
                  <a:gd name="connsiteX280" fmla="*/ 1864203 w 2325223"/>
                  <a:gd name="connsiteY280" fmla="*/ 473285 h 1706773"/>
                  <a:gd name="connsiteX281" fmla="*/ 1926116 w 2325223"/>
                  <a:gd name="connsiteY281" fmla="*/ 559010 h 1706773"/>
                  <a:gd name="connsiteX282" fmla="*/ 1945166 w 2325223"/>
                  <a:gd name="connsiteY282" fmla="*/ 592348 h 1706773"/>
                  <a:gd name="connsiteX283" fmla="*/ 1959453 w 2325223"/>
                  <a:gd name="connsiteY283" fmla="*/ 616160 h 1706773"/>
                  <a:gd name="connsiteX284" fmla="*/ 1968978 w 2325223"/>
                  <a:gd name="connsiteY284" fmla="*/ 649498 h 1706773"/>
                  <a:gd name="connsiteX285" fmla="*/ 1959453 w 2325223"/>
                  <a:gd name="connsiteY285" fmla="*/ 668548 h 1706773"/>
                  <a:gd name="connsiteX286" fmla="*/ 1911828 w 2325223"/>
                  <a:gd name="connsiteY286" fmla="*/ 644735 h 1706773"/>
                  <a:gd name="connsiteX287" fmla="*/ 1897541 w 2325223"/>
                  <a:gd name="connsiteY287" fmla="*/ 578060 h 1706773"/>
                  <a:gd name="connsiteX288" fmla="*/ 1911828 w 2325223"/>
                  <a:gd name="connsiteY288" fmla="*/ 582823 h 1706773"/>
                  <a:gd name="connsiteX289" fmla="*/ 1940403 w 2325223"/>
                  <a:gd name="connsiteY289" fmla="*/ 620923 h 1706773"/>
                  <a:gd name="connsiteX290" fmla="*/ 1959453 w 2325223"/>
                  <a:gd name="connsiteY290" fmla="*/ 644735 h 1706773"/>
                  <a:gd name="connsiteX291" fmla="*/ 1968978 w 2325223"/>
                  <a:gd name="connsiteY291" fmla="*/ 659023 h 1706773"/>
                  <a:gd name="connsiteX292" fmla="*/ 1949928 w 2325223"/>
                  <a:gd name="connsiteY292" fmla="*/ 649498 h 1706773"/>
                  <a:gd name="connsiteX293" fmla="*/ 1945166 w 2325223"/>
                  <a:gd name="connsiteY293" fmla="*/ 630448 h 1706773"/>
                  <a:gd name="connsiteX294" fmla="*/ 1992791 w 2325223"/>
                  <a:gd name="connsiteY294" fmla="*/ 635210 h 1706773"/>
                  <a:gd name="connsiteX295" fmla="*/ 1997553 w 2325223"/>
                  <a:gd name="connsiteY295" fmla="*/ 654260 h 1706773"/>
                  <a:gd name="connsiteX296" fmla="*/ 2002316 w 2325223"/>
                  <a:gd name="connsiteY296" fmla="*/ 668548 h 1706773"/>
                  <a:gd name="connsiteX297" fmla="*/ 1973741 w 2325223"/>
                  <a:gd name="connsiteY297" fmla="*/ 659023 h 1706773"/>
                  <a:gd name="connsiteX298" fmla="*/ 1968978 w 2325223"/>
                  <a:gd name="connsiteY298" fmla="*/ 644735 h 1706773"/>
                  <a:gd name="connsiteX299" fmla="*/ 1959453 w 2325223"/>
                  <a:gd name="connsiteY299" fmla="*/ 630448 h 1706773"/>
                  <a:gd name="connsiteX300" fmla="*/ 1954691 w 2325223"/>
                  <a:gd name="connsiteY300" fmla="*/ 611398 h 1706773"/>
                  <a:gd name="connsiteX301" fmla="*/ 1992791 w 2325223"/>
                  <a:gd name="connsiteY301" fmla="*/ 620923 h 1706773"/>
                  <a:gd name="connsiteX302" fmla="*/ 2021366 w 2325223"/>
                  <a:gd name="connsiteY302" fmla="*/ 668548 h 1706773"/>
                  <a:gd name="connsiteX303" fmla="*/ 2030891 w 2325223"/>
                  <a:gd name="connsiteY303" fmla="*/ 682835 h 1706773"/>
                  <a:gd name="connsiteX304" fmla="*/ 2026128 w 2325223"/>
                  <a:gd name="connsiteY304" fmla="*/ 711410 h 1706773"/>
                  <a:gd name="connsiteX305" fmla="*/ 2002316 w 2325223"/>
                  <a:gd name="connsiteY305" fmla="*/ 701885 h 1706773"/>
                  <a:gd name="connsiteX306" fmla="*/ 1973741 w 2325223"/>
                  <a:gd name="connsiteY306" fmla="*/ 663785 h 1706773"/>
                  <a:gd name="connsiteX307" fmla="*/ 1968978 w 2325223"/>
                  <a:gd name="connsiteY307" fmla="*/ 649498 h 1706773"/>
                  <a:gd name="connsiteX308" fmla="*/ 1992791 w 2325223"/>
                  <a:gd name="connsiteY308" fmla="*/ 668548 h 1706773"/>
                  <a:gd name="connsiteX309" fmla="*/ 2002316 w 2325223"/>
                  <a:gd name="connsiteY309" fmla="*/ 687598 h 1706773"/>
                  <a:gd name="connsiteX310" fmla="*/ 2007078 w 2325223"/>
                  <a:gd name="connsiteY310" fmla="*/ 701885 h 1706773"/>
                  <a:gd name="connsiteX311" fmla="*/ 1997553 w 2325223"/>
                  <a:gd name="connsiteY311" fmla="*/ 678073 h 1706773"/>
                  <a:gd name="connsiteX312" fmla="*/ 2002316 w 2325223"/>
                  <a:gd name="connsiteY312" fmla="*/ 663785 h 1706773"/>
                  <a:gd name="connsiteX313" fmla="*/ 2035653 w 2325223"/>
                  <a:gd name="connsiteY313" fmla="*/ 682835 h 1706773"/>
                  <a:gd name="connsiteX314" fmla="*/ 2054703 w 2325223"/>
                  <a:gd name="connsiteY314" fmla="*/ 720935 h 1706773"/>
                  <a:gd name="connsiteX315" fmla="*/ 2035653 w 2325223"/>
                  <a:gd name="connsiteY315" fmla="*/ 725698 h 1706773"/>
                  <a:gd name="connsiteX316" fmla="*/ 2021366 w 2325223"/>
                  <a:gd name="connsiteY316" fmla="*/ 730460 h 1706773"/>
                  <a:gd name="connsiteX317" fmla="*/ 2059466 w 2325223"/>
                  <a:gd name="connsiteY317" fmla="*/ 735223 h 1706773"/>
                  <a:gd name="connsiteX318" fmla="*/ 2073753 w 2325223"/>
                  <a:gd name="connsiteY318" fmla="*/ 739985 h 1706773"/>
                  <a:gd name="connsiteX319" fmla="*/ 2049941 w 2325223"/>
                  <a:gd name="connsiteY319" fmla="*/ 744748 h 1706773"/>
                  <a:gd name="connsiteX320" fmla="*/ 2107091 w 2325223"/>
                  <a:gd name="connsiteY320" fmla="*/ 782848 h 1706773"/>
                  <a:gd name="connsiteX321" fmla="*/ 2121378 w 2325223"/>
                  <a:gd name="connsiteY321" fmla="*/ 792373 h 1706773"/>
                  <a:gd name="connsiteX322" fmla="*/ 2107091 w 2325223"/>
                  <a:gd name="connsiteY322" fmla="*/ 778085 h 1706773"/>
                  <a:gd name="connsiteX323" fmla="*/ 2068991 w 2325223"/>
                  <a:gd name="connsiteY323" fmla="*/ 759035 h 1706773"/>
                  <a:gd name="connsiteX324" fmla="*/ 2049941 w 2325223"/>
                  <a:gd name="connsiteY324" fmla="*/ 749510 h 1706773"/>
                  <a:gd name="connsiteX325" fmla="*/ 2064228 w 2325223"/>
                  <a:gd name="connsiteY325" fmla="*/ 768560 h 1706773"/>
                  <a:gd name="connsiteX326" fmla="*/ 2102328 w 2325223"/>
                  <a:gd name="connsiteY326" fmla="*/ 787610 h 1706773"/>
                  <a:gd name="connsiteX327" fmla="*/ 2088041 w 2325223"/>
                  <a:gd name="connsiteY327" fmla="*/ 797135 h 1706773"/>
                  <a:gd name="connsiteX328" fmla="*/ 2040416 w 2325223"/>
                  <a:gd name="connsiteY328" fmla="*/ 773323 h 1706773"/>
                  <a:gd name="connsiteX329" fmla="*/ 2049941 w 2325223"/>
                  <a:gd name="connsiteY329" fmla="*/ 787610 h 1706773"/>
                  <a:gd name="connsiteX330" fmla="*/ 2088041 w 2325223"/>
                  <a:gd name="connsiteY330" fmla="*/ 811423 h 1706773"/>
                  <a:gd name="connsiteX331" fmla="*/ 2111853 w 2325223"/>
                  <a:gd name="connsiteY331" fmla="*/ 816185 h 1706773"/>
                  <a:gd name="connsiteX332" fmla="*/ 2121378 w 2325223"/>
                  <a:gd name="connsiteY332" fmla="*/ 830473 h 1706773"/>
                  <a:gd name="connsiteX333" fmla="*/ 2135666 w 2325223"/>
                  <a:gd name="connsiteY333" fmla="*/ 835235 h 1706773"/>
                  <a:gd name="connsiteX334" fmla="*/ 2097566 w 2325223"/>
                  <a:gd name="connsiteY334" fmla="*/ 811423 h 1706773"/>
                  <a:gd name="connsiteX335" fmla="*/ 2035653 w 2325223"/>
                  <a:gd name="connsiteY335" fmla="*/ 763798 h 1706773"/>
                  <a:gd name="connsiteX336" fmla="*/ 2068991 w 2325223"/>
                  <a:gd name="connsiteY336" fmla="*/ 787610 h 1706773"/>
                  <a:gd name="connsiteX337" fmla="*/ 2083278 w 2325223"/>
                  <a:gd name="connsiteY337" fmla="*/ 806660 h 1706773"/>
                  <a:gd name="connsiteX338" fmla="*/ 2068991 w 2325223"/>
                  <a:gd name="connsiteY338" fmla="*/ 811423 h 1706773"/>
                  <a:gd name="connsiteX339" fmla="*/ 2054703 w 2325223"/>
                  <a:gd name="connsiteY339" fmla="*/ 801898 h 1706773"/>
                  <a:gd name="connsiteX340" fmla="*/ 2049941 w 2325223"/>
                  <a:gd name="connsiteY340" fmla="*/ 801898 h 1706773"/>
                  <a:gd name="connsiteX341" fmla="*/ 2026128 w 2325223"/>
                  <a:gd name="connsiteY341" fmla="*/ 759035 h 1706773"/>
                  <a:gd name="connsiteX342" fmla="*/ 2021366 w 2325223"/>
                  <a:gd name="connsiteY342" fmla="*/ 744748 h 1706773"/>
                  <a:gd name="connsiteX343" fmla="*/ 2045178 w 2325223"/>
                  <a:gd name="connsiteY343" fmla="*/ 782848 h 1706773"/>
                  <a:gd name="connsiteX344" fmla="*/ 2064228 w 2325223"/>
                  <a:gd name="connsiteY344" fmla="*/ 792373 h 1706773"/>
                  <a:gd name="connsiteX345" fmla="*/ 2097566 w 2325223"/>
                  <a:gd name="connsiteY345" fmla="*/ 835235 h 1706773"/>
                  <a:gd name="connsiteX346" fmla="*/ 2107091 w 2325223"/>
                  <a:gd name="connsiteY346" fmla="*/ 849523 h 1706773"/>
                  <a:gd name="connsiteX347" fmla="*/ 2126141 w 2325223"/>
                  <a:gd name="connsiteY347" fmla="*/ 882860 h 1706773"/>
                  <a:gd name="connsiteX348" fmla="*/ 2145191 w 2325223"/>
                  <a:gd name="connsiteY348" fmla="*/ 901910 h 1706773"/>
                  <a:gd name="connsiteX349" fmla="*/ 2178528 w 2325223"/>
                  <a:gd name="connsiteY349" fmla="*/ 935248 h 1706773"/>
                  <a:gd name="connsiteX350" fmla="*/ 2164241 w 2325223"/>
                  <a:gd name="connsiteY350" fmla="*/ 940010 h 1706773"/>
                  <a:gd name="connsiteX351" fmla="*/ 2130903 w 2325223"/>
                  <a:gd name="connsiteY351" fmla="*/ 925723 h 1706773"/>
                  <a:gd name="connsiteX352" fmla="*/ 2159478 w 2325223"/>
                  <a:gd name="connsiteY352" fmla="*/ 930485 h 1706773"/>
                  <a:gd name="connsiteX353" fmla="*/ 2145191 w 2325223"/>
                  <a:gd name="connsiteY353" fmla="*/ 935248 h 1706773"/>
                  <a:gd name="connsiteX354" fmla="*/ 2173766 w 2325223"/>
                  <a:gd name="connsiteY354" fmla="*/ 944773 h 1706773"/>
                  <a:gd name="connsiteX355" fmla="*/ 2164241 w 2325223"/>
                  <a:gd name="connsiteY355" fmla="*/ 959060 h 1706773"/>
                  <a:gd name="connsiteX356" fmla="*/ 2183291 w 2325223"/>
                  <a:gd name="connsiteY356" fmla="*/ 963823 h 1706773"/>
                  <a:gd name="connsiteX357" fmla="*/ 2154716 w 2325223"/>
                  <a:gd name="connsiteY357" fmla="*/ 968585 h 1706773"/>
                  <a:gd name="connsiteX358" fmla="*/ 2164241 w 2325223"/>
                  <a:gd name="connsiteY358" fmla="*/ 987635 h 1706773"/>
                  <a:gd name="connsiteX359" fmla="*/ 2188053 w 2325223"/>
                  <a:gd name="connsiteY359" fmla="*/ 1030498 h 1706773"/>
                  <a:gd name="connsiteX360" fmla="*/ 2169003 w 2325223"/>
                  <a:gd name="connsiteY360" fmla="*/ 1040023 h 1706773"/>
                  <a:gd name="connsiteX361" fmla="*/ 2149953 w 2325223"/>
                  <a:gd name="connsiteY361" fmla="*/ 1035260 h 1706773"/>
                  <a:gd name="connsiteX362" fmla="*/ 2192816 w 2325223"/>
                  <a:gd name="connsiteY362" fmla="*/ 1049548 h 1706773"/>
                  <a:gd name="connsiteX363" fmla="*/ 2207103 w 2325223"/>
                  <a:gd name="connsiteY363" fmla="*/ 1059073 h 1706773"/>
                  <a:gd name="connsiteX364" fmla="*/ 2221391 w 2325223"/>
                  <a:gd name="connsiteY364" fmla="*/ 1063835 h 1706773"/>
                  <a:gd name="connsiteX365" fmla="*/ 2197578 w 2325223"/>
                  <a:gd name="connsiteY365" fmla="*/ 1054310 h 1706773"/>
                  <a:gd name="connsiteX366" fmla="*/ 2188053 w 2325223"/>
                  <a:gd name="connsiteY366" fmla="*/ 1073360 h 1706773"/>
                  <a:gd name="connsiteX367" fmla="*/ 2216628 w 2325223"/>
                  <a:gd name="connsiteY367" fmla="*/ 1082885 h 1706773"/>
                  <a:gd name="connsiteX368" fmla="*/ 2197578 w 2325223"/>
                  <a:gd name="connsiteY368" fmla="*/ 1087648 h 1706773"/>
                  <a:gd name="connsiteX369" fmla="*/ 2173766 w 2325223"/>
                  <a:gd name="connsiteY369" fmla="*/ 1082885 h 1706773"/>
                  <a:gd name="connsiteX370" fmla="*/ 2202341 w 2325223"/>
                  <a:gd name="connsiteY370" fmla="*/ 1101935 h 1706773"/>
                  <a:gd name="connsiteX371" fmla="*/ 2216628 w 2325223"/>
                  <a:gd name="connsiteY371" fmla="*/ 1116223 h 1706773"/>
                  <a:gd name="connsiteX372" fmla="*/ 2230916 w 2325223"/>
                  <a:gd name="connsiteY372" fmla="*/ 1154323 h 1706773"/>
                  <a:gd name="connsiteX373" fmla="*/ 2235678 w 2325223"/>
                  <a:gd name="connsiteY373" fmla="*/ 1168610 h 1706773"/>
                  <a:gd name="connsiteX374" fmla="*/ 2226153 w 2325223"/>
                  <a:gd name="connsiteY374" fmla="*/ 1197185 h 1706773"/>
                  <a:gd name="connsiteX375" fmla="*/ 2235678 w 2325223"/>
                  <a:gd name="connsiteY375" fmla="*/ 1211473 h 1706773"/>
                  <a:gd name="connsiteX376" fmla="*/ 2230916 w 2325223"/>
                  <a:gd name="connsiteY376" fmla="*/ 1225760 h 1706773"/>
                  <a:gd name="connsiteX377" fmla="*/ 2240441 w 2325223"/>
                  <a:gd name="connsiteY377" fmla="*/ 1240048 h 1706773"/>
                  <a:gd name="connsiteX378" fmla="*/ 2226153 w 2325223"/>
                  <a:gd name="connsiteY378" fmla="*/ 1230523 h 1706773"/>
                  <a:gd name="connsiteX379" fmla="*/ 2240441 w 2325223"/>
                  <a:gd name="connsiteY379" fmla="*/ 1225760 h 1706773"/>
                  <a:gd name="connsiteX380" fmla="*/ 2245203 w 2325223"/>
                  <a:gd name="connsiteY380" fmla="*/ 1211473 h 1706773"/>
                  <a:gd name="connsiteX381" fmla="*/ 2230916 w 2325223"/>
                  <a:gd name="connsiteY381" fmla="*/ 1201948 h 1706773"/>
                  <a:gd name="connsiteX382" fmla="*/ 2216628 w 2325223"/>
                  <a:gd name="connsiteY382" fmla="*/ 1187660 h 1706773"/>
                  <a:gd name="connsiteX383" fmla="*/ 2230916 w 2325223"/>
                  <a:gd name="connsiteY383" fmla="*/ 1182898 h 1706773"/>
                  <a:gd name="connsiteX384" fmla="*/ 2235678 w 2325223"/>
                  <a:gd name="connsiteY384" fmla="*/ 1163848 h 1706773"/>
                  <a:gd name="connsiteX385" fmla="*/ 2226153 w 2325223"/>
                  <a:gd name="connsiteY385" fmla="*/ 1130510 h 1706773"/>
                  <a:gd name="connsiteX386" fmla="*/ 2230916 w 2325223"/>
                  <a:gd name="connsiteY386" fmla="*/ 1116223 h 1706773"/>
                  <a:gd name="connsiteX387" fmla="*/ 2197578 w 2325223"/>
                  <a:gd name="connsiteY387" fmla="*/ 1120985 h 1706773"/>
                  <a:gd name="connsiteX388" fmla="*/ 2192816 w 2325223"/>
                  <a:gd name="connsiteY388" fmla="*/ 1135273 h 1706773"/>
                  <a:gd name="connsiteX389" fmla="*/ 2230916 w 2325223"/>
                  <a:gd name="connsiteY389" fmla="*/ 1163848 h 1706773"/>
                  <a:gd name="connsiteX390" fmla="*/ 2249966 w 2325223"/>
                  <a:gd name="connsiteY390" fmla="*/ 1173373 h 1706773"/>
                  <a:gd name="connsiteX391" fmla="*/ 2235678 w 2325223"/>
                  <a:gd name="connsiteY391" fmla="*/ 1182898 h 1706773"/>
                  <a:gd name="connsiteX392" fmla="*/ 2230916 w 2325223"/>
                  <a:gd name="connsiteY392" fmla="*/ 1249573 h 1706773"/>
                  <a:gd name="connsiteX393" fmla="*/ 2245203 w 2325223"/>
                  <a:gd name="connsiteY393" fmla="*/ 1263860 h 1706773"/>
                  <a:gd name="connsiteX394" fmla="*/ 2226153 w 2325223"/>
                  <a:gd name="connsiteY394" fmla="*/ 1254335 h 1706773"/>
                  <a:gd name="connsiteX395" fmla="*/ 2302353 w 2325223"/>
                  <a:gd name="connsiteY395" fmla="*/ 1297198 h 1706773"/>
                  <a:gd name="connsiteX396" fmla="*/ 2316641 w 2325223"/>
                  <a:gd name="connsiteY396" fmla="*/ 1301960 h 1706773"/>
                  <a:gd name="connsiteX397" fmla="*/ 2292828 w 2325223"/>
                  <a:gd name="connsiteY397" fmla="*/ 1287673 h 1706773"/>
                  <a:gd name="connsiteX398" fmla="*/ 2269016 w 2325223"/>
                  <a:gd name="connsiteY398" fmla="*/ 1278148 h 1706773"/>
                  <a:gd name="connsiteX399" fmla="*/ 2240441 w 2325223"/>
                  <a:gd name="connsiteY399" fmla="*/ 1282910 h 1706773"/>
                  <a:gd name="connsiteX400" fmla="*/ 2254728 w 2325223"/>
                  <a:gd name="connsiteY400" fmla="*/ 1292435 h 1706773"/>
                  <a:gd name="connsiteX401" fmla="*/ 2230916 w 2325223"/>
                  <a:gd name="connsiteY401" fmla="*/ 1306723 h 1706773"/>
                  <a:gd name="connsiteX402" fmla="*/ 2235678 w 2325223"/>
                  <a:gd name="connsiteY402" fmla="*/ 1335298 h 1706773"/>
                  <a:gd name="connsiteX403" fmla="*/ 2273778 w 2325223"/>
                  <a:gd name="connsiteY403" fmla="*/ 1354348 h 1706773"/>
                  <a:gd name="connsiteX404" fmla="*/ 2254728 w 2325223"/>
                  <a:gd name="connsiteY404" fmla="*/ 1349585 h 1706773"/>
                  <a:gd name="connsiteX405" fmla="*/ 2249966 w 2325223"/>
                  <a:gd name="connsiteY405" fmla="*/ 1354348 h 1706773"/>
                  <a:gd name="connsiteX406" fmla="*/ 2245203 w 2325223"/>
                  <a:gd name="connsiteY406" fmla="*/ 1373398 h 1706773"/>
                  <a:gd name="connsiteX407" fmla="*/ 2278541 w 2325223"/>
                  <a:gd name="connsiteY407" fmla="*/ 1368635 h 1706773"/>
                  <a:gd name="connsiteX408" fmla="*/ 2269016 w 2325223"/>
                  <a:gd name="connsiteY408" fmla="*/ 1349585 h 1706773"/>
                  <a:gd name="connsiteX409" fmla="*/ 2264253 w 2325223"/>
                  <a:gd name="connsiteY409" fmla="*/ 1335298 h 1706773"/>
                  <a:gd name="connsiteX410" fmla="*/ 2249966 w 2325223"/>
                  <a:gd name="connsiteY410" fmla="*/ 1325773 h 1706773"/>
                  <a:gd name="connsiteX411" fmla="*/ 2240441 w 2325223"/>
                  <a:gd name="connsiteY411" fmla="*/ 1359110 h 1706773"/>
                  <a:gd name="connsiteX412" fmla="*/ 2269016 w 2325223"/>
                  <a:gd name="connsiteY412" fmla="*/ 1397210 h 1706773"/>
                  <a:gd name="connsiteX413" fmla="*/ 2283303 w 2325223"/>
                  <a:gd name="connsiteY413" fmla="*/ 1401973 h 1706773"/>
                  <a:gd name="connsiteX414" fmla="*/ 2254728 w 2325223"/>
                  <a:gd name="connsiteY414" fmla="*/ 1373398 h 1706773"/>
                  <a:gd name="connsiteX415" fmla="*/ 2249966 w 2325223"/>
                  <a:gd name="connsiteY415" fmla="*/ 1392448 h 1706773"/>
                  <a:gd name="connsiteX416" fmla="*/ 2264253 w 2325223"/>
                  <a:gd name="connsiteY416" fmla="*/ 1382923 h 1706773"/>
                  <a:gd name="connsiteX417" fmla="*/ 2259491 w 2325223"/>
                  <a:gd name="connsiteY417" fmla="*/ 1368635 h 1706773"/>
                  <a:gd name="connsiteX418" fmla="*/ 2226153 w 2325223"/>
                  <a:gd name="connsiteY418" fmla="*/ 1368635 h 1706773"/>
                  <a:gd name="connsiteX419" fmla="*/ 2245203 w 2325223"/>
                  <a:gd name="connsiteY419" fmla="*/ 1401973 h 1706773"/>
                  <a:gd name="connsiteX420" fmla="*/ 2259491 w 2325223"/>
                  <a:gd name="connsiteY420" fmla="*/ 1406735 h 1706773"/>
                  <a:gd name="connsiteX421" fmla="*/ 2226153 w 2325223"/>
                  <a:gd name="connsiteY421" fmla="*/ 1478173 h 1706773"/>
                  <a:gd name="connsiteX422" fmla="*/ 2192816 w 2325223"/>
                  <a:gd name="connsiteY422" fmla="*/ 1587710 h 1706773"/>
                  <a:gd name="connsiteX423" fmla="*/ 2192816 w 2325223"/>
                  <a:gd name="connsiteY423" fmla="*/ 1697248 h 1706773"/>
                  <a:gd name="connsiteX424" fmla="*/ 2202341 w 2325223"/>
                  <a:gd name="connsiteY424" fmla="*/ 1668673 h 1706773"/>
                  <a:gd name="connsiteX425" fmla="*/ 2207103 w 2325223"/>
                  <a:gd name="connsiteY425" fmla="*/ 1644860 h 1706773"/>
                  <a:gd name="connsiteX426" fmla="*/ 2202341 w 2325223"/>
                  <a:gd name="connsiteY426" fmla="*/ 1611523 h 1706773"/>
                  <a:gd name="connsiteX427" fmla="*/ 2192816 w 2325223"/>
                  <a:gd name="connsiteY427" fmla="*/ 1597235 h 1706773"/>
                  <a:gd name="connsiteX428" fmla="*/ 2188053 w 2325223"/>
                  <a:gd name="connsiteY428" fmla="*/ 1582948 h 1706773"/>
                  <a:gd name="connsiteX429" fmla="*/ 2202341 w 2325223"/>
                  <a:gd name="connsiteY429" fmla="*/ 1544848 h 1706773"/>
                  <a:gd name="connsiteX430" fmla="*/ 2216628 w 2325223"/>
                  <a:gd name="connsiteY430" fmla="*/ 1535323 h 1706773"/>
                  <a:gd name="connsiteX431" fmla="*/ 2226153 w 2325223"/>
                  <a:gd name="connsiteY431" fmla="*/ 1506748 h 1706773"/>
                  <a:gd name="connsiteX432" fmla="*/ 2230916 w 2325223"/>
                  <a:gd name="connsiteY432" fmla="*/ 1487698 h 1706773"/>
                  <a:gd name="connsiteX433" fmla="*/ 2249966 w 2325223"/>
                  <a:gd name="connsiteY433" fmla="*/ 1444835 h 1706773"/>
                  <a:gd name="connsiteX434" fmla="*/ 2254728 w 2325223"/>
                  <a:gd name="connsiteY434" fmla="*/ 1421023 h 1706773"/>
                  <a:gd name="connsiteX435" fmla="*/ 2264253 w 2325223"/>
                  <a:gd name="connsiteY435" fmla="*/ 1406735 h 1706773"/>
                  <a:gd name="connsiteX436" fmla="*/ 2259491 w 2325223"/>
                  <a:gd name="connsiteY436" fmla="*/ 1421023 h 1706773"/>
                  <a:gd name="connsiteX437" fmla="*/ 2254728 w 2325223"/>
                  <a:gd name="connsiteY437" fmla="*/ 1459123 h 1706773"/>
                  <a:gd name="connsiteX438" fmla="*/ 2259491 w 2325223"/>
                  <a:gd name="connsiteY438" fmla="*/ 1478173 h 1706773"/>
                  <a:gd name="connsiteX439" fmla="*/ 2245203 w 2325223"/>
                  <a:gd name="connsiteY439" fmla="*/ 1473410 h 1706773"/>
                  <a:gd name="connsiteX440" fmla="*/ 2283303 w 2325223"/>
                  <a:gd name="connsiteY440" fmla="*/ 1530560 h 1706773"/>
                  <a:gd name="connsiteX441" fmla="*/ 2297591 w 2325223"/>
                  <a:gd name="connsiteY441" fmla="*/ 1535323 h 1706773"/>
                  <a:gd name="connsiteX442" fmla="*/ 2307116 w 2325223"/>
                  <a:gd name="connsiteY442" fmla="*/ 1463885 h 1706773"/>
                  <a:gd name="connsiteX443" fmla="*/ 2288066 w 2325223"/>
                  <a:gd name="connsiteY443" fmla="*/ 1459123 h 1706773"/>
                  <a:gd name="connsiteX444" fmla="*/ 2259491 w 2325223"/>
                  <a:gd name="connsiteY444" fmla="*/ 1468648 h 1706773"/>
                  <a:gd name="connsiteX445" fmla="*/ 2292828 w 2325223"/>
                  <a:gd name="connsiteY445" fmla="*/ 1540085 h 1706773"/>
                  <a:gd name="connsiteX446" fmla="*/ 2269016 w 2325223"/>
                  <a:gd name="connsiteY446" fmla="*/ 1506748 h 1706773"/>
                  <a:gd name="connsiteX447" fmla="*/ 2254728 w 2325223"/>
                  <a:gd name="connsiteY447" fmla="*/ 1511510 h 1706773"/>
                  <a:gd name="connsiteX448" fmla="*/ 2264253 w 2325223"/>
                  <a:gd name="connsiteY448" fmla="*/ 1544848 h 1706773"/>
                  <a:gd name="connsiteX449" fmla="*/ 2269016 w 2325223"/>
                  <a:gd name="connsiteY449" fmla="*/ 1530560 h 1706773"/>
                  <a:gd name="connsiteX450" fmla="*/ 2245203 w 2325223"/>
                  <a:gd name="connsiteY450" fmla="*/ 1521035 h 1706773"/>
                  <a:gd name="connsiteX451" fmla="*/ 2235678 w 2325223"/>
                  <a:gd name="connsiteY451" fmla="*/ 1544848 h 1706773"/>
                  <a:gd name="connsiteX452" fmla="*/ 2269016 w 2325223"/>
                  <a:gd name="connsiteY452" fmla="*/ 1544848 h 1706773"/>
                  <a:gd name="connsiteX453" fmla="*/ 2254728 w 2325223"/>
                  <a:gd name="connsiteY453" fmla="*/ 1535323 h 1706773"/>
                  <a:gd name="connsiteX454" fmla="*/ 2249966 w 2325223"/>
                  <a:gd name="connsiteY454" fmla="*/ 1578185 h 1706773"/>
                  <a:gd name="connsiteX455" fmla="*/ 2269016 w 2325223"/>
                  <a:gd name="connsiteY455" fmla="*/ 1582948 h 1706773"/>
                  <a:gd name="connsiteX456" fmla="*/ 2264253 w 2325223"/>
                  <a:gd name="connsiteY456" fmla="*/ 1559135 h 1706773"/>
                  <a:gd name="connsiteX457" fmla="*/ 2235678 w 2325223"/>
                  <a:gd name="connsiteY457" fmla="*/ 1549610 h 1706773"/>
                  <a:gd name="connsiteX458" fmla="*/ 2245203 w 2325223"/>
                  <a:gd name="connsiteY458" fmla="*/ 1587710 h 1706773"/>
                  <a:gd name="connsiteX459" fmla="*/ 2259491 w 2325223"/>
                  <a:gd name="connsiteY459" fmla="*/ 1582948 h 1706773"/>
                  <a:gd name="connsiteX460" fmla="*/ 2230916 w 2325223"/>
                  <a:gd name="connsiteY460" fmla="*/ 1563898 h 1706773"/>
                  <a:gd name="connsiteX461" fmla="*/ 2235678 w 2325223"/>
                  <a:gd name="connsiteY461" fmla="*/ 1621048 h 1706773"/>
                  <a:gd name="connsiteX462" fmla="*/ 2249966 w 2325223"/>
                  <a:gd name="connsiteY462" fmla="*/ 1625810 h 1706773"/>
                  <a:gd name="connsiteX463" fmla="*/ 2283303 w 2325223"/>
                  <a:gd name="connsiteY463" fmla="*/ 1640098 h 1706773"/>
                  <a:gd name="connsiteX464" fmla="*/ 2273778 w 2325223"/>
                  <a:gd name="connsiteY464" fmla="*/ 1621048 h 17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Lst>
                <a:rect l="l" t="t" r="r" b="b"/>
                <a:pathLst>
                  <a:path w="2325223" h="1706773">
                    <a:moveTo>
                      <a:pt x="2066" y="363748"/>
                    </a:moveTo>
                    <a:cubicBezTo>
                      <a:pt x="3653" y="354223"/>
                      <a:pt x="0" y="342001"/>
                      <a:pt x="6828" y="335173"/>
                    </a:cubicBezTo>
                    <a:cubicBezTo>
                      <a:pt x="10875" y="331126"/>
                      <a:pt x="15503" y="345821"/>
                      <a:pt x="21116" y="344698"/>
                    </a:cubicBezTo>
                    <a:cubicBezTo>
                      <a:pt x="26729" y="343575"/>
                      <a:pt x="27466" y="335173"/>
                      <a:pt x="30641" y="330410"/>
                    </a:cubicBezTo>
                    <a:cubicBezTo>
                      <a:pt x="29053" y="325648"/>
                      <a:pt x="28123" y="320613"/>
                      <a:pt x="25878" y="316123"/>
                    </a:cubicBezTo>
                    <a:cubicBezTo>
                      <a:pt x="23318" y="311003"/>
                      <a:pt x="10629" y="301835"/>
                      <a:pt x="16353" y="301835"/>
                    </a:cubicBezTo>
                    <a:cubicBezTo>
                      <a:pt x="34167" y="301835"/>
                      <a:pt x="35193" y="322298"/>
                      <a:pt x="44928" y="330410"/>
                    </a:cubicBezTo>
                    <a:cubicBezTo>
                      <a:pt x="50382" y="334955"/>
                      <a:pt x="57814" y="336413"/>
                      <a:pt x="63978" y="339935"/>
                    </a:cubicBezTo>
                    <a:cubicBezTo>
                      <a:pt x="68948" y="342775"/>
                      <a:pt x="73503" y="346285"/>
                      <a:pt x="78266" y="349460"/>
                    </a:cubicBezTo>
                    <a:cubicBezTo>
                      <a:pt x="76678" y="341523"/>
                      <a:pt x="75633" y="333457"/>
                      <a:pt x="73503" y="325648"/>
                    </a:cubicBezTo>
                    <a:cubicBezTo>
                      <a:pt x="64218" y="291606"/>
                      <a:pt x="53771" y="289418"/>
                      <a:pt x="83028" y="311360"/>
                    </a:cubicBezTo>
                    <a:cubicBezTo>
                      <a:pt x="86203" y="316123"/>
                      <a:pt x="90743" y="331078"/>
                      <a:pt x="92553" y="325648"/>
                    </a:cubicBezTo>
                    <a:cubicBezTo>
                      <a:pt x="95860" y="315729"/>
                      <a:pt x="86221" y="293960"/>
                      <a:pt x="83028" y="282785"/>
                    </a:cubicBezTo>
                    <a:cubicBezTo>
                      <a:pt x="81230" y="276491"/>
                      <a:pt x="71848" y="262451"/>
                      <a:pt x="78266" y="263735"/>
                    </a:cubicBezTo>
                    <a:cubicBezTo>
                      <a:pt x="90424" y="266167"/>
                      <a:pt x="97316" y="279610"/>
                      <a:pt x="106841" y="287548"/>
                    </a:cubicBezTo>
                    <a:cubicBezTo>
                      <a:pt x="104183" y="279574"/>
                      <a:pt x="79091" y="216830"/>
                      <a:pt x="102078" y="258973"/>
                    </a:cubicBezTo>
                    <a:cubicBezTo>
                      <a:pt x="108877" y="271438"/>
                      <a:pt x="114329" y="284608"/>
                      <a:pt x="121128" y="297073"/>
                    </a:cubicBezTo>
                    <a:cubicBezTo>
                      <a:pt x="123869" y="302098"/>
                      <a:pt x="126184" y="307784"/>
                      <a:pt x="130653" y="311360"/>
                    </a:cubicBezTo>
                    <a:cubicBezTo>
                      <a:pt x="134573" y="314496"/>
                      <a:pt x="140178" y="314535"/>
                      <a:pt x="144941" y="316123"/>
                    </a:cubicBezTo>
                    <a:cubicBezTo>
                      <a:pt x="146528" y="309773"/>
                      <a:pt x="148532" y="303513"/>
                      <a:pt x="149703" y="297073"/>
                    </a:cubicBezTo>
                    <a:cubicBezTo>
                      <a:pt x="151711" y="286029"/>
                      <a:pt x="152621" y="274808"/>
                      <a:pt x="154466" y="263735"/>
                    </a:cubicBezTo>
                    <a:cubicBezTo>
                      <a:pt x="155797" y="255751"/>
                      <a:pt x="157641" y="247860"/>
                      <a:pt x="159228" y="239923"/>
                    </a:cubicBezTo>
                    <a:cubicBezTo>
                      <a:pt x="179695" y="270623"/>
                      <a:pt x="183483" y="284775"/>
                      <a:pt x="173516" y="239923"/>
                    </a:cubicBezTo>
                    <a:cubicBezTo>
                      <a:pt x="172427" y="235022"/>
                      <a:pt x="164263" y="227880"/>
                      <a:pt x="168753" y="225635"/>
                    </a:cubicBezTo>
                    <a:cubicBezTo>
                      <a:pt x="173873" y="223075"/>
                      <a:pt x="178278" y="231985"/>
                      <a:pt x="183041" y="235160"/>
                    </a:cubicBezTo>
                    <a:cubicBezTo>
                      <a:pt x="186216" y="230398"/>
                      <a:pt x="192566" y="226597"/>
                      <a:pt x="192566" y="220873"/>
                    </a:cubicBezTo>
                    <a:cubicBezTo>
                      <a:pt x="192566" y="215149"/>
                      <a:pt x="177317" y="206585"/>
                      <a:pt x="183041" y="206585"/>
                    </a:cubicBezTo>
                    <a:cubicBezTo>
                      <a:pt x="185975" y="206585"/>
                      <a:pt x="211574" y="235202"/>
                      <a:pt x="206853" y="239923"/>
                    </a:cubicBezTo>
                    <a:lnTo>
                      <a:pt x="192566" y="225635"/>
                    </a:lnTo>
                    <a:cubicBezTo>
                      <a:pt x="190978" y="216110"/>
                      <a:pt x="182446" y="205095"/>
                      <a:pt x="187803" y="197060"/>
                    </a:cubicBezTo>
                    <a:cubicBezTo>
                      <a:pt x="191539" y="191456"/>
                      <a:pt x="196203" y="208077"/>
                      <a:pt x="202091" y="211348"/>
                    </a:cubicBezTo>
                    <a:cubicBezTo>
                      <a:pt x="210868" y="216224"/>
                      <a:pt x="230666" y="220873"/>
                      <a:pt x="230666" y="220873"/>
                    </a:cubicBezTo>
                    <a:cubicBezTo>
                      <a:pt x="227491" y="216110"/>
                      <a:pt x="223701" y="211705"/>
                      <a:pt x="221141" y="206585"/>
                    </a:cubicBezTo>
                    <a:cubicBezTo>
                      <a:pt x="218896" y="202095"/>
                      <a:pt x="212829" y="188748"/>
                      <a:pt x="216378" y="192298"/>
                    </a:cubicBezTo>
                    <a:cubicBezTo>
                      <a:pt x="221398" y="197319"/>
                      <a:pt x="222728" y="204998"/>
                      <a:pt x="225903" y="211348"/>
                    </a:cubicBezTo>
                    <a:cubicBezTo>
                      <a:pt x="267546" y="197466"/>
                      <a:pt x="204668" y="223291"/>
                      <a:pt x="244953" y="149435"/>
                    </a:cubicBezTo>
                    <a:cubicBezTo>
                      <a:pt x="248829" y="142329"/>
                      <a:pt x="260828" y="152610"/>
                      <a:pt x="268766" y="154198"/>
                    </a:cubicBezTo>
                    <a:cubicBezTo>
                      <a:pt x="273528" y="160548"/>
                      <a:pt x="279115" y="166356"/>
                      <a:pt x="283053" y="173248"/>
                    </a:cubicBezTo>
                    <a:cubicBezTo>
                      <a:pt x="285544" y="177607"/>
                      <a:pt x="292836" y="187535"/>
                      <a:pt x="287816" y="187535"/>
                    </a:cubicBezTo>
                    <a:cubicBezTo>
                      <a:pt x="281081" y="187535"/>
                      <a:pt x="278291" y="178010"/>
                      <a:pt x="273528" y="173248"/>
                    </a:cubicBezTo>
                    <a:cubicBezTo>
                      <a:pt x="258596" y="128453"/>
                      <a:pt x="260274" y="135351"/>
                      <a:pt x="283053" y="192298"/>
                    </a:cubicBezTo>
                    <a:lnTo>
                      <a:pt x="283053" y="192298"/>
                    </a:lnTo>
                    <a:lnTo>
                      <a:pt x="311628" y="206585"/>
                    </a:lnTo>
                    <a:cubicBezTo>
                      <a:pt x="316391" y="211348"/>
                      <a:pt x="323786" y="227263"/>
                      <a:pt x="325916" y="220873"/>
                    </a:cubicBezTo>
                    <a:cubicBezTo>
                      <a:pt x="329091" y="211348"/>
                      <a:pt x="321960" y="200652"/>
                      <a:pt x="316391" y="192298"/>
                    </a:cubicBezTo>
                    <a:cubicBezTo>
                      <a:pt x="313216" y="187535"/>
                      <a:pt x="304306" y="172890"/>
                      <a:pt x="306866" y="178010"/>
                    </a:cubicBezTo>
                    <a:cubicBezTo>
                      <a:pt x="323660" y="211598"/>
                      <a:pt x="319811" y="205243"/>
                      <a:pt x="340203" y="225635"/>
                    </a:cubicBezTo>
                    <a:cubicBezTo>
                      <a:pt x="341791" y="216110"/>
                      <a:pt x="343838" y="206650"/>
                      <a:pt x="344966" y="197060"/>
                    </a:cubicBezTo>
                    <a:cubicBezTo>
                      <a:pt x="347015" y="179646"/>
                      <a:pt x="338963" y="158514"/>
                      <a:pt x="349728" y="144673"/>
                    </a:cubicBezTo>
                    <a:cubicBezTo>
                      <a:pt x="355892" y="136748"/>
                      <a:pt x="378303" y="154198"/>
                      <a:pt x="378303" y="154198"/>
                    </a:cubicBezTo>
                    <a:cubicBezTo>
                      <a:pt x="391634" y="114206"/>
                      <a:pt x="369723" y="164109"/>
                      <a:pt x="402116" y="144673"/>
                    </a:cubicBezTo>
                    <a:cubicBezTo>
                      <a:pt x="407729" y="141305"/>
                      <a:pt x="405291" y="131973"/>
                      <a:pt x="406878" y="125623"/>
                    </a:cubicBezTo>
                    <a:lnTo>
                      <a:pt x="421166" y="144673"/>
                    </a:lnTo>
                    <a:cubicBezTo>
                      <a:pt x="419578" y="131973"/>
                      <a:pt x="418507" y="119198"/>
                      <a:pt x="416403" y="106573"/>
                    </a:cubicBezTo>
                    <a:cubicBezTo>
                      <a:pt x="415327" y="100117"/>
                      <a:pt x="408010" y="92969"/>
                      <a:pt x="411641" y="87523"/>
                    </a:cubicBezTo>
                    <a:cubicBezTo>
                      <a:pt x="414425" y="83346"/>
                      <a:pt x="421166" y="90698"/>
                      <a:pt x="425928" y="92285"/>
                    </a:cubicBezTo>
                    <a:cubicBezTo>
                      <a:pt x="438963" y="100975"/>
                      <a:pt x="443056" y="101057"/>
                      <a:pt x="449741" y="116098"/>
                    </a:cubicBezTo>
                    <a:cubicBezTo>
                      <a:pt x="453819" y="125273"/>
                      <a:pt x="459266" y="144673"/>
                      <a:pt x="459266" y="144673"/>
                    </a:cubicBezTo>
                    <a:cubicBezTo>
                      <a:pt x="461725" y="126229"/>
                      <a:pt x="447646" y="51201"/>
                      <a:pt x="487841" y="77998"/>
                    </a:cubicBezTo>
                    <a:cubicBezTo>
                      <a:pt x="492603" y="81173"/>
                      <a:pt x="494191" y="87523"/>
                      <a:pt x="497366" y="92285"/>
                    </a:cubicBezTo>
                    <a:cubicBezTo>
                      <a:pt x="508479" y="125623"/>
                      <a:pt x="516416" y="117685"/>
                      <a:pt x="492603" y="125623"/>
                    </a:cubicBezTo>
                    <a:cubicBezTo>
                      <a:pt x="489363" y="106183"/>
                      <a:pt x="481837" y="77789"/>
                      <a:pt x="492603" y="58948"/>
                    </a:cubicBezTo>
                    <a:cubicBezTo>
                      <a:pt x="495094" y="54589"/>
                      <a:pt x="502128" y="62123"/>
                      <a:pt x="506891" y="63710"/>
                    </a:cubicBezTo>
                    <a:cubicBezTo>
                      <a:pt x="510066" y="68473"/>
                      <a:pt x="514406" y="72638"/>
                      <a:pt x="516416" y="77998"/>
                    </a:cubicBezTo>
                    <a:cubicBezTo>
                      <a:pt x="519258" y="85577"/>
                      <a:pt x="515454" y="96086"/>
                      <a:pt x="521178" y="101810"/>
                    </a:cubicBezTo>
                    <a:cubicBezTo>
                      <a:pt x="524728" y="105360"/>
                      <a:pt x="524723" y="92393"/>
                      <a:pt x="525941" y="87523"/>
                    </a:cubicBezTo>
                    <a:cubicBezTo>
                      <a:pt x="527904" y="79670"/>
                      <a:pt x="529116" y="71648"/>
                      <a:pt x="530703" y="63710"/>
                    </a:cubicBezTo>
                    <a:cubicBezTo>
                      <a:pt x="537053" y="70060"/>
                      <a:pt x="544993" y="75145"/>
                      <a:pt x="549753" y="82760"/>
                    </a:cubicBezTo>
                    <a:cubicBezTo>
                      <a:pt x="553222" y="88311"/>
                      <a:pt x="552718" y="95516"/>
                      <a:pt x="554516" y="101810"/>
                    </a:cubicBezTo>
                    <a:cubicBezTo>
                      <a:pt x="555895" y="106637"/>
                      <a:pt x="557691" y="111335"/>
                      <a:pt x="559278" y="116098"/>
                    </a:cubicBezTo>
                    <a:cubicBezTo>
                      <a:pt x="557691" y="120860"/>
                      <a:pt x="558693" y="133170"/>
                      <a:pt x="554516" y="130385"/>
                    </a:cubicBezTo>
                    <a:cubicBezTo>
                      <a:pt x="547403" y="125643"/>
                      <a:pt x="542918" y="114867"/>
                      <a:pt x="544991" y="106573"/>
                    </a:cubicBezTo>
                    <a:cubicBezTo>
                      <a:pt x="546208" y="101703"/>
                      <a:pt x="554516" y="109748"/>
                      <a:pt x="559278" y="111335"/>
                    </a:cubicBezTo>
                    <a:cubicBezTo>
                      <a:pt x="581113" y="144087"/>
                      <a:pt x="574707" y="150770"/>
                      <a:pt x="583091" y="125623"/>
                    </a:cubicBezTo>
                    <a:cubicBezTo>
                      <a:pt x="584678" y="111335"/>
                      <a:pt x="578650" y="93804"/>
                      <a:pt x="587853" y="82760"/>
                    </a:cubicBezTo>
                    <a:cubicBezTo>
                      <a:pt x="592934" y="76662"/>
                      <a:pt x="601821" y="90950"/>
                      <a:pt x="606903" y="97048"/>
                    </a:cubicBezTo>
                    <a:cubicBezTo>
                      <a:pt x="610117" y="100904"/>
                      <a:pt x="609421" y="106845"/>
                      <a:pt x="611666" y="111335"/>
                    </a:cubicBezTo>
                    <a:cubicBezTo>
                      <a:pt x="614226" y="116455"/>
                      <a:pt x="618016" y="120860"/>
                      <a:pt x="621191" y="125623"/>
                    </a:cubicBezTo>
                    <a:cubicBezTo>
                      <a:pt x="583261" y="138265"/>
                      <a:pt x="576482" y="145449"/>
                      <a:pt x="611666" y="39898"/>
                    </a:cubicBezTo>
                    <a:cubicBezTo>
                      <a:pt x="614226" y="32219"/>
                      <a:pt x="627541" y="43073"/>
                      <a:pt x="635478" y="44660"/>
                    </a:cubicBezTo>
                    <a:cubicBezTo>
                      <a:pt x="659018" y="79970"/>
                      <a:pt x="656773" y="62010"/>
                      <a:pt x="649766" y="97048"/>
                    </a:cubicBezTo>
                    <a:cubicBezTo>
                      <a:pt x="647907" y="93329"/>
                      <a:pt x="635478" y="70717"/>
                      <a:pt x="635478" y="63710"/>
                    </a:cubicBezTo>
                    <a:cubicBezTo>
                      <a:pt x="635478" y="52485"/>
                      <a:pt x="638653" y="41485"/>
                      <a:pt x="640241" y="30373"/>
                    </a:cubicBezTo>
                    <a:cubicBezTo>
                      <a:pt x="657188" y="41671"/>
                      <a:pt x="655996" y="37464"/>
                      <a:pt x="664053" y="58948"/>
                    </a:cubicBezTo>
                    <a:cubicBezTo>
                      <a:pt x="677234" y="94095"/>
                      <a:pt x="666300" y="74223"/>
                      <a:pt x="659291" y="63710"/>
                    </a:cubicBezTo>
                    <a:cubicBezTo>
                      <a:pt x="660878" y="55773"/>
                      <a:pt x="658329" y="45622"/>
                      <a:pt x="664053" y="39898"/>
                    </a:cubicBezTo>
                    <a:cubicBezTo>
                      <a:pt x="667603" y="36348"/>
                      <a:pt x="666571" y="49695"/>
                      <a:pt x="668816" y="54185"/>
                    </a:cubicBezTo>
                    <a:cubicBezTo>
                      <a:pt x="676754" y="70061"/>
                      <a:pt x="678340" y="68472"/>
                      <a:pt x="692628" y="77998"/>
                    </a:cubicBezTo>
                    <a:cubicBezTo>
                      <a:pt x="707279" y="73114"/>
                      <a:pt x="713789" y="68318"/>
                      <a:pt x="730728" y="77998"/>
                    </a:cubicBezTo>
                    <a:cubicBezTo>
                      <a:pt x="735698" y="80838"/>
                      <a:pt x="737078" y="87523"/>
                      <a:pt x="740253" y="92285"/>
                    </a:cubicBezTo>
                    <a:cubicBezTo>
                      <a:pt x="735491" y="95460"/>
                      <a:pt x="731396" y="103620"/>
                      <a:pt x="725966" y="101810"/>
                    </a:cubicBezTo>
                    <a:cubicBezTo>
                      <a:pt x="702713" y="94059"/>
                      <a:pt x="714231" y="67446"/>
                      <a:pt x="716441" y="54185"/>
                    </a:cubicBezTo>
                    <a:cubicBezTo>
                      <a:pt x="722791" y="57360"/>
                      <a:pt x="731231" y="58030"/>
                      <a:pt x="735491" y="63710"/>
                    </a:cubicBezTo>
                    <a:cubicBezTo>
                      <a:pt x="765124" y="103220"/>
                      <a:pt x="745281" y="92373"/>
                      <a:pt x="730728" y="87523"/>
                    </a:cubicBezTo>
                    <a:cubicBezTo>
                      <a:pt x="738666" y="60535"/>
                      <a:pt x="741960" y="31721"/>
                      <a:pt x="754541" y="6560"/>
                    </a:cubicBezTo>
                    <a:cubicBezTo>
                      <a:pt x="757468" y="706"/>
                      <a:pt x="767297" y="0"/>
                      <a:pt x="773591" y="1798"/>
                    </a:cubicBezTo>
                    <a:cubicBezTo>
                      <a:pt x="780067" y="3648"/>
                      <a:pt x="783116" y="11323"/>
                      <a:pt x="787878" y="16085"/>
                    </a:cubicBezTo>
                    <a:cubicBezTo>
                      <a:pt x="791053" y="25610"/>
                      <a:pt x="793674" y="35338"/>
                      <a:pt x="797403" y="44660"/>
                    </a:cubicBezTo>
                    <a:cubicBezTo>
                      <a:pt x="800040" y="51252"/>
                      <a:pt x="806285" y="56640"/>
                      <a:pt x="806928" y="63710"/>
                    </a:cubicBezTo>
                    <a:cubicBezTo>
                      <a:pt x="807944" y="74889"/>
                      <a:pt x="803753" y="85935"/>
                      <a:pt x="802166" y="97048"/>
                    </a:cubicBezTo>
                    <a:cubicBezTo>
                      <a:pt x="795816" y="93873"/>
                      <a:pt x="787054" y="93430"/>
                      <a:pt x="783116" y="87523"/>
                    </a:cubicBezTo>
                    <a:cubicBezTo>
                      <a:pt x="767541" y="64160"/>
                      <a:pt x="774838" y="45455"/>
                      <a:pt x="778353" y="20848"/>
                    </a:cubicBezTo>
                    <a:cubicBezTo>
                      <a:pt x="787878" y="27198"/>
                      <a:pt x="801038" y="30082"/>
                      <a:pt x="806928" y="39898"/>
                    </a:cubicBezTo>
                    <a:cubicBezTo>
                      <a:pt x="825300" y="70516"/>
                      <a:pt x="815662" y="56305"/>
                      <a:pt x="835503" y="82760"/>
                    </a:cubicBezTo>
                    <a:cubicBezTo>
                      <a:pt x="835520" y="82812"/>
                      <a:pt x="850525" y="115292"/>
                      <a:pt x="830741" y="111335"/>
                    </a:cubicBezTo>
                    <a:cubicBezTo>
                      <a:pt x="822958" y="109778"/>
                      <a:pt x="821216" y="98635"/>
                      <a:pt x="816453" y="92285"/>
                    </a:cubicBezTo>
                    <a:cubicBezTo>
                      <a:pt x="818041" y="74823"/>
                      <a:pt x="814704" y="56178"/>
                      <a:pt x="821216" y="39898"/>
                    </a:cubicBezTo>
                    <a:cubicBezTo>
                      <a:pt x="823080" y="35237"/>
                      <a:pt x="831953" y="41110"/>
                      <a:pt x="835503" y="44660"/>
                    </a:cubicBezTo>
                    <a:cubicBezTo>
                      <a:pt x="839053" y="48210"/>
                      <a:pt x="835468" y="57472"/>
                      <a:pt x="840266" y="58948"/>
                    </a:cubicBezTo>
                    <a:cubicBezTo>
                      <a:pt x="858537" y="64570"/>
                      <a:pt x="878366" y="62123"/>
                      <a:pt x="897416" y="63710"/>
                    </a:cubicBezTo>
                    <a:cubicBezTo>
                      <a:pt x="895828" y="71648"/>
                      <a:pt x="899594" y="83358"/>
                      <a:pt x="892653" y="87523"/>
                    </a:cubicBezTo>
                    <a:cubicBezTo>
                      <a:pt x="886565" y="91176"/>
                      <a:pt x="875143" y="84928"/>
                      <a:pt x="873603" y="77998"/>
                    </a:cubicBezTo>
                    <a:cubicBezTo>
                      <a:pt x="871096" y="66716"/>
                      <a:pt x="879953" y="55773"/>
                      <a:pt x="883128" y="44660"/>
                    </a:cubicBezTo>
                    <a:cubicBezTo>
                      <a:pt x="891066" y="46248"/>
                      <a:pt x="900206" y="44933"/>
                      <a:pt x="906941" y="49423"/>
                    </a:cubicBezTo>
                    <a:cubicBezTo>
                      <a:pt x="914560" y="54502"/>
                      <a:pt x="912020" y="72919"/>
                      <a:pt x="906941" y="77998"/>
                    </a:cubicBezTo>
                    <a:cubicBezTo>
                      <a:pt x="903391" y="81548"/>
                      <a:pt x="897416" y="81173"/>
                      <a:pt x="892653" y="82760"/>
                    </a:cubicBezTo>
                    <a:cubicBezTo>
                      <a:pt x="888180" y="64866"/>
                      <a:pt x="882375" y="57446"/>
                      <a:pt x="897416" y="39898"/>
                    </a:cubicBezTo>
                    <a:cubicBezTo>
                      <a:pt x="902036" y="34508"/>
                      <a:pt x="910116" y="33548"/>
                      <a:pt x="916466" y="30373"/>
                    </a:cubicBezTo>
                    <a:cubicBezTo>
                      <a:pt x="927578" y="31960"/>
                      <a:pt x="939545" y="30576"/>
                      <a:pt x="949803" y="35135"/>
                    </a:cubicBezTo>
                    <a:cubicBezTo>
                      <a:pt x="957027" y="38346"/>
                      <a:pt x="961978" y="57371"/>
                      <a:pt x="964091" y="63710"/>
                    </a:cubicBezTo>
                    <a:cubicBezTo>
                      <a:pt x="962503" y="68473"/>
                      <a:pt x="963818" y="80243"/>
                      <a:pt x="959328" y="77998"/>
                    </a:cubicBezTo>
                    <a:cubicBezTo>
                      <a:pt x="936835" y="66752"/>
                      <a:pt x="945163" y="53818"/>
                      <a:pt x="949803" y="39898"/>
                    </a:cubicBezTo>
                    <a:cubicBezTo>
                      <a:pt x="981402" y="55697"/>
                      <a:pt x="986986" y="51390"/>
                      <a:pt x="1002191" y="77998"/>
                    </a:cubicBezTo>
                    <a:cubicBezTo>
                      <a:pt x="1004682" y="82356"/>
                      <a:pt x="1005366" y="87523"/>
                      <a:pt x="1006953" y="92285"/>
                    </a:cubicBezTo>
                    <a:cubicBezTo>
                      <a:pt x="1003778" y="100223"/>
                      <a:pt x="1005075" y="112275"/>
                      <a:pt x="997428" y="116098"/>
                    </a:cubicBezTo>
                    <a:cubicBezTo>
                      <a:pt x="992308" y="118658"/>
                      <a:pt x="990743" y="106780"/>
                      <a:pt x="987903" y="101810"/>
                    </a:cubicBezTo>
                    <a:cubicBezTo>
                      <a:pt x="978486" y="85331"/>
                      <a:pt x="978959" y="84503"/>
                      <a:pt x="973616" y="68473"/>
                    </a:cubicBezTo>
                    <a:cubicBezTo>
                      <a:pt x="975203" y="62123"/>
                      <a:pt x="972765" y="52791"/>
                      <a:pt x="978378" y="49423"/>
                    </a:cubicBezTo>
                    <a:cubicBezTo>
                      <a:pt x="983991" y="46055"/>
                      <a:pt x="992192" y="50258"/>
                      <a:pt x="997428" y="54185"/>
                    </a:cubicBezTo>
                    <a:cubicBezTo>
                      <a:pt x="1005560" y="60284"/>
                      <a:pt x="1009290" y="70810"/>
                      <a:pt x="1016478" y="77998"/>
                    </a:cubicBezTo>
                    <a:cubicBezTo>
                      <a:pt x="1020525" y="82045"/>
                      <a:pt x="1026003" y="84348"/>
                      <a:pt x="1030766" y="87523"/>
                    </a:cubicBezTo>
                    <a:cubicBezTo>
                      <a:pt x="1031393" y="89404"/>
                      <a:pt x="1048488" y="124865"/>
                      <a:pt x="1016478" y="106573"/>
                    </a:cubicBezTo>
                    <a:cubicBezTo>
                      <a:pt x="1008441" y="101980"/>
                      <a:pt x="1006953" y="90698"/>
                      <a:pt x="1002191" y="82760"/>
                    </a:cubicBezTo>
                    <a:cubicBezTo>
                      <a:pt x="1000074" y="72176"/>
                      <a:pt x="991607" y="45719"/>
                      <a:pt x="1002191" y="35135"/>
                    </a:cubicBezTo>
                    <a:cubicBezTo>
                      <a:pt x="1005741" y="31585"/>
                      <a:pt x="1011716" y="38310"/>
                      <a:pt x="1016478" y="39898"/>
                    </a:cubicBezTo>
                    <a:cubicBezTo>
                      <a:pt x="1026003" y="51010"/>
                      <a:pt x="1036445" y="61398"/>
                      <a:pt x="1045053" y="73235"/>
                    </a:cubicBezTo>
                    <a:cubicBezTo>
                      <a:pt x="1052296" y="83193"/>
                      <a:pt x="1055534" y="95154"/>
                      <a:pt x="1059341" y="106573"/>
                    </a:cubicBezTo>
                    <a:cubicBezTo>
                      <a:pt x="1064897" y="98239"/>
                      <a:pt x="1071247" y="84744"/>
                      <a:pt x="1083153" y="82760"/>
                    </a:cubicBezTo>
                    <a:cubicBezTo>
                      <a:pt x="1088105" y="81935"/>
                      <a:pt x="1092678" y="85935"/>
                      <a:pt x="1097441" y="87523"/>
                    </a:cubicBezTo>
                    <a:cubicBezTo>
                      <a:pt x="1092678" y="90698"/>
                      <a:pt x="1088799" y="97989"/>
                      <a:pt x="1083153" y="97048"/>
                    </a:cubicBezTo>
                    <a:cubicBezTo>
                      <a:pt x="1057435" y="92761"/>
                      <a:pt x="1072556" y="53240"/>
                      <a:pt x="1073628" y="44660"/>
                    </a:cubicBezTo>
                    <a:cubicBezTo>
                      <a:pt x="1081566" y="46248"/>
                      <a:pt x="1090577" y="45133"/>
                      <a:pt x="1097441" y="49423"/>
                    </a:cubicBezTo>
                    <a:cubicBezTo>
                      <a:pt x="1109579" y="57010"/>
                      <a:pt x="1112481" y="70733"/>
                      <a:pt x="1116491" y="82760"/>
                    </a:cubicBezTo>
                    <a:cubicBezTo>
                      <a:pt x="1113316" y="87523"/>
                      <a:pt x="1112519" y="98436"/>
                      <a:pt x="1106966" y="97048"/>
                    </a:cubicBezTo>
                    <a:cubicBezTo>
                      <a:pt x="1094575" y="93950"/>
                      <a:pt x="1095635" y="70278"/>
                      <a:pt x="1102203" y="63710"/>
                    </a:cubicBezTo>
                    <a:cubicBezTo>
                      <a:pt x="1107223" y="58690"/>
                      <a:pt x="1114903" y="57360"/>
                      <a:pt x="1121253" y="54185"/>
                    </a:cubicBezTo>
                    <a:cubicBezTo>
                      <a:pt x="1142935" y="58522"/>
                      <a:pt x="1146051" y="53308"/>
                      <a:pt x="1154591" y="73235"/>
                    </a:cubicBezTo>
                    <a:cubicBezTo>
                      <a:pt x="1157169" y="79251"/>
                      <a:pt x="1156775" y="86269"/>
                      <a:pt x="1159353" y="92285"/>
                    </a:cubicBezTo>
                    <a:cubicBezTo>
                      <a:pt x="1161608" y="97546"/>
                      <a:pt x="1168878" y="106573"/>
                      <a:pt x="1168878" y="106573"/>
                    </a:cubicBezTo>
                    <a:cubicBezTo>
                      <a:pt x="1172889" y="94541"/>
                      <a:pt x="1171218" y="83680"/>
                      <a:pt x="1187928" y="97048"/>
                    </a:cubicBezTo>
                    <a:cubicBezTo>
                      <a:pt x="1192397" y="100624"/>
                      <a:pt x="1194893" y="106216"/>
                      <a:pt x="1197453" y="111335"/>
                    </a:cubicBezTo>
                    <a:cubicBezTo>
                      <a:pt x="1199698" y="115825"/>
                      <a:pt x="1207086" y="124405"/>
                      <a:pt x="1202216" y="125623"/>
                    </a:cubicBezTo>
                    <a:cubicBezTo>
                      <a:pt x="1193922" y="127697"/>
                      <a:pt x="1186341" y="119273"/>
                      <a:pt x="1178403" y="116098"/>
                    </a:cubicBezTo>
                    <a:cubicBezTo>
                      <a:pt x="1177781" y="114854"/>
                      <a:pt x="1163240" y="88017"/>
                      <a:pt x="1164116" y="82760"/>
                    </a:cubicBezTo>
                    <a:cubicBezTo>
                      <a:pt x="1165057" y="77114"/>
                      <a:pt x="1170466" y="73235"/>
                      <a:pt x="1173641" y="68473"/>
                    </a:cubicBezTo>
                    <a:cubicBezTo>
                      <a:pt x="1197646" y="76474"/>
                      <a:pt x="1181457" y="68066"/>
                      <a:pt x="1202216" y="92285"/>
                    </a:cubicBezTo>
                    <a:cubicBezTo>
                      <a:pt x="1242016" y="138720"/>
                      <a:pt x="1189008" y="69914"/>
                      <a:pt x="1230791" y="125623"/>
                    </a:cubicBezTo>
                    <a:cubicBezTo>
                      <a:pt x="1226028" y="128798"/>
                      <a:pt x="1222227" y="135148"/>
                      <a:pt x="1216503" y="135148"/>
                    </a:cubicBezTo>
                    <a:cubicBezTo>
                      <a:pt x="1210779" y="135148"/>
                      <a:pt x="1206263" y="129670"/>
                      <a:pt x="1202216" y="125623"/>
                    </a:cubicBezTo>
                    <a:cubicBezTo>
                      <a:pt x="1189850" y="113257"/>
                      <a:pt x="1185949" y="102615"/>
                      <a:pt x="1178403" y="87523"/>
                    </a:cubicBezTo>
                    <a:cubicBezTo>
                      <a:pt x="1179991" y="81173"/>
                      <a:pt x="1177930" y="72400"/>
                      <a:pt x="1183166" y="68473"/>
                    </a:cubicBezTo>
                    <a:cubicBezTo>
                      <a:pt x="1187182" y="65461"/>
                      <a:pt x="1193196" y="70574"/>
                      <a:pt x="1197453" y="73235"/>
                    </a:cubicBezTo>
                    <a:cubicBezTo>
                      <a:pt x="1206073" y="78622"/>
                      <a:pt x="1213668" y="85532"/>
                      <a:pt x="1221266" y="92285"/>
                    </a:cubicBezTo>
                    <a:cubicBezTo>
                      <a:pt x="1227978" y="98251"/>
                      <a:pt x="1234472" y="104517"/>
                      <a:pt x="1240316" y="111335"/>
                    </a:cubicBezTo>
                    <a:cubicBezTo>
                      <a:pt x="1244041" y="115681"/>
                      <a:pt x="1253888" y="121576"/>
                      <a:pt x="1249841" y="125623"/>
                    </a:cubicBezTo>
                    <a:cubicBezTo>
                      <a:pt x="1245213" y="130251"/>
                      <a:pt x="1237141" y="122448"/>
                      <a:pt x="1230791" y="120860"/>
                    </a:cubicBezTo>
                    <a:cubicBezTo>
                      <a:pt x="1226028" y="112923"/>
                      <a:pt x="1220999" y="105140"/>
                      <a:pt x="1216503" y="97048"/>
                    </a:cubicBezTo>
                    <a:cubicBezTo>
                      <a:pt x="1213055" y="90842"/>
                      <a:pt x="1204341" y="84590"/>
                      <a:pt x="1206978" y="77998"/>
                    </a:cubicBezTo>
                    <a:cubicBezTo>
                      <a:pt x="1209409" y="71921"/>
                      <a:pt x="1219678" y="74823"/>
                      <a:pt x="1226028" y="73235"/>
                    </a:cubicBezTo>
                    <a:cubicBezTo>
                      <a:pt x="1238728" y="84348"/>
                      <a:pt x="1251641" y="95221"/>
                      <a:pt x="1264128" y="106573"/>
                    </a:cubicBezTo>
                    <a:cubicBezTo>
                      <a:pt x="1269112" y="111104"/>
                      <a:pt x="1274501" y="115379"/>
                      <a:pt x="1278416" y="120860"/>
                    </a:cubicBezTo>
                    <a:cubicBezTo>
                      <a:pt x="1279321" y="122127"/>
                      <a:pt x="1293016" y="152468"/>
                      <a:pt x="1297466" y="154198"/>
                    </a:cubicBezTo>
                    <a:cubicBezTo>
                      <a:pt x="1321867" y="163688"/>
                      <a:pt x="1348266" y="166898"/>
                      <a:pt x="1373666" y="173248"/>
                    </a:cubicBezTo>
                    <a:cubicBezTo>
                      <a:pt x="1376841" y="178010"/>
                      <a:pt x="1379144" y="183488"/>
                      <a:pt x="1383191" y="187535"/>
                    </a:cubicBezTo>
                    <a:cubicBezTo>
                      <a:pt x="1389077" y="193421"/>
                      <a:pt x="1410320" y="197264"/>
                      <a:pt x="1392716" y="211348"/>
                    </a:cubicBezTo>
                    <a:cubicBezTo>
                      <a:pt x="1387605" y="215437"/>
                      <a:pt x="1380016" y="214523"/>
                      <a:pt x="1373666" y="216110"/>
                    </a:cubicBezTo>
                    <a:cubicBezTo>
                      <a:pt x="1365728" y="214523"/>
                      <a:pt x="1356509" y="215956"/>
                      <a:pt x="1349853" y="211348"/>
                    </a:cubicBezTo>
                    <a:cubicBezTo>
                      <a:pt x="1335086" y="201125"/>
                      <a:pt x="1311753" y="173248"/>
                      <a:pt x="1311753" y="173248"/>
                    </a:cubicBezTo>
                    <a:cubicBezTo>
                      <a:pt x="1310166" y="168485"/>
                      <a:pt x="1305127" y="163621"/>
                      <a:pt x="1306991" y="158960"/>
                    </a:cubicBezTo>
                    <a:cubicBezTo>
                      <a:pt x="1309117" y="153646"/>
                      <a:pt x="1315571" y="149874"/>
                      <a:pt x="1321278" y="149435"/>
                    </a:cubicBezTo>
                    <a:cubicBezTo>
                      <a:pt x="1337185" y="148211"/>
                      <a:pt x="1353028" y="152610"/>
                      <a:pt x="1368903" y="154198"/>
                    </a:cubicBezTo>
                    <a:cubicBezTo>
                      <a:pt x="1373666" y="157373"/>
                      <a:pt x="1379144" y="159676"/>
                      <a:pt x="1383191" y="163723"/>
                    </a:cubicBezTo>
                    <a:cubicBezTo>
                      <a:pt x="1393446" y="173978"/>
                      <a:pt x="1401344" y="188620"/>
                      <a:pt x="1407003" y="201823"/>
                    </a:cubicBezTo>
                    <a:cubicBezTo>
                      <a:pt x="1408981" y="206437"/>
                      <a:pt x="1410178" y="211348"/>
                      <a:pt x="1411766" y="216110"/>
                    </a:cubicBezTo>
                    <a:cubicBezTo>
                      <a:pt x="1405416" y="219285"/>
                      <a:pt x="1399565" y="227503"/>
                      <a:pt x="1392716" y="225635"/>
                    </a:cubicBezTo>
                    <a:cubicBezTo>
                      <a:pt x="1356730" y="215821"/>
                      <a:pt x="1361406" y="206539"/>
                      <a:pt x="1354616" y="182773"/>
                    </a:cubicBezTo>
                    <a:cubicBezTo>
                      <a:pt x="1353237" y="177946"/>
                      <a:pt x="1351441" y="173248"/>
                      <a:pt x="1349853" y="168485"/>
                    </a:cubicBezTo>
                    <a:cubicBezTo>
                      <a:pt x="1364141" y="166898"/>
                      <a:pt x="1378390" y="162529"/>
                      <a:pt x="1392716" y="163723"/>
                    </a:cubicBezTo>
                    <a:cubicBezTo>
                      <a:pt x="1398420" y="164198"/>
                      <a:pt x="1402424" y="169814"/>
                      <a:pt x="1407003" y="173248"/>
                    </a:cubicBezTo>
                    <a:cubicBezTo>
                      <a:pt x="1415135" y="179347"/>
                      <a:pt x="1422878" y="185948"/>
                      <a:pt x="1430816" y="192298"/>
                    </a:cubicBezTo>
                    <a:cubicBezTo>
                      <a:pt x="1435578" y="200235"/>
                      <a:pt x="1439968" y="208408"/>
                      <a:pt x="1445103" y="216110"/>
                    </a:cubicBezTo>
                    <a:cubicBezTo>
                      <a:pt x="1449506" y="222714"/>
                      <a:pt x="1457210" y="227528"/>
                      <a:pt x="1459391" y="235160"/>
                    </a:cubicBezTo>
                    <a:cubicBezTo>
                      <a:pt x="1460770" y="239987"/>
                      <a:pt x="1456216" y="244685"/>
                      <a:pt x="1454628" y="249448"/>
                    </a:cubicBezTo>
                    <a:cubicBezTo>
                      <a:pt x="1448278" y="244685"/>
                      <a:pt x="1440744" y="241187"/>
                      <a:pt x="1435578" y="235160"/>
                    </a:cubicBezTo>
                    <a:cubicBezTo>
                      <a:pt x="1419549" y="216459"/>
                      <a:pt x="1427396" y="206712"/>
                      <a:pt x="1430816" y="182773"/>
                    </a:cubicBezTo>
                    <a:cubicBezTo>
                      <a:pt x="1437166" y="185948"/>
                      <a:pt x="1444412" y="187753"/>
                      <a:pt x="1449866" y="192298"/>
                    </a:cubicBezTo>
                    <a:cubicBezTo>
                      <a:pt x="1454263" y="195962"/>
                      <a:pt x="1455727" y="202188"/>
                      <a:pt x="1459391" y="206585"/>
                    </a:cubicBezTo>
                    <a:cubicBezTo>
                      <a:pt x="1463703" y="211759"/>
                      <a:pt x="1468916" y="216110"/>
                      <a:pt x="1473678" y="220873"/>
                    </a:cubicBezTo>
                    <a:cubicBezTo>
                      <a:pt x="1475987" y="227799"/>
                      <a:pt x="1487245" y="248872"/>
                      <a:pt x="1464153" y="230398"/>
                    </a:cubicBezTo>
                    <a:cubicBezTo>
                      <a:pt x="1458544" y="225911"/>
                      <a:pt x="1447446" y="201747"/>
                      <a:pt x="1445103" y="197060"/>
                    </a:cubicBezTo>
                    <a:cubicBezTo>
                      <a:pt x="1451453" y="195473"/>
                      <a:pt x="1458791" y="188544"/>
                      <a:pt x="1464153" y="192298"/>
                    </a:cubicBezTo>
                    <a:cubicBezTo>
                      <a:pt x="1470820" y="196965"/>
                      <a:pt x="1493059" y="230894"/>
                      <a:pt x="1502253" y="244685"/>
                    </a:cubicBezTo>
                    <a:cubicBezTo>
                      <a:pt x="1495903" y="247860"/>
                      <a:pt x="1490248" y="255090"/>
                      <a:pt x="1483203" y="254210"/>
                    </a:cubicBezTo>
                    <a:cubicBezTo>
                      <a:pt x="1462833" y="251664"/>
                      <a:pt x="1462848" y="234703"/>
                      <a:pt x="1459391" y="220873"/>
                    </a:cubicBezTo>
                    <a:cubicBezTo>
                      <a:pt x="1464153" y="219285"/>
                      <a:pt x="1469091" y="214071"/>
                      <a:pt x="1473678" y="216110"/>
                    </a:cubicBezTo>
                    <a:cubicBezTo>
                      <a:pt x="1524633" y="238757"/>
                      <a:pt x="1490832" y="229934"/>
                      <a:pt x="1507016" y="254210"/>
                    </a:cubicBezTo>
                    <a:cubicBezTo>
                      <a:pt x="1510752" y="259814"/>
                      <a:pt x="1517168" y="263182"/>
                      <a:pt x="1521303" y="268498"/>
                    </a:cubicBezTo>
                    <a:cubicBezTo>
                      <a:pt x="1528331" y="277534"/>
                      <a:pt x="1534003" y="287548"/>
                      <a:pt x="1540353" y="297073"/>
                    </a:cubicBezTo>
                    <a:lnTo>
                      <a:pt x="1549878" y="311360"/>
                    </a:lnTo>
                    <a:cubicBezTo>
                      <a:pt x="1551466" y="305010"/>
                      <a:pt x="1553357" y="298728"/>
                      <a:pt x="1554641" y="292310"/>
                    </a:cubicBezTo>
                    <a:cubicBezTo>
                      <a:pt x="1556535" y="282841"/>
                      <a:pt x="1551863" y="269767"/>
                      <a:pt x="1559403" y="263735"/>
                    </a:cubicBezTo>
                    <a:cubicBezTo>
                      <a:pt x="1564947" y="259300"/>
                      <a:pt x="1572103" y="270085"/>
                      <a:pt x="1578453" y="273260"/>
                    </a:cubicBezTo>
                    <a:cubicBezTo>
                      <a:pt x="1580041" y="278023"/>
                      <a:pt x="1580725" y="283189"/>
                      <a:pt x="1583216" y="287548"/>
                    </a:cubicBezTo>
                    <a:cubicBezTo>
                      <a:pt x="1606283" y="327916"/>
                      <a:pt x="1591345" y="288125"/>
                      <a:pt x="1602266" y="320885"/>
                    </a:cubicBezTo>
                    <a:cubicBezTo>
                      <a:pt x="1591153" y="324060"/>
                      <a:pt x="1580438" y="331456"/>
                      <a:pt x="1568928" y="330410"/>
                    </a:cubicBezTo>
                    <a:cubicBezTo>
                      <a:pt x="1562205" y="329799"/>
                      <a:pt x="1540458" y="306702"/>
                      <a:pt x="1535591" y="301835"/>
                    </a:cubicBezTo>
                    <a:cubicBezTo>
                      <a:pt x="1530392" y="288837"/>
                      <a:pt x="1518819" y="273384"/>
                      <a:pt x="1530828" y="258973"/>
                    </a:cubicBezTo>
                    <a:cubicBezTo>
                      <a:pt x="1535373" y="253519"/>
                      <a:pt x="1543528" y="252623"/>
                      <a:pt x="1549878" y="249448"/>
                    </a:cubicBezTo>
                    <a:cubicBezTo>
                      <a:pt x="1580890" y="254616"/>
                      <a:pt x="1577597" y="248377"/>
                      <a:pt x="1597503" y="273260"/>
                    </a:cubicBezTo>
                    <a:cubicBezTo>
                      <a:pt x="1604654" y="282199"/>
                      <a:pt x="1616553" y="301835"/>
                      <a:pt x="1616553" y="301835"/>
                    </a:cubicBezTo>
                    <a:cubicBezTo>
                      <a:pt x="1599539" y="306089"/>
                      <a:pt x="1581815" y="313066"/>
                      <a:pt x="1564166" y="301835"/>
                    </a:cubicBezTo>
                    <a:cubicBezTo>
                      <a:pt x="1554508" y="295689"/>
                      <a:pt x="1551466" y="282785"/>
                      <a:pt x="1545116" y="273260"/>
                    </a:cubicBezTo>
                    <a:cubicBezTo>
                      <a:pt x="1548291" y="257385"/>
                      <a:pt x="1540585" y="233667"/>
                      <a:pt x="1554641" y="225635"/>
                    </a:cubicBezTo>
                    <a:cubicBezTo>
                      <a:pt x="1571409" y="216053"/>
                      <a:pt x="1593992" y="227666"/>
                      <a:pt x="1611791" y="235160"/>
                    </a:cubicBezTo>
                    <a:cubicBezTo>
                      <a:pt x="1634457" y="244704"/>
                      <a:pt x="1652154" y="272270"/>
                      <a:pt x="1664178" y="292310"/>
                    </a:cubicBezTo>
                    <a:cubicBezTo>
                      <a:pt x="1667831" y="298398"/>
                      <a:pt x="1669940" y="305340"/>
                      <a:pt x="1673703" y="311360"/>
                    </a:cubicBezTo>
                    <a:cubicBezTo>
                      <a:pt x="1698874" y="351632"/>
                      <a:pt x="1678847" y="307549"/>
                      <a:pt x="1697516" y="354223"/>
                    </a:cubicBezTo>
                    <a:cubicBezTo>
                      <a:pt x="1695928" y="362160"/>
                      <a:pt x="1699781" y="374019"/>
                      <a:pt x="1692753" y="378035"/>
                    </a:cubicBezTo>
                    <a:cubicBezTo>
                      <a:pt x="1670455" y="390777"/>
                      <a:pt x="1658377" y="365538"/>
                      <a:pt x="1649891" y="354223"/>
                    </a:cubicBezTo>
                    <a:cubicBezTo>
                      <a:pt x="1648664" y="350543"/>
                      <a:pt x="1639036" y="322879"/>
                      <a:pt x="1640366" y="320885"/>
                    </a:cubicBezTo>
                    <a:cubicBezTo>
                      <a:pt x="1643151" y="316708"/>
                      <a:pt x="1649891" y="324060"/>
                      <a:pt x="1654653" y="325648"/>
                    </a:cubicBezTo>
                    <a:cubicBezTo>
                      <a:pt x="1657828" y="330410"/>
                      <a:pt x="1665566" y="334382"/>
                      <a:pt x="1664178" y="339935"/>
                    </a:cubicBezTo>
                    <a:cubicBezTo>
                      <a:pt x="1662961" y="344805"/>
                      <a:pt x="1654381" y="346943"/>
                      <a:pt x="1649891" y="344698"/>
                    </a:cubicBezTo>
                    <a:cubicBezTo>
                      <a:pt x="1642791" y="341148"/>
                      <a:pt x="1640366" y="331998"/>
                      <a:pt x="1635603" y="325648"/>
                    </a:cubicBezTo>
                    <a:cubicBezTo>
                      <a:pt x="1637159" y="316314"/>
                      <a:pt x="1634701" y="272358"/>
                      <a:pt x="1664178" y="301835"/>
                    </a:cubicBezTo>
                    <a:cubicBezTo>
                      <a:pt x="1678814" y="316471"/>
                      <a:pt x="1686323" y="336812"/>
                      <a:pt x="1697516" y="354223"/>
                    </a:cubicBezTo>
                    <a:cubicBezTo>
                      <a:pt x="1700611" y="359038"/>
                      <a:pt x="1707041" y="368510"/>
                      <a:pt x="1707041" y="368510"/>
                    </a:cubicBezTo>
                    <a:cubicBezTo>
                      <a:pt x="1708378" y="373857"/>
                      <a:pt x="1719643" y="398954"/>
                      <a:pt x="1702278" y="401848"/>
                    </a:cubicBezTo>
                    <a:cubicBezTo>
                      <a:pt x="1695275" y="403015"/>
                      <a:pt x="1689578" y="395498"/>
                      <a:pt x="1683228" y="392323"/>
                    </a:cubicBezTo>
                    <a:cubicBezTo>
                      <a:pt x="1680963" y="388925"/>
                      <a:pt x="1655964" y="358723"/>
                      <a:pt x="1678466" y="354223"/>
                    </a:cubicBezTo>
                    <a:cubicBezTo>
                      <a:pt x="1687272" y="352462"/>
                      <a:pt x="1690208" y="368053"/>
                      <a:pt x="1697516" y="373273"/>
                    </a:cubicBezTo>
                    <a:cubicBezTo>
                      <a:pt x="1701601" y="376191"/>
                      <a:pt x="1707041" y="376448"/>
                      <a:pt x="1711803" y="378035"/>
                    </a:cubicBezTo>
                    <a:cubicBezTo>
                      <a:pt x="1734484" y="412056"/>
                      <a:pt x="1733629" y="395504"/>
                      <a:pt x="1726091" y="425660"/>
                    </a:cubicBezTo>
                    <a:cubicBezTo>
                      <a:pt x="1719741" y="417723"/>
                      <a:pt x="1711301" y="411077"/>
                      <a:pt x="1707041" y="401848"/>
                    </a:cubicBezTo>
                    <a:cubicBezTo>
                      <a:pt x="1701555" y="389962"/>
                      <a:pt x="1697516" y="363748"/>
                      <a:pt x="1697516" y="363748"/>
                    </a:cubicBezTo>
                    <a:cubicBezTo>
                      <a:pt x="1703866" y="362160"/>
                      <a:pt x="1711015" y="355516"/>
                      <a:pt x="1716566" y="358985"/>
                    </a:cubicBezTo>
                    <a:cubicBezTo>
                      <a:pt x="1726274" y="365052"/>
                      <a:pt x="1735616" y="387560"/>
                      <a:pt x="1735616" y="387560"/>
                    </a:cubicBezTo>
                    <a:cubicBezTo>
                      <a:pt x="1732441" y="392323"/>
                      <a:pt x="1731757" y="401038"/>
                      <a:pt x="1726091" y="401848"/>
                    </a:cubicBezTo>
                    <a:cubicBezTo>
                      <a:pt x="1702534" y="405214"/>
                      <a:pt x="1702093" y="391769"/>
                      <a:pt x="1697516" y="378035"/>
                    </a:cubicBezTo>
                    <a:cubicBezTo>
                      <a:pt x="1702278" y="376448"/>
                      <a:pt x="1706783" y="373273"/>
                      <a:pt x="1711803" y="373273"/>
                    </a:cubicBezTo>
                    <a:cubicBezTo>
                      <a:pt x="1728168" y="373273"/>
                      <a:pt x="1731702" y="385516"/>
                      <a:pt x="1740378" y="397085"/>
                    </a:cubicBezTo>
                    <a:cubicBezTo>
                      <a:pt x="1741966" y="405023"/>
                      <a:pt x="1740436" y="414311"/>
                      <a:pt x="1745141" y="420898"/>
                    </a:cubicBezTo>
                    <a:cubicBezTo>
                      <a:pt x="1751714" y="430100"/>
                      <a:pt x="1779710" y="433526"/>
                      <a:pt x="1788003" y="435185"/>
                    </a:cubicBezTo>
                    <a:cubicBezTo>
                      <a:pt x="1791178" y="439948"/>
                      <a:pt x="1798650" y="443860"/>
                      <a:pt x="1797528" y="449473"/>
                    </a:cubicBezTo>
                    <a:cubicBezTo>
                      <a:pt x="1796406" y="455086"/>
                      <a:pt x="1788149" y="461943"/>
                      <a:pt x="1783241" y="458998"/>
                    </a:cubicBezTo>
                    <a:cubicBezTo>
                      <a:pt x="1775910" y="454599"/>
                      <a:pt x="1776891" y="443123"/>
                      <a:pt x="1773716" y="435185"/>
                    </a:cubicBezTo>
                    <a:cubicBezTo>
                      <a:pt x="1776891" y="428835"/>
                      <a:pt x="1777787" y="420680"/>
                      <a:pt x="1783241" y="416135"/>
                    </a:cubicBezTo>
                    <a:cubicBezTo>
                      <a:pt x="1797652" y="404126"/>
                      <a:pt x="1813105" y="415699"/>
                      <a:pt x="1826103" y="420898"/>
                    </a:cubicBezTo>
                    <a:cubicBezTo>
                      <a:pt x="1829278" y="425660"/>
                      <a:pt x="1833303" y="429955"/>
                      <a:pt x="1835628" y="435185"/>
                    </a:cubicBezTo>
                    <a:cubicBezTo>
                      <a:pt x="1839706" y="444360"/>
                      <a:pt x="1845153" y="463760"/>
                      <a:pt x="1845153" y="463760"/>
                    </a:cubicBezTo>
                    <a:cubicBezTo>
                      <a:pt x="1838803" y="465348"/>
                      <a:pt x="1832084" y="471181"/>
                      <a:pt x="1826103" y="468523"/>
                    </a:cubicBezTo>
                    <a:cubicBezTo>
                      <a:pt x="1804691" y="459006"/>
                      <a:pt x="1803181" y="447378"/>
                      <a:pt x="1797528" y="430423"/>
                    </a:cubicBezTo>
                    <a:cubicBezTo>
                      <a:pt x="1814055" y="419406"/>
                      <a:pt x="1815948" y="413439"/>
                      <a:pt x="1840391" y="425660"/>
                    </a:cubicBezTo>
                    <a:cubicBezTo>
                      <a:pt x="1845511" y="428220"/>
                      <a:pt x="1846741" y="435185"/>
                      <a:pt x="1849916" y="439948"/>
                    </a:cubicBezTo>
                    <a:cubicBezTo>
                      <a:pt x="1849916" y="439948"/>
                      <a:pt x="1862615" y="468523"/>
                      <a:pt x="1849916" y="468523"/>
                    </a:cubicBezTo>
                    <a:cubicBezTo>
                      <a:pt x="1840659" y="468523"/>
                      <a:pt x="1834041" y="458998"/>
                      <a:pt x="1826103" y="454235"/>
                    </a:cubicBezTo>
                    <a:cubicBezTo>
                      <a:pt x="1822383" y="448655"/>
                      <a:pt x="1799374" y="424381"/>
                      <a:pt x="1835628" y="430423"/>
                    </a:cubicBezTo>
                    <a:cubicBezTo>
                      <a:pt x="1841274" y="431364"/>
                      <a:pt x="1842593" y="439591"/>
                      <a:pt x="1845153" y="444710"/>
                    </a:cubicBezTo>
                    <a:cubicBezTo>
                      <a:pt x="1847948" y="450300"/>
                      <a:pt x="1856231" y="480480"/>
                      <a:pt x="1854678" y="482810"/>
                    </a:cubicBezTo>
                    <a:cubicBezTo>
                      <a:pt x="1851503" y="487572"/>
                      <a:pt x="1845153" y="476460"/>
                      <a:pt x="1840391" y="473285"/>
                    </a:cubicBezTo>
                    <a:cubicBezTo>
                      <a:pt x="1841978" y="466935"/>
                      <a:pt x="1839917" y="458162"/>
                      <a:pt x="1845153" y="454235"/>
                    </a:cubicBezTo>
                    <a:cubicBezTo>
                      <a:pt x="1855377" y="446567"/>
                      <a:pt x="1867480" y="471057"/>
                      <a:pt x="1868966" y="473285"/>
                    </a:cubicBezTo>
                    <a:cubicBezTo>
                      <a:pt x="1870425" y="477662"/>
                      <a:pt x="1883819" y="506623"/>
                      <a:pt x="1864203" y="506623"/>
                    </a:cubicBezTo>
                    <a:cubicBezTo>
                      <a:pt x="1860279" y="506623"/>
                      <a:pt x="1851375" y="477662"/>
                      <a:pt x="1849916" y="473285"/>
                    </a:cubicBezTo>
                    <a:cubicBezTo>
                      <a:pt x="1853200" y="460147"/>
                      <a:pt x="1851393" y="440385"/>
                      <a:pt x="1873728" y="458998"/>
                    </a:cubicBezTo>
                    <a:cubicBezTo>
                      <a:pt x="1879182" y="463543"/>
                      <a:pt x="1881008" y="471313"/>
                      <a:pt x="1883253" y="478048"/>
                    </a:cubicBezTo>
                    <a:cubicBezTo>
                      <a:pt x="1887393" y="490467"/>
                      <a:pt x="1892778" y="516148"/>
                      <a:pt x="1892778" y="516148"/>
                    </a:cubicBezTo>
                    <a:cubicBezTo>
                      <a:pt x="1889603" y="520910"/>
                      <a:pt x="1888865" y="531558"/>
                      <a:pt x="1883253" y="530435"/>
                    </a:cubicBezTo>
                    <a:cubicBezTo>
                      <a:pt x="1875470" y="528878"/>
                      <a:pt x="1873580" y="517844"/>
                      <a:pt x="1868966" y="511385"/>
                    </a:cubicBezTo>
                    <a:cubicBezTo>
                      <a:pt x="1868611" y="510889"/>
                      <a:pt x="1835395" y="463683"/>
                      <a:pt x="1849916" y="468523"/>
                    </a:cubicBezTo>
                    <a:lnTo>
                      <a:pt x="1864203" y="473285"/>
                    </a:lnTo>
                    <a:cubicBezTo>
                      <a:pt x="1900359" y="509441"/>
                      <a:pt x="1883037" y="489421"/>
                      <a:pt x="1926116" y="559010"/>
                    </a:cubicBezTo>
                    <a:cubicBezTo>
                      <a:pt x="1932853" y="569893"/>
                      <a:pt x="1938717" y="581292"/>
                      <a:pt x="1945166" y="592348"/>
                    </a:cubicBezTo>
                    <a:cubicBezTo>
                      <a:pt x="1949830" y="600344"/>
                      <a:pt x="1959453" y="616160"/>
                      <a:pt x="1959453" y="616160"/>
                    </a:cubicBezTo>
                    <a:cubicBezTo>
                      <a:pt x="1962628" y="627273"/>
                      <a:pt x="1968978" y="637941"/>
                      <a:pt x="1968978" y="649498"/>
                    </a:cubicBezTo>
                    <a:cubicBezTo>
                      <a:pt x="1968978" y="656598"/>
                      <a:pt x="1966528" y="669138"/>
                      <a:pt x="1959453" y="668548"/>
                    </a:cubicBezTo>
                    <a:cubicBezTo>
                      <a:pt x="1941765" y="667074"/>
                      <a:pt x="1927703" y="652673"/>
                      <a:pt x="1911828" y="644735"/>
                    </a:cubicBezTo>
                    <a:cubicBezTo>
                      <a:pt x="1896312" y="621461"/>
                      <a:pt x="1879469" y="609686"/>
                      <a:pt x="1897541" y="578060"/>
                    </a:cubicBezTo>
                    <a:cubicBezTo>
                      <a:pt x="1900032" y="573701"/>
                      <a:pt x="1907066" y="581235"/>
                      <a:pt x="1911828" y="582823"/>
                    </a:cubicBezTo>
                    <a:cubicBezTo>
                      <a:pt x="1921353" y="595523"/>
                      <a:pt x="1930724" y="608340"/>
                      <a:pt x="1940403" y="620923"/>
                    </a:cubicBezTo>
                    <a:cubicBezTo>
                      <a:pt x="1946601" y="628980"/>
                      <a:pt x="1953815" y="636277"/>
                      <a:pt x="1959453" y="644735"/>
                    </a:cubicBezTo>
                    <a:cubicBezTo>
                      <a:pt x="1962628" y="649498"/>
                      <a:pt x="1974098" y="656463"/>
                      <a:pt x="1968978" y="659023"/>
                    </a:cubicBezTo>
                    <a:lnTo>
                      <a:pt x="1949928" y="649498"/>
                    </a:lnTo>
                    <a:cubicBezTo>
                      <a:pt x="1948341" y="643148"/>
                      <a:pt x="1941535" y="635894"/>
                      <a:pt x="1945166" y="630448"/>
                    </a:cubicBezTo>
                    <a:cubicBezTo>
                      <a:pt x="1960598" y="607301"/>
                      <a:pt x="1980028" y="627553"/>
                      <a:pt x="1992791" y="635210"/>
                    </a:cubicBezTo>
                    <a:cubicBezTo>
                      <a:pt x="1994378" y="641560"/>
                      <a:pt x="1995755" y="647966"/>
                      <a:pt x="1997553" y="654260"/>
                    </a:cubicBezTo>
                    <a:cubicBezTo>
                      <a:pt x="1998932" y="659087"/>
                      <a:pt x="2007239" y="667563"/>
                      <a:pt x="2002316" y="668548"/>
                    </a:cubicBezTo>
                    <a:cubicBezTo>
                      <a:pt x="1992471" y="670517"/>
                      <a:pt x="1983266" y="662198"/>
                      <a:pt x="1973741" y="659023"/>
                    </a:cubicBezTo>
                    <a:cubicBezTo>
                      <a:pt x="1972153" y="654260"/>
                      <a:pt x="1971223" y="649225"/>
                      <a:pt x="1968978" y="644735"/>
                    </a:cubicBezTo>
                    <a:cubicBezTo>
                      <a:pt x="1966418" y="639616"/>
                      <a:pt x="1961708" y="635709"/>
                      <a:pt x="1959453" y="630448"/>
                    </a:cubicBezTo>
                    <a:cubicBezTo>
                      <a:pt x="1956875" y="624432"/>
                      <a:pt x="1956278" y="617748"/>
                      <a:pt x="1954691" y="611398"/>
                    </a:cubicBezTo>
                    <a:cubicBezTo>
                      <a:pt x="1968787" y="590253"/>
                      <a:pt x="1964814" y="585952"/>
                      <a:pt x="1992791" y="620923"/>
                    </a:cubicBezTo>
                    <a:cubicBezTo>
                      <a:pt x="2004356" y="635379"/>
                      <a:pt x="2011096" y="653144"/>
                      <a:pt x="2021366" y="668548"/>
                    </a:cubicBezTo>
                    <a:lnTo>
                      <a:pt x="2030891" y="682835"/>
                    </a:lnTo>
                    <a:cubicBezTo>
                      <a:pt x="2032801" y="688566"/>
                      <a:pt x="2043753" y="708892"/>
                      <a:pt x="2026128" y="711410"/>
                    </a:cubicBezTo>
                    <a:cubicBezTo>
                      <a:pt x="2017665" y="712619"/>
                      <a:pt x="2010253" y="705060"/>
                      <a:pt x="2002316" y="701885"/>
                    </a:cubicBezTo>
                    <a:cubicBezTo>
                      <a:pt x="1997639" y="696038"/>
                      <a:pt x="1978797" y="673897"/>
                      <a:pt x="1973741" y="663785"/>
                    </a:cubicBezTo>
                    <a:cubicBezTo>
                      <a:pt x="1971496" y="659295"/>
                      <a:pt x="1964108" y="648280"/>
                      <a:pt x="1968978" y="649498"/>
                    </a:cubicBezTo>
                    <a:cubicBezTo>
                      <a:pt x="1978840" y="651964"/>
                      <a:pt x="1984853" y="662198"/>
                      <a:pt x="1992791" y="668548"/>
                    </a:cubicBezTo>
                    <a:cubicBezTo>
                      <a:pt x="1995966" y="674898"/>
                      <a:pt x="1998663" y="681510"/>
                      <a:pt x="2002316" y="687598"/>
                    </a:cubicBezTo>
                    <a:cubicBezTo>
                      <a:pt x="2019406" y="716081"/>
                      <a:pt x="2032812" y="727619"/>
                      <a:pt x="2007078" y="701885"/>
                    </a:cubicBezTo>
                    <a:cubicBezTo>
                      <a:pt x="2003903" y="693948"/>
                      <a:pt x="1998613" y="686556"/>
                      <a:pt x="1997553" y="678073"/>
                    </a:cubicBezTo>
                    <a:cubicBezTo>
                      <a:pt x="1996930" y="673091"/>
                      <a:pt x="1997334" y="663162"/>
                      <a:pt x="2002316" y="663785"/>
                    </a:cubicBezTo>
                    <a:cubicBezTo>
                      <a:pt x="2015016" y="665372"/>
                      <a:pt x="2024541" y="676485"/>
                      <a:pt x="2035653" y="682835"/>
                    </a:cubicBezTo>
                    <a:cubicBezTo>
                      <a:pt x="2038549" y="686697"/>
                      <a:pt x="2060648" y="711027"/>
                      <a:pt x="2054703" y="720935"/>
                    </a:cubicBezTo>
                    <a:cubicBezTo>
                      <a:pt x="2051335" y="726548"/>
                      <a:pt x="2041947" y="723900"/>
                      <a:pt x="2035653" y="725698"/>
                    </a:cubicBezTo>
                    <a:cubicBezTo>
                      <a:pt x="2030826" y="727077"/>
                      <a:pt x="2026128" y="728873"/>
                      <a:pt x="2021366" y="730460"/>
                    </a:cubicBezTo>
                    <a:cubicBezTo>
                      <a:pt x="2034066" y="732048"/>
                      <a:pt x="2046874" y="732933"/>
                      <a:pt x="2059466" y="735223"/>
                    </a:cubicBezTo>
                    <a:cubicBezTo>
                      <a:pt x="2064405" y="736121"/>
                      <a:pt x="2077303" y="736435"/>
                      <a:pt x="2073753" y="739985"/>
                    </a:cubicBezTo>
                    <a:cubicBezTo>
                      <a:pt x="2068029" y="745709"/>
                      <a:pt x="2057878" y="743160"/>
                      <a:pt x="2049941" y="744748"/>
                    </a:cubicBezTo>
                    <a:cubicBezTo>
                      <a:pt x="2093623" y="788430"/>
                      <a:pt x="2037888" y="736711"/>
                      <a:pt x="2107091" y="782848"/>
                    </a:cubicBezTo>
                    <a:cubicBezTo>
                      <a:pt x="2111853" y="786023"/>
                      <a:pt x="2121378" y="798097"/>
                      <a:pt x="2121378" y="792373"/>
                    </a:cubicBezTo>
                    <a:cubicBezTo>
                      <a:pt x="2121378" y="785638"/>
                      <a:pt x="2112265" y="782397"/>
                      <a:pt x="2107091" y="778085"/>
                    </a:cubicBezTo>
                    <a:cubicBezTo>
                      <a:pt x="2092635" y="766038"/>
                      <a:pt x="2087745" y="767370"/>
                      <a:pt x="2068991" y="759035"/>
                    </a:cubicBezTo>
                    <a:cubicBezTo>
                      <a:pt x="2062503" y="756152"/>
                      <a:pt x="2056291" y="752685"/>
                      <a:pt x="2049941" y="749510"/>
                    </a:cubicBezTo>
                    <a:cubicBezTo>
                      <a:pt x="2054703" y="755860"/>
                      <a:pt x="2058255" y="763333"/>
                      <a:pt x="2064228" y="768560"/>
                    </a:cubicBezTo>
                    <a:cubicBezTo>
                      <a:pt x="2078071" y="780673"/>
                      <a:pt x="2087000" y="782501"/>
                      <a:pt x="2102328" y="787610"/>
                    </a:cubicBezTo>
                    <a:cubicBezTo>
                      <a:pt x="2097566" y="790785"/>
                      <a:pt x="2093618" y="798422"/>
                      <a:pt x="2088041" y="797135"/>
                    </a:cubicBezTo>
                    <a:cubicBezTo>
                      <a:pt x="2070747" y="793144"/>
                      <a:pt x="2040416" y="773323"/>
                      <a:pt x="2040416" y="773323"/>
                    </a:cubicBezTo>
                    <a:cubicBezTo>
                      <a:pt x="2043591" y="778085"/>
                      <a:pt x="2045894" y="783563"/>
                      <a:pt x="2049941" y="787610"/>
                    </a:cubicBezTo>
                    <a:cubicBezTo>
                      <a:pt x="2058089" y="795758"/>
                      <a:pt x="2076722" y="807650"/>
                      <a:pt x="2088041" y="811423"/>
                    </a:cubicBezTo>
                    <a:cubicBezTo>
                      <a:pt x="2095720" y="813983"/>
                      <a:pt x="2103916" y="814598"/>
                      <a:pt x="2111853" y="816185"/>
                    </a:cubicBezTo>
                    <a:cubicBezTo>
                      <a:pt x="2115028" y="820948"/>
                      <a:pt x="2116908" y="826897"/>
                      <a:pt x="2121378" y="830473"/>
                    </a:cubicBezTo>
                    <a:cubicBezTo>
                      <a:pt x="2125298" y="833609"/>
                      <a:pt x="2139586" y="838371"/>
                      <a:pt x="2135666" y="835235"/>
                    </a:cubicBezTo>
                    <a:cubicBezTo>
                      <a:pt x="2123972" y="825879"/>
                      <a:pt x="2109437" y="820554"/>
                      <a:pt x="2097566" y="811423"/>
                    </a:cubicBezTo>
                    <a:cubicBezTo>
                      <a:pt x="2076928" y="795548"/>
                      <a:pt x="2013989" y="749356"/>
                      <a:pt x="2035653" y="763798"/>
                    </a:cubicBezTo>
                    <a:cubicBezTo>
                      <a:pt x="2043765" y="769206"/>
                      <a:pt x="2063084" y="781703"/>
                      <a:pt x="2068991" y="787610"/>
                    </a:cubicBezTo>
                    <a:cubicBezTo>
                      <a:pt x="2074604" y="793223"/>
                      <a:pt x="2078516" y="800310"/>
                      <a:pt x="2083278" y="806660"/>
                    </a:cubicBezTo>
                    <a:cubicBezTo>
                      <a:pt x="2078516" y="808248"/>
                      <a:pt x="2073943" y="812248"/>
                      <a:pt x="2068991" y="811423"/>
                    </a:cubicBezTo>
                    <a:cubicBezTo>
                      <a:pt x="2063345" y="810482"/>
                      <a:pt x="2059823" y="799338"/>
                      <a:pt x="2054703" y="801898"/>
                    </a:cubicBezTo>
                    <a:cubicBezTo>
                      <a:pt x="2051490" y="803504"/>
                      <a:pt x="2073409" y="841011"/>
                      <a:pt x="2049941" y="801898"/>
                    </a:cubicBezTo>
                    <a:cubicBezTo>
                      <a:pt x="2040909" y="786845"/>
                      <a:pt x="2032960" y="774977"/>
                      <a:pt x="2026128" y="759035"/>
                    </a:cubicBezTo>
                    <a:cubicBezTo>
                      <a:pt x="2024151" y="754421"/>
                      <a:pt x="2016876" y="742503"/>
                      <a:pt x="2021366" y="744748"/>
                    </a:cubicBezTo>
                    <a:cubicBezTo>
                      <a:pt x="2038237" y="753184"/>
                      <a:pt x="2033602" y="771272"/>
                      <a:pt x="2045178" y="782848"/>
                    </a:cubicBezTo>
                    <a:cubicBezTo>
                      <a:pt x="2050198" y="787868"/>
                      <a:pt x="2057878" y="789198"/>
                      <a:pt x="2064228" y="792373"/>
                    </a:cubicBezTo>
                    <a:cubicBezTo>
                      <a:pt x="2077244" y="831414"/>
                      <a:pt x="2054729" y="770977"/>
                      <a:pt x="2097566" y="835235"/>
                    </a:cubicBezTo>
                    <a:cubicBezTo>
                      <a:pt x="2100741" y="839998"/>
                      <a:pt x="2104146" y="844615"/>
                      <a:pt x="2107091" y="849523"/>
                    </a:cubicBezTo>
                    <a:cubicBezTo>
                      <a:pt x="2113676" y="860498"/>
                      <a:pt x="2117091" y="873810"/>
                      <a:pt x="2126141" y="882860"/>
                    </a:cubicBezTo>
                    <a:cubicBezTo>
                      <a:pt x="2132491" y="889210"/>
                      <a:pt x="2140210" y="894438"/>
                      <a:pt x="2145191" y="901910"/>
                    </a:cubicBezTo>
                    <a:cubicBezTo>
                      <a:pt x="2167026" y="934662"/>
                      <a:pt x="2153381" y="926864"/>
                      <a:pt x="2178528" y="935248"/>
                    </a:cubicBezTo>
                    <a:cubicBezTo>
                      <a:pt x="2173766" y="936835"/>
                      <a:pt x="2169261" y="940010"/>
                      <a:pt x="2164241" y="940010"/>
                    </a:cubicBezTo>
                    <a:cubicBezTo>
                      <a:pt x="2162495" y="940010"/>
                      <a:pt x="2127181" y="927584"/>
                      <a:pt x="2130903" y="925723"/>
                    </a:cubicBezTo>
                    <a:cubicBezTo>
                      <a:pt x="2139540" y="921404"/>
                      <a:pt x="2149953" y="928898"/>
                      <a:pt x="2159478" y="930485"/>
                    </a:cubicBezTo>
                    <a:cubicBezTo>
                      <a:pt x="2154716" y="932073"/>
                      <a:pt x="2141641" y="931698"/>
                      <a:pt x="2145191" y="935248"/>
                    </a:cubicBezTo>
                    <a:cubicBezTo>
                      <a:pt x="2152291" y="942348"/>
                      <a:pt x="2173766" y="944773"/>
                      <a:pt x="2173766" y="944773"/>
                    </a:cubicBezTo>
                    <a:cubicBezTo>
                      <a:pt x="2170591" y="949535"/>
                      <a:pt x="2161681" y="953941"/>
                      <a:pt x="2164241" y="959060"/>
                    </a:cubicBezTo>
                    <a:cubicBezTo>
                      <a:pt x="2167168" y="964914"/>
                      <a:pt x="2187919" y="959195"/>
                      <a:pt x="2183291" y="963823"/>
                    </a:cubicBezTo>
                    <a:cubicBezTo>
                      <a:pt x="2176463" y="970651"/>
                      <a:pt x="2164241" y="966998"/>
                      <a:pt x="2154716" y="968585"/>
                    </a:cubicBezTo>
                    <a:cubicBezTo>
                      <a:pt x="2157891" y="974935"/>
                      <a:pt x="2160588" y="981547"/>
                      <a:pt x="2164241" y="987635"/>
                    </a:cubicBezTo>
                    <a:cubicBezTo>
                      <a:pt x="2188804" y="1028574"/>
                      <a:pt x="2178475" y="1001760"/>
                      <a:pt x="2188053" y="1030498"/>
                    </a:cubicBezTo>
                    <a:cubicBezTo>
                      <a:pt x="2181703" y="1033673"/>
                      <a:pt x="2176048" y="1039143"/>
                      <a:pt x="2169003" y="1040023"/>
                    </a:cubicBezTo>
                    <a:cubicBezTo>
                      <a:pt x="2162508" y="1040835"/>
                      <a:pt x="2143876" y="1032829"/>
                      <a:pt x="2149953" y="1035260"/>
                    </a:cubicBezTo>
                    <a:cubicBezTo>
                      <a:pt x="2163936" y="1040853"/>
                      <a:pt x="2178528" y="1044785"/>
                      <a:pt x="2192816" y="1049548"/>
                    </a:cubicBezTo>
                    <a:cubicBezTo>
                      <a:pt x="2197578" y="1052723"/>
                      <a:pt x="2201984" y="1056513"/>
                      <a:pt x="2207103" y="1059073"/>
                    </a:cubicBezTo>
                    <a:cubicBezTo>
                      <a:pt x="2211593" y="1061318"/>
                      <a:pt x="2225881" y="1066080"/>
                      <a:pt x="2221391" y="1063835"/>
                    </a:cubicBezTo>
                    <a:cubicBezTo>
                      <a:pt x="2213745" y="1060011"/>
                      <a:pt x="2205516" y="1057485"/>
                      <a:pt x="2197578" y="1054310"/>
                    </a:cubicBezTo>
                    <a:cubicBezTo>
                      <a:pt x="2192383" y="1056042"/>
                      <a:pt x="2167850" y="1058929"/>
                      <a:pt x="2188053" y="1073360"/>
                    </a:cubicBezTo>
                    <a:cubicBezTo>
                      <a:pt x="2196223" y="1079196"/>
                      <a:pt x="2216628" y="1082885"/>
                      <a:pt x="2216628" y="1082885"/>
                    </a:cubicBezTo>
                    <a:cubicBezTo>
                      <a:pt x="2210278" y="1084473"/>
                      <a:pt x="2204123" y="1087648"/>
                      <a:pt x="2197578" y="1087648"/>
                    </a:cubicBezTo>
                    <a:cubicBezTo>
                      <a:pt x="2189483" y="1087648"/>
                      <a:pt x="2171206" y="1075206"/>
                      <a:pt x="2173766" y="1082885"/>
                    </a:cubicBezTo>
                    <a:cubicBezTo>
                      <a:pt x="2177387" y="1093745"/>
                      <a:pt x="2194247" y="1093840"/>
                      <a:pt x="2202341" y="1101935"/>
                    </a:cubicBezTo>
                    <a:lnTo>
                      <a:pt x="2216628" y="1116223"/>
                    </a:lnTo>
                    <a:cubicBezTo>
                      <a:pt x="2221391" y="1128923"/>
                      <a:pt x="2226281" y="1141576"/>
                      <a:pt x="2230916" y="1154323"/>
                    </a:cubicBezTo>
                    <a:cubicBezTo>
                      <a:pt x="2232632" y="1159041"/>
                      <a:pt x="2236232" y="1163621"/>
                      <a:pt x="2235678" y="1168610"/>
                    </a:cubicBezTo>
                    <a:cubicBezTo>
                      <a:pt x="2234569" y="1178589"/>
                      <a:pt x="2226153" y="1197185"/>
                      <a:pt x="2226153" y="1197185"/>
                    </a:cubicBezTo>
                    <a:cubicBezTo>
                      <a:pt x="2272790" y="1215839"/>
                      <a:pt x="2247411" y="1199740"/>
                      <a:pt x="2235678" y="1211473"/>
                    </a:cubicBezTo>
                    <a:cubicBezTo>
                      <a:pt x="2232128" y="1215023"/>
                      <a:pt x="2232503" y="1220998"/>
                      <a:pt x="2230916" y="1225760"/>
                    </a:cubicBezTo>
                    <a:cubicBezTo>
                      <a:pt x="2234091" y="1230523"/>
                      <a:pt x="2244488" y="1236001"/>
                      <a:pt x="2240441" y="1240048"/>
                    </a:cubicBezTo>
                    <a:cubicBezTo>
                      <a:pt x="2236394" y="1244095"/>
                      <a:pt x="2226153" y="1236247"/>
                      <a:pt x="2226153" y="1230523"/>
                    </a:cubicBezTo>
                    <a:cubicBezTo>
                      <a:pt x="2226153" y="1225503"/>
                      <a:pt x="2235678" y="1227348"/>
                      <a:pt x="2240441" y="1225760"/>
                    </a:cubicBezTo>
                    <a:cubicBezTo>
                      <a:pt x="2242028" y="1220998"/>
                      <a:pt x="2247067" y="1216134"/>
                      <a:pt x="2245203" y="1211473"/>
                    </a:cubicBezTo>
                    <a:cubicBezTo>
                      <a:pt x="2243077" y="1206159"/>
                      <a:pt x="2235313" y="1205612"/>
                      <a:pt x="2230916" y="1201948"/>
                    </a:cubicBezTo>
                    <a:cubicBezTo>
                      <a:pt x="2225742" y="1197636"/>
                      <a:pt x="2221391" y="1192423"/>
                      <a:pt x="2216628" y="1187660"/>
                    </a:cubicBezTo>
                    <a:cubicBezTo>
                      <a:pt x="2221391" y="1186073"/>
                      <a:pt x="2227780" y="1186818"/>
                      <a:pt x="2230916" y="1182898"/>
                    </a:cubicBezTo>
                    <a:cubicBezTo>
                      <a:pt x="2235005" y="1177787"/>
                      <a:pt x="2235678" y="1170393"/>
                      <a:pt x="2235678" y="1163848"/>
                    </a:cubicBezTo>
                    <a:cubicBezTo>
                      <a:pt x="2235678" y="1157865"/>
                      <a:pt x="2228400" y="1137250"/>
                      <a:pt x="2226153" y="1130510"/>
                    </a:cubicBezTo>
                    <a:cubicBezTo>
                      <a:pt x="2227741" y="1125748"/>
                      <a:pt x="2233928" y="1120239"/>
                      <a:pt x="2230916" y="1116223"/>
                    </a:cubicBezTo>
                    <a:cubicBezTo>
                      <a:pt x="2219640" y="1101187"/>
                      <a:pt x="2205658" y="1115598"/>
                      <a:pt x="2197578" y="1120985"/>
                    </a:cubicBezTo>
                    <a:cubicBezTo>
                      <a:pt x="2195991" y="1125748"/>
                      <a:pt x="2192816" y="1130253"/>
                      <a:pt x="2192816" y="1135273"/>
                    </a:cubicBezTo>
                    <a:cubicBezTo>
                      <a:pt x="2192816" y="1164534"/>
                      <a:pt x="2204642" y="1154294"/>
                      <a:pt x="2230916" y="1163848"/>
                    </a:cubicBezTo>
                    <a:cubicBezTo>
                      <a:pt x="2237588" y="1166274"/>
                      <a:pt x="2243616" y="1170198"/>
                      <a:pt x="2249966" y="1173373"/>
                    </a:cubicBezTo>
                    <a:cubicBezTo>
                      <a:pt x="2245203" y="1176548"/>
                      <a:pt x="2239726" y="1178851"/>
                      <a:pt x="2235678" y="1182898"/>
                    </a:cubicBezTo>
                    <a:cubicBezTo>
                      <a:pt x="2217160" y="1201415"/>
                      <a:pt x="2223387" y="1223221"/>
                      <a:pt x="2230916" y="1249573"/>
                    </a:cubicBezTo>
                    <a:cubicBezTo>
                      <a:pt x="2232766" y="1256049"/>
                      <a:pt x="2249966" y="1259098"/>
                      <a:pt x="2245203" y="1263860"/>
                    </a:cubicBezTo>
                    <a:cubicBezTo>
                      <a:pt x="2240182" y="1268880"/>
                      <a:pt x="2222978" y="1247985"/>
                      <a:pt x="2226153" y="1254335"/>
                    </a:cubicBezTo>
                    <a:cubicBezTo>
                      <a:pt x="2234782" y="1271592"/>
                      <a:pt x="2297629" y="1295173"/>
                      <a:pt x="2302353" y="1297198"/>
                    </a:cubicBezTo>
                    <a:cubicBezTo>
                      <a:pt x="2306967" y="1299176"/>
                      <a:pt x="2320191" y="1305510"/>
                      <a:pt x="2316641" y="1301960"/>
                    </a:cubicBezTo>
                    <a:cubicBezTo>
                      <a:pt x="2310096" y="1295415"/>
                      <a:pt x="2301107" y="1291813"/>
                      <a:pt x="2292828" y="1287673"/>
                    </a:cubicBezTo>
                    <a:cubicBezTo>
                      <a:pt x="2285182" y="1283850"/>
                      <a:pt x="2276953" y="1281323"/>
                      <a:pt x="2269016" y="1278148"/>
                    </a:cubicBezTo>
                    <a:cubicBezTo>
                      <a:pt x="2259491" y="1279735"/>
                      <a:pt x="2247269" y="1276082"/>
                      <a:pt x="2240441" y="1282910"/>
                    </a:cubicBezTo>
                    <a:cubicBezTo>
                      <a:pt x="2236394" y="1286957"/>
                      <a:pt x="2256854" y="1287121"/>
                      <a:pt x="2254728" y="1292435"/>
                    </a:cubicBezTo>
                    <a:cubicBezTo>
                      <a:pt x="2251290" y="1301030"/>
                      <a:pt x="2238853" y="1301960"/>
                      <a:pt x="2230916" y="1306723"/>
                    </a:cubicBezTo>
                    <a:cubicBezTo>
                      <a:pt x="2226677" y="1319437"/>
                      <a:pt x="2220707" y="1324818"/>
                      <a:pt x="2235678" y="1335298"/>
                    </a:cubicBezTo>
                    <a:cubicBezTo>
                      <a:pt x="2247310" y="1343441"/>
                      <a:pt x="2287553" y="1357792"/>
                      <a:pt x="2273778" y="1354348"/>
                    </a:cubicBezTo>
                    <a:cubicBezTo>
                      <a:pt x="2267428" y="1352760"/>
                      <a:pt x="2260857" y="1351883"/>
                      <a:pt x="2254728" y="1349585"/>
                    </a:cubicBezTo>
                    <a:cubicBezTo>
                      <a:pt x="2234668" y="1342062"/>
                      <a:pt x="2225901" y="1330283"/>
                      <a:pt x="2249966" y="1354348"/>
                    </a:cubicBezTo>
                    <a:cubicBezTo>
                      <a:pt x="2248378" y="1360698"/>
                      <a:pt x="2242772" y="1367321"/>
                      <a:pt x="2245203" y="1373398"/>
                    </a:cubicBezTo>
                    <a:cubicBezTo>
                      <a:pt x="2251043" y="1387997"/>
                      <a:pt x="2276473" y="1369669"/>
                      <a:pt x="2278541" y="1368635"/>
                    </a:cubicBezTo>
                    <a:cubicBezTo>
                      <a:pt x="2275366" y="1362285"/>
                      <a:pt x="2271813" y="1356110"/>
                      <a:pt x="2269016" y="1349585"/>
                    </a:cubicBezTo>
                    <a:cubicBezTo>
                      <a:pt x="2267038" y="1344971"/>
                      <a:pt x="2267389" y="1339218"/>
                      <a:pt x="2264253" y="1335298"/>
                    </a:cubicBezTo>
                    <a:cubicBezTo>
                      <a:pt x="2260677" y="1330829"/>
                      <a:pt x="2254728" y="1328948"/>
                      <a:pt x="2249966" y="1325773"/>
                    </a:cubicBezTo>
                    <a:cubicBezTo>
                      <a:pt x="2246791" y="1336885"/>
                      <a:pt x="2240441" y="1347553"/>
                      <a:pt x="2240441" y="1359110"/>
                    </a:cubicBezTo>
                    <a:cubicBezTo>
                      <a:pt x="2240441" y="1378187"/>
                      <a:pt x="2254707" y="1389033"/>
                      <a:pt x="2269016" y="1397210"/>
                    </a:cubicBezTo>
                    <a:cubicBezTo>
                      <a:pt x="2273375" y="1399701"/>
                      <a:pt x="2278541" y="1400385"/>
                      <a:pt x="2283303" y="1401973"/>
                    </a:cubicBezTo>
                    <a:cubicBezTo>
                      <a:pt x="2280128" y="1395623"/>
                      <a:pt x="2270603" y="1367048"/>
                      <a:pt x="2254728" y="1373398"/>
                    </a:cubicBezTo>
                    <a:cubicBezTo>
                      <a:pt x="2248651" y="1375829"/>
                      <a:pt x="2245338" y="1387820"/>
                      <a:pt x="2249966" y="1392448"/>
                    </a:cubicBezTo>
                    <a:cubicBezTo>
                      <a:pt x="2254013" y="1396495"/>
                      <a:pt x="2259491" y="1386098"/>
                      <a:pt x="2264253" y="1382923"/>
                    </a:cubicBezTo>
                    <a:cubicBezTo>
                      <a:pt x="2262666" y="1378160"/>
                      <a:pt x="2263411" y="1371771"/>
                      <a:pt x="2259491" y="1368635"/>
                    </a:cubicBezTo>
                    <a:cubicBezTo>
                      <a:pt x="2247180" y="1358786"/>
                      <a:pt x="2237746" y="1364771"/>
                      <a:pt x="2226153" y="1368635"/>
                    </a:cubicBezTo>
                    <a:cubicBezTo>
                      <a:pt x="2228496" y="1373322"/>
                      <a:pt x="2239594" y="1397486"/>
                      <a:pt x="2245203" y="1401973"/>
                    </a:cubicBezTo>
                    <a:cubicBezTo>
                      <a:pt x="2249123" y="1405109"/>
                      <a:pt x="2254728" y="1405148"/>
                      <a:pt x="2259491" y="1406735"/>
                    </a:cubicBezTo>
                    <a:cubicBezTo>
                      <a:pt x="2243006" y="1439705"/>
                      <a:pt x="2236898" y="1448623"/>
                      <a:pt x="2226153" y="1478173"/>
                    </a:cubicBezTo>
                    <a:cubicBezTo>
                      <a:pt x="2214816" y="1509349"/>
                      <a:pt x="2199614" y="1564597"/>
                      <a:pt x="2192816" y="1587710"/>
                    </a:cubicBezTo>
                    <a:cubicBezTo>
                      <a:pt x="2188377" y="1623217"/>
                      <a:pt x="2181077" y="1662032"/>
                      <a:pt x="2192816" y="1697248"/>
                    </a:cubicBezTo>
                    <a:cubicBezTo>
                      <a:pt x="2195991" y="1706773"/>
                      <a:pt x="2200372" y="1678518"/>
                      <a:pt x="2202341" y="1668673"/>
                    </a:cubicBezTo>
                    <a:lnTo>
                      <a:pt x="2207103" y="1644860"/>
                    </a:lnTo>
                    <a:cubicBezTo>
                      <a:pt x="2205516" y="1633748"/>
                      <a:pt x="2205566" y="1622275"/>
                      <a:pt x="2202341" y="1611523"/>
                    </a:cubicBezTo>
                    <a:cubicBezTo>
                      <a:pt x="2200696" y="1606040"/>
                      <a:pt x="2195376" y="1602355"/>
                      <a:pt x="2192816" y="1597235"/>
                    </a:cubicBezTo>
                    <a:cubicBezTo>
                      <a:pt x="2190571" y="1592745"/>
                      <a:pt x="2189641" y="1587710"/>
                      <a:pt x="2188053" y="1582948"/>
                    </a:cubicBezTo>
                    <a:cubicBezTo>
                      <a:pt x="2191461" y="1565910"/>
                      <a:pt x="2190078" y="1557111"/>
                      <a:pt x="2202341" y="1544848"/>
                    </a:cubicBezTo>
                    <a:cubicBezTo>
                      <a:pt x="2206388" y="1540801"/>
                      <a:pt x="2211866" y="1538498"/>
                      <a:pt x="2216628" y="1535323"/>
                    </a:cubicBezTo>
                    <a:cubicBezTo>
                      <a:pt x="2219803" y="1525798"/>
                      <a:pt x="2223268" y="1516365"/>
                      <a:pt x="2226153" y="1506748"/>
                    </a:cubicBezTo>
                    <a:cubicBezTo>
                      <a:pt x="2228034" y="1500479"/>
                      <a:pt x="2228846" y="1493908"/>
                      <a:pt x="2230916" y="1487698"/>
                    </a:cubicBezTo>
                    <a:cubicBezTo>
                      <a:pt x="2236998" y="1469453"/>
                      <a:pt x="2241667" y="1461434"/>
                      <a:pt x="2249966" y="1444835"/>
                    </a:cubicBezTo>
                    <a:cubicBezTo>
                      <a:pt x="2251553" y="1436898"/>
                      <a:pt x="2251886" y="1428602"/>
                      <a:pt x="2254728" y="1421023"/>
                    </a:cubicBezTo>
                    <a:cubicBezTo>
                      <a:pt x="2256738" y="1415663"/>
                      <a:pt x="2258529" y="1406735"/>
                      <a:pt x="2264253" y="1406735"/>
                    </a:cubicBezTo>
                    <a:cubicBezTo>
                      <a:pt x="2269273" y="1406735"/>
                      <a:pt x="2261078" y="1416260"/>
                      <a:pt x="2259491" y="1421023"/>
                    </a:cubicBezTo>
                    <a:cubicBezTo>
                      <a:pt x="2257903" y="1433723"/>
                      <a:pt x="2252046" y="1446608"/>
                      <a:pt x="2254728" y="1459123"/>
                    </a:cubicBezTo>
                    <a:cubicBezTo>
                      <a:pt x="2261967" y="1492905"/>
                      <a:pt x="2290796" y="1493826"/>
                      <a:pt x="2259491" y="1478173"/>
                    </a:cubicBezTo>
                    <a:cubicBezTo>
                      <a:pt x="2255001" y="1475928"/>
                      <a:pt x="2249966" y="1474998"/>
                      <a:pt x="2245203" y="1473410"/>
                    </a:cubicBezTo>
                    <a:cubicBezTo>
                      <a:pt x="2260864" y="1508648"/>
                      <a:pt x="2255102" y="1514445"/>
                      <a:pt x="2283303" y="1530560"/>
                    </a:cubicBezTo>
                    <a:cubicBezTo>
                      <a:pt x="2287662" y="1533051"/>
                      <a:pt x="2292828" y="1533735"/>
                      <a:pt x="2297591" y="1535323"/>
                    </a:cubicBezTo>
                    <a:cubicBezTo>
                      <a:pt x="2316683" y="1509866"/>
                      <a:pt x="2325223" y="1507342"/>
                      <a:pt x="2307116" y="1463885"/>
                    </a:cubicBezTo>
                    <a:cubicBezTo>
                      <a:pt x="2304599" y="1457843"/>
                      <a:pt x="2294416" y="1460710"/>
                      <a:pt x="2288066" y="1459123"/>
                    </a:cubicBezTo>
                    <a:cubicBezTo>
                      <a:pt x="2278541" y="1462298"/>
                      <a:pt x="2262178" y="1458974"/>
                      <a:pt x="2259491" y="1468648"/>
                    </a:cubicBezTo>
                    <a:cubicBezTo>
                      <a:pt x="2234229" y="1559591"/>
                      <a:pt x="2250771" y="1547095"/>
                      <a:pt x="2292828" y="1540085"/>
                    </a:cubicBezTo>
                    <a:cubicBezTo>
                      <a:pt x="2288027" y="1528082"/>
                      <a:pt x="2285830" y="1509551"/>
                      <a:pt x="2269016" y="1506748"/>
                    </a:cubicBezTo>
                    <a:cubicBezTo>
                      <a:pt x="2264064" y="1505923"/>
                      <a:pt x="2259491" y="1509923"/>
                      <a:pt x="2254728" y="1511510"/>
                    </a:cubicBezTo>
                    <a:cubicBezTo>
                      <a:pt x="2257903" y="1522623"/>
                      <a:pt x="2257318" y="1535602"/>
                      <a:pt x="2264253" y="1544848"/>
                    </a:cubicBezTo>
                    <a:cubicBezTo>
                      <a:pt x="2267265" y="1548864"/>
                      <a:pt x="2272152" y="1534480"/>
                      <a:pt x="2269016" y="1530560"/>
                    </a:cubicBezTo>
                    <a:cubicBezTo>
                      <a:pt x="2263675" y="1523884"/>
                      <a:pt x="2253141" y="1524210"/>
                      <a:pt x="2245203" y="1521035"/>
                    </a:cubicBezTo>
                    <a:cubicBezTo>
                      <a:pt x="2242028" y="1528973"/>
                      <a:pt x="2234469" y="1536385"/>
                      <a:pt x="2235678" y="1544848"/>
                    </a:cubicBezTo>
                    <a:cubicBezTo>
                      <a:pt x="2238820" y="1566838"/>
                      <a:pt x="2265998" y="1546357"/>
                      <a:pt x="2269016" y="1544848"/>
                    </a:cubicBezTo>
                    <a:cubicBezTo>
                      <a:pt x="2264253" y="1541673"/>
                      <a:pt x="2259636" y="1532378"/>
                      <a:pt x="2254728" y="1535323"/>
                    </a:cubicBezTo>
                    <a:cubicBezTo>
                      <a:pt x="2245314" y="1540971"/>
                      <a:pt x="2241183" y="1569402"/>
                      <a:pt x="2249966" y="1578185"/>
                    </a:cubicBezTo>
                    <a:cubicBezTo>
                      <a:pt x="2254594" y="1582813"/>
                      <a:pt x="2262666" y="1581360"/>
                      <a:pt x="2269016" y="1582948"/>
                    </a:cubicBezTo>
                    <a:cubicBezTo>
                      <a:pt x="2267428" y="1575010"/>
                      <a:pt x="2269977" y="1564859"/>
                      <a:pt x="2264253" y="1559135"/>
                    </a:cubicBezTo>
                    <a:cubicBezTo>
                      <a:pt x="2257153" y="1552035"/>
                      <a:pt x="2235678" y="1549610"/>
                      <a:pt x="2235678" y="1549610"/>
                    </a:cubicBezTo>
                    <a:cubicBezTo>
                      <a:pt x="2238853" y="1562310"/>
                      <a:pt x="2237594" y="1577058"/>
                      <a:pt x="2245203" y="1587710"/>
                    </a:cubicBezTo>
                    <a:cubicBezTo>
                      <a:pt x="2248121" y="1591795"/>
                      <a:pt x="2262074" y="1587253"/>
                      <a:pt x="2259491" y="1582948"/>
                    </a:cubicBezTo>
                    <a:cubicBezTo>
                      <a:pt x="2253601" y="1573132"/>
                      <a:pt x="2230916" y="1563898"/>
                      <a:pt x="2230916" y="1563898"/>
                    </a:cubicBezTo>
                    <a:cubicBezTo>
                      <a:pt x="2232503" y="1582948"/>
                      <a:pt x="2230056" y="1602777"/>
                      <a:pt x="2235678" y="1621048"/>
                    </a:cubicBezTo>
                    <a:cubicBezTo>
                      <a:pt x="2237154" y="1625846"/>
                      <a:pt x="2245352" y="1623833"/>
                      <a:pt x="2249966" y="1625810"/>
                    </a:cubicBezTo>
                    <a:cubicBezTo>
                      <a:pt x="2291179" y="1643472"/>
                      <a:pt x="2249784" y="1628924"/>
                      <a:pt x="2283303" y="1640098"/>
                    </a:cubicBezTo>
                    <a:cubicBezTo>
                      <a:pt x="2268064" y="1619778"/>
                      <a:pt x="2261079" y="1621048"/>
                      <a:pt x="2273778" y="1621048"/>
                    </a:cubicBezTo>
                  </a:path>
                </a:pathLst>
              </a:custGeom>
              <a:noFill/>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88" name="Dowolny kształt 28"/>
              <p:cNvSpPr/>
              <p:nvPr/>
            </p:nvSpPr>
            <p:spPr bwMode="auto">
              <a:xfrm flipV="1">
                <a:off x="1224349" y="3172644"/>
                <a:ext cx="385702" cy="268301"/>
              </a:xfrm>
              <a:custGeom>
                <a:avLst/>
                <a:gdLst>
                  <a:gd name="connsiteX0" fmla="*/ 235607 w 401124"/>
                  <a:gd name="connsiteY0" fmla="*/ 381484 h 387834"/>
                  <a:gd name="connsiteX1" fmla="*/ 197507 w 401124"/>
                  <a:gd name="connsiteY1" fmla="*/ 324334 h 387834"/>
                  <a:gd name="connsiteX2" fmla="*/ 187982 w 401124"/>
                  <a:gd name="connsiteY2" fmla="*/ 310046 h 387834"/>
                  <a:gd name="connsiteX3" fmla="*/ 173695 w 401124"/>
                  <a:gd name="connsiteY3" fmla="*/ 300521 h 387834"/>
                  <a:gd name="connsiteX4" fmla="*/ 159407 w 401124"/>
                  <a:gd name="connsiteY4" fmla="*/ 286234 h 387834"/>
                  <a:gd name="connsiteX5" fmla="*/ 102257 w 401124"/>
                  <a:gd name="connsiteY5" fmla="*/ 281471 h 387834"/>
                  <a:gd name="connsiteX6" fmla="*/ 78445 w 401124"/>
                  <a:gd name="connsiteY6" fmla="*/ 257659 h 387834"/>
                  <a:gd name="connsiteX7" fmla="*/ 64157 w 401124"/>
                  <a:gd name="connsiteY7" fmla="*/ 243371 h 387834"/>
                  <a:gd name="connsiteX8" fmla="*/ 45107 w 401124"/>
                  <a:gd name="connsiteY8" fmla="*/ 214796 h 387834"/>
                  <a:gd name="connsiteX9" fmla="*/ 30820 w 401124"/>
                  <a:gd name="connsiteY9" fmla="*/ 200509 h 387834"/>
                  <a:gd name="connsiteX10" fmla="*/ 7007 w 401124"/>
                  <a:gd name="connsiteY10" fmla="*/ 176696 h 387834"/>
                  <a:gd name="connsiteX11" fmla="*/ 2245 w 401124"/>
                  <a:gd name="connsiteY11" fmla="*/ 162409 h 387834"/>
                  <a:gd name="connsiteX12" fmla="*/ 21295 w 401124"/>
                  <a:gd name="connsiteY12" fmla="*/ 148121 h 387834"/>
                  <a:gd name="connsiteX13" fmla="*/ 49870 w 401124"/>
                  <a:gd name="connsiteY13" fmla="*/ 124309 h 387834"/>
                  <a:gd name="connsiteX14" fmla="*/ 68920 w 401124"/>
                  <a:gd name="connsiteY14" fmla="*/ 95734 h 387834"/>
                  <a:gd name="connsiteX15" fmla="*/ 78445 w 401124"/>
                  <a:gd name="connsiteY15" fmla="*/ 81446 h 387834"/>
                  <a:gd name="connsiteX16" fmla="*/ 97495 w 401124"/>
                  <a:gd name="connsiteY16" fmla="*/ 38584 h 387834"/>
                  <a:gd name="connsiteX17" fmla="*/ 121307 w 401124"/>
                  <a:gd name="connsiteY17" fmla="*/ 484 h 387834"/>
                  <a:gd name="connsiteX18" fmla="*/ 149882 w 401124"/>
                  <a:gd name="connsiteY18" fmla="*/ 14771 h 387834"/>
                  <a:gd name="connsiteX19" fmla="*/ 168932 w 401124"/>
                  <a:gd name="connsiteY19" fmla="*/ 24296 h 387834"/>
                  <a:gd name="connsiteX20" fmla="*/ 183220 w 401124"/>
                  <a:gd name="connsiteY20" fmla="*/ 38584 h 387834"/>
                  <a:gd name="connsiteX21" fmla="*/ 221320 w 401124"/>
                  <a:gd name="connsiteY21" fmla="*/ 67159 h 387834"/>
                  <a:gd name="connsiteX22" fmla="*/ 264182 w 401124"/>
                  <a:gd name="connsiteY22" fmla="*/ 76684 h 387834"/>
                  <a:gd name="connsiteX23" fmla="*/ 278470 w 401124"/>
                  <a:gd name="connsiteY23" fmla="*/ 86209 h 387834"/>
                  <a:gd name="connsiteX24" fmla="*/ 297520 w 401124"/>
                  <a:gd name="connsiteY24" fmla="*/ 90971 h 387834"/>
                  <a:gd name="connsiteX25" fmla="*/ 330857 w 401124"/>
                  <a:gd name="connsiteY25" fmla="*/ 124309 h 387834"/>
                  <a:gd name="connsiteX26" fmla="*/ 345145 w 401124"/>
                  <a:gd name="connsiteY26" fmla="*/ 133834 h 387834"/>
                  <a:gd name="connsiteX27" fmla="*/ 359432 w 401124"/>
                  <a:gd name="connsiteY27" fmla="*/ 148121 h 387834"/>
                  <a:gd name="connsiteX28" fmla="*/ 392770 w 401124"/>
                  <a:gd name="connsiteY28" fmla="*/ 157646 h 387834"/>
                  <a:gd name="connsiteX29" fmla="*/ 364195 w 401124"/>
                  <a:gd name="connsiteY29" fmla="*/ 214796 h 387834"/>
                  <a:gd name="connsiteX30" fmla="*/ 345145 w 401124"/>
                  <a:gd name="connsiteY30" fmla="*/ 252896 h 387834"/>
                  <a:gd name="connsiteX31" fmla="*/ 326095 w 401124"/>
                  <a:gd name="connsiteY31" fmla="*/ 281471 h 387834"/>
                  <a:gd name="connsiteX32" fmla="*/ 292757 w 401124"/>
                  <a:gd name="connsiteY32" fmla="*/ 305284 h 387834"/>
                  <a:gd name="connsiteX33" fmla="*/ 273707 w 401124"/>
                  <a:gd name="connsiteY33" fmla="*/ 338621 h 387834"/>
                  <a:gd name="connsiteX34" fmla="*/ 264182 w 401124"/>
                  <a:gd name="connsiteY34" fmla="*/ 352909 h 387834"/>
                  <a:gd name="connsiteX35" fmla="*/ 249895 w 401124"/>
                  <a:gd name="connsiteY35" fmla="*/ 362434 h 387834"/>
                  <a:gd name="connsiteX36" fmla="*/ 235607 w 401124"/>
                  <a:gd name="connsiteY36" fmla="*/ 381484 h 38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1124" h="387834">
                    <a:moveTo>
                      <a:pt x="235607" y="381484"/>
                    </a:moveTo>
                    <a:cubicBezTo>
                      <a:pt x="226876" y="375134"/>
                      <a:pt x="210207" y="343384"/>
                      <a:pt x="197507" y="324334"/>
                    </a:cubicBezTo>
                    <a:cubicBezTo>
                      <a:pt x="194332" y="319571"/>
                      <a:pt x="192745" y="313221"/>
                      <a:pt x="187982" y="310046"/>
                    </a:cubicBezTo>
                    <a:cubicBezTo>
                      <a:pt x="183220" y="306871"/>
                      <a:pt x="178092" y="304185"/>
                      <a:pt x="173695" y="300521"/>
                    </a:cubicBezTo>
                    <a:cubicBezTo>
                      <a:pt x="168521" y="296209"/>
                      <a:pt x="165915" y="287969"/>
                      <a:pt x="159407" y="286234"/>
                    </a:cubicBezTo>
                    <a:cubicBezTo>
                      <a:pt x="140936" y="281309"/>
                      <a:pt x="121307" y="283059"/>
                      <a:pt x="102257" y="281471"/>
                    </a:cubicBezTo>
                    <a:cubicBezTo>
                      <a:pt x="76064" y="264008"/>
                      <a:pt x="98289" y="281471"/>
                      <a:pt x="78445" y="257659"/>
                    </a:cubicBezTo>
                    <a:cubicBezTo>
                      <a:pt x="74133" y="252485"/>
                      <a:pt x="68292" y="248688"/>
                      <a:pt x="64157" y="243371"/>
                    </a:cubicBezTo>
                    <a:cubicBezTo>
                      <a:pt x="57129" y="234335"/>
                      <a:pt x="53202" y="222891"/>
                      <a:pt x="45107" y="214796"/>
                    </a:cubicBezTo>
                    <a:cubicBezTo>
                      <a:pt x="40345" y="210034"/>
                      <a:pt x="35132" y="205683"/>
                      <a:pt x="30820" y="200509"/>
                    </a:cubicBezTo>
                    <a:cubicBezTo>
                      <a:pt x="10976" y="176696"/>
                      <a:pt x="33201" y="194158"/>
                      <a:pt x="7007" y="176696"/>
                    </a:cubicBezTo>
                    <a:cubicBezTo>
                      <a:pt x="5420" y="171934"/>
                      <a:pt x="0" y="166899"/>
                      <a:pt x="2245" y="162409"/>
                    </a:cubicBezTo>
                    <a:cubicBezTo>
                      <a:pt x="5795" y="155309"/>
                      <a:pt x="15268" y="153287"/>
                      <a:pt x="21295" y="148121"/>
                    </a:cubicBezTo>
                    <a:cubicBezTo>
                      <a:pt x="53376" y="120622"/>
                      <a:pt x="18295" y="145358"/>
                      <a:pt x="49870" y="124309"/>
                    </a:cubicBezTo>
                    <a:lnTo>
                      <a:pt x="68920" y="95734"/>
                    </a:lnTo>
                    <a:lnTo>
                      <a:pt x="78445" y="81446"/>
                    </a:lnTo>
                    <a:cubicBezTo>
                      <a:pt x="89780" y="47441"/>
                      <a:pt x="82401" y="61225"/>
                      <a:pt x="97495" y="38584"/>
                    </a:cubicBezTo>
                    <a:cubicBezTo>
                      <a:pt x="108830" y="4579"/>
                      <a:pt x="98666" y="15578"/>
                      <a:pt x="121307" y="484"/>
                    </a:cubicBezTo>
                    <a:cubicBezTo>
                      <a:pt x="147502" y="9215"/>
                      <a:pt x="124033" y="0"/>
                      <a:pt x="149882" y="14771"/>
                    </a:cubicBezTo>
                    <a:cubicBezTo>
                      <a:pt x="156046" y="18293"/>
                      <a:pt x="163155" y="20169"/>
                      <a:pt x="168932" y="24296"/>
                    </a:cubicBezTo>
                    <a:cubicBezTo>
                      <a:pt x="174413" y="28211"/>
                      <a:pt x="178151" y="34149"/>
                      <a:pt x="183220" y="38584"/>
                    </a:cubicBezTo>
                    <a:cubicBezTo>
                      <a:pt x="185210" y="40325"/>
                      <a:pt x="213379" y="63756"/>
                      <a:pt x="221320" y="67159"/>
                    </a:cubicBezTo>
                    <a:cubicBezTo>
                      <a:pt x="227200" y="69679"/>
                      <a:pt x="259950" y="75838"/>
                      <a:pt x="264182" y="76684"/>
                    </a:cubicBezTo>
                    <a:cubicBezTo>
                      <a:pt x="268945" y="79859"/>
                      <a:pt x="273209" y="83954"/>
                      <a:pt x="278470" y="86209"/>
                    </a:cubicBezTo>
                    <a:cubicBezTo>
                      <a:pt x="284486" y="88787"/>
                      <a:pt x="292227" y="87121"/>
                      <a:pt x="297520" y="90971"/>
                    </a:cubicBezTo>
                    <a:cubicBezTo>
                      <a:pt x="310230" y="100214"/>
                      <a:pt x="317781" y="115592"/>
                      <a:pt x="330857" y="124309"/>
                    </a:cubicBezTo>
                    <a:cubicBezTo>
                      <a:pt x="335620" y="127484"/>
                      <a:pt x="340748" y="130170"/>
                      <a:pt x="345145" y="133834"/>
                    </a:cubicBezTo>
                    <a:cubicBezTo>
                      <a:pt x="350319" y="138146"/>
                      <a:pt x="353828" y="144385"/>
                      <a:pt x="359432" y="148121"/>
                    </a:cubicBezTo>
                    <a:cubicBezTo>
                      <a:pt x="363534" y="150855"/>
                      <a:pt x="390226" y="157010"/>
                      <a:pt x="392770" y="157646"/>
                    </a:cubicBezTo>
                    <a:cubicBezTo>
                      <a:pt x="368829" y="229470"/>
                      <a:pt x="401124" y="140938"/>
                      <a:pt x="364195" y="214796"/>
                    </a:cubicBezTo>
                    <a:cubicBezTo>
                      <a:pt x="357845" y="227496"/>
                      <a:pt x="353021" y="241082"/>
                      <a:pt x="345145" y="252896"/>
                    </a:cubicBezTo>
                    <a:cubicBezTo>
                      <a:pt x="338795" y="262421"/>
                      <a:pt x="335620" y="275121"/>
                      <a:pt x="326095" y="281471"/>
                    </a:cubicBezTo>
                    <a:cubicBezTo>
                      <a:pt x="317980" y="286881"/>
                      <a:pt x="298667" y="299374"/>
                      <a:pt x="292757" y="305284"/>
                    </a:cubicBezTo>
                    <a:cubicBezTo>
                      <a:pt x="285021" y="313020"/>
                      <a:pt x="278688" y="329904"/>
                      <a:pt x="273707" y="338621"/>
                    </a:cubicBezTo>
                    <a:cubicBezTo>
                      <a:pt x="270867" y="343591"/>
                      <a:pt x="268229" y="348861"/>
                      <a:pt x="264182" y="352909"/>
                    </a:cubicBezTo>
                    <a:cubicBezTo>
                      <a:pt x="260135" y="356956"/>
                      <a:pt x="254657" y="359259"/>
                      <a:pt x="249895" y="362434"/>
                    </a:cubicBezTo>
                    <a:cubicBezTo>
                      <a:pt x="244009" y="380089"/>
                      <a:pt x="244338" y="387834"/>
                      <a:pt x="235607" y="381484"/>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89" name="Dowolny kształt 29"/>
              <p:cNvSpPr/>
              <p:nvPr/>
            </p:nvSpPr>
            <p:spPr bwMode="auto">
              <a:xfrm flipV="1">
                <a:off x="1339364" y="3335339"/>
                <a:ext cx="385702" cy="252425"/>
              </a:xfrm>
              <a:custGeom>
                <a:avLst/>
                <a:gdLst>
                  <a:gd name="connsiteX0" fmla="*/ 1587 w 403133"/>
                  <a:gd name="connsiteY0" fmla="*/ 200025 h 361950"/>
                  <a:gd name="connsiteX1" fmla="*/ 25400 w 403133"/>
                  <a:gd name="connsiteY1" fmla="*/ 147638 h 361950"/>
                  <a:gd name="connsiteX2" fmla="*/ 39687 w 403133"/>
                  <a:gd name="connsiteY2" fmla="*/ 133350 h 361950"/>
                  <a:gd name="connsiteX3" fmla="*/ 49212 w 403133"/>
                  <a:gd name="connsiteY3" fmla="*/ 119063 h 361950"/>
                  <a:gd name="connsiteX4" fmla="*/ 68262 w 403133"/>
                  <a:gd name="connsiteY4" fmla="*/ 42863 h 361950"/>
                  <a:gd name="connsiteX5" fmla="*/ 77787 w 403133"/>
                  <a:gd name="connsiteY5" fmla="*/ 14288 h 361950"/>
                  <a:gd name="connsiteX6" fmla="*/ 82550 w 403133"/>
                  <a:gd name="connsiteY6" fmla="*/ 0 h 361950"/>
                  <a:gd name="connsiteX7" fmla="*/ 120650 w 403133"/>
                  <a:gd name="connsiteY7" fmla="*/ 33338 h 361950"/>
                  <a:gd name="connsiteX8" fmla="*/ 134937 w 403133"/>
                  <a:gd name="connsiteY8" fmla="*/ 42863 h 361950"/>
                  <a:gd name="connsiteX9" fmla="*/ 206375 w 403133"/>
                  <a:gd name="connsiteY9" fmla="*/ 47625 h 361950"/>
                  <a:gd name="connsiteX10" fmla="*/ 244475 w 403133"/>
                  <a:gd name="connsiteY10" fmla="*/ 52388 h 361950"/>
                  <a:gd name="connsiteX11" fmla="*/ 282575 w 403133"/>
                  <a:gd name="connsiteY11" fmla="*/ 71438 h 361950"/>
                  <a:gd name="connsiteX12" fmla="*/ 311150 w 403133"/>
                  <a:gd name="connsiteY12" fmla="*/ 80963 h 361950"/>
                  <a:gd name="connsiteX13" fmla="*/ 325437 w 403133"/>
                  <a:gd name="connsiteY13" fmla="*/ 85725 h 361950"/>
                  <a:gd name="connsiteX14" fmla="*/ 339725 w 403133"/>
                  <a:gd name="connsiteY14" fmla="*/ 95250 h 361950"/>
                  <a:gd name="connsiteX15" fmla="*/ 354012 w 403133"/>
                  <a:gd name="connsiteY15" fmla="*/ 100013 h 361950"/>
                  <a:gd name="connsiteX16" fmla="*/ 396875 w 403133"/>
                  <a:gd name="connsiteY16" fmla="*/ 123825 h 361950"/>
                  <a:gd name="connsiteX17" fmla="*/ 392112 w 403133"/>
                  <a:gd name="connsiteY17" fmla="*/ 147638 h 361950"/>
                  <a:gd name="connsiteX18" fmla="*/ 387350 w 403133"/>
                  <a:gd name="connsiteY18" fmla="*/ 161925 h 361950"/>
                  <a:gd name="connsiteX19" fmla="*/ 377825 w 403133"/>
                  <a:gd name="connsiteY19" fmla="*/ 209550 h 361950"/>
                  <a:gd name="connsiteX20" fmla="*/ 373062 w 403133"/>
                  <a:gd name="connsiteY20" fmla="*/ 223838 h 361950"/>
                  <a:gd name="connsiteX21" fmla="*/ 363537 w 403133"/>
                  <a:gd name="connsiteY21" fmla="*/ 238125 h 361950"/>
                  <a:gd name="connsiteX22" fmla="*/ 344487 w 403133"/>
                  <a:gd name="connsiteY22" fmla="*/ 266700 h 361950"/>
                  <a:gd name="connsiteX23" fmla="*/ 334962 w 403133"/>
                  <a:gd name="connsiteY23" fmla="*/ 295275 h 361950"/>
                  <a:gd name="connsiteX24" fmla="*/ 315912 w 403133"/>
                  <a:gd name="connsiteY24" fmla="*/ 323850 h 361950"/>
                  <a:gd name="connsiteX25" fmla="*/ 311150 w 403133"/>
                  <a:gd name="connsiteY25" fmla="*/ 338138 h 361950"/>
                  <a:gd name="connsiteX26" fmla="*/ 268287 w 403133"/>
                  <a:gd name="connsiteY26" fmla="*/ 361950 h 361950"/>
                  <a:gd name="connsiteX27" fmla="*/ 254000 w 403133"/>
                  <a:gd name="connsiteY27" fmla="*/ 352425 h 361950"/>
                  <a:gd name="connsiteX28" fmla="*/ 234950 w 403133"/>
                  <a:gd name="connsiteY28" fmla="*/ 323850 h 361950"/>
                  <a:gd name="connsiteX29" fmla="*/ 220662 w 403133"/>
                  <a:gd name="connsiteY29" fmla="*/ 319088 h 361950"/>
                  <a:gd name="connsiteX30" fmla="*/ 192087 w 403133"/>
                  <a:gd name="connsiteY30" fmla="*/ 304800 h 361950"/>
                  <a:gd name="connsiteX31" fmla="*/ 177800 w 403133"/>
                  <a:gd name="connsiteY31" fmla="*/ 295275 h 361950"/>
                  <a:gd name="connsiteX32" fmla="*/ 149225 w 403133"/>
                  <a:gd name="connsiteY32" fmla="*/ 285750 h 361950"/>
                  <a:gd name="connsiteX33" fmla="*/ 134937 w 403133"/>
                  <a:gd name="connsiteY33" fmla="*/ 276225 h 361950"/>
                  <a:gd name="connsiteX34" fmla="*/ 96837 w 403133"/>
                  <a:gd name="connsiteY34" fmla="*/ 266700 h 361950"/>
                  <a:gd name="connsiteX35" fmla="*/ 82550 w 403133"/>
                  <a:gd name="connsiteY35" fmla="*/ 261938 h 361950"/>
                  <a:gd name="connsiteX36" fmla="*/ 49212 w 403133"/>
                  <a:gd name="connsiteY36" fmla="*/ 238125 h 361950"/>
                  <a:gd name="connsiteX37" fmla="*/ 20637 w 403133"/>
                  <a:gd name="connsiteY37" fmla="*/ 219075 h 361950"/>
                  <a:gd name="connsiteX38" fmla="*/ 15875 w 403133"/>
                  <a:gd name="connsiteY38" fmla="*/ 204788 h 361950"/>
                  <a:gd name="connsiteX39" fmla="*/ 1587 w 403133"/>
                  <a:gd name="connsiteY39" fmla="*/ 200025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03133" h="361950">
                    <a:moveTo>
                      <a:pt x="1587" y="200025"/>
                    </a:moveTo>
                    <a:cubicBezTo>
                      <a:pt x="3175" y="190500"/>
                      <a:pt x="20068" y="155103"/>
                      <a:pt x="25400" y="147638"/>
                    </a:cubicBezTo>
                    <a:cubicBezTo>
                      <a:pt x="29315" y="142157"/>
                      <a:pt x="35375" y="138524"/>
                      <a:pt x="39687" y="133350"/>
                    </a:cubicBezTo>
                    <a:cubicBezTo>
                      <a:pt x="43351" y="128953"/>
                      <a:pt x="46037" y="123825"/>
                      <a:pt x="49212" y="119063"/>
                    </a:cubicBezTo>
                    <a:cubicBezTo>
                      <a:pt x="60705" y="61597"/>
                      <a:pt x="53618" y="86794"/>
                      <a:pt x="68262" y="42863"/>
                    </a:cubicBezTo>
                    <a:lnTo>
                      <a:pt x="77787" y="14288"/>
                    </a:lnTo>
                    <a:lnTo>
                      <a:pt x="82550" y="0"/>
                    </a:lnTo>
                    <a:cubicBezTo>
                      <a:pt x="103502" y="20952"/>
                      <a:pt x="97695" y="16941"/>
                      <a:pt x="120650" y="33338"/>
                    </a:cubicBezTo>
                    <a:cubicBezTo>
                      <a:pt x="125307" y="36665"/>
                      <a:pt x="129291" y="41922"/>
                      <a:pt x="134937" y="42863"/>
                    </a:cubicBezTo>
                    <a:cubicBezTo>
                      <a:pt x="158478" y="46786"/>
                      <a:pt x="182599" y="45558"/>
                      <a:pt x="206375" y="47625"/>
                    </a:cubicBezTo>
                    <a:cubicBezTo>
                      <a:pt x="219126" y="48734"/>
                      <a:pt x="231775" y="50800"/>
                      <a:pt x="244475" y="52388"/>
                    </a:cubicBezTo>
                    <a:cubicBezTo>
                      <a:pt x="257175" y="58738"/>
                      <a:pt x="269524" y="65845"/>
                      <a:pt x="282575" y="71438"/>
                    </a:cubicBezTo>
                    <a:cubicBezTo>
                      <a:pt x="291803" y="75393"/>
                      <a:pt x="301625" y="77788"/>
                      <a:pt x="311150" y="80963"/>
                    </a:cubicBezTo>
                    <a:lnTo>
                      <a:pt x="325437" y="85725"/>
                    </a:lnTo>
                    <a:cubicBezTo>
                      <a:pt x="330200" y="88900"/>
                      <a:pt x="334605" y="92690"/>
                      <a:pt x="339725" y="95250"/>
                    </a:cubicBezTo>
                    <a:cubicBezTo>
                      <a:pt x="344215" y="97495"/>
                      <a:pt x="349624" y="97575"/>
                      <a:pt x="354012" y="100013"/>
                    </a:cubicBezTo>
                    <a:cubicBezTo>
                      <a:pt x="403133" y="127303"/>
                      <a:pt x="364548" y="113051"/>
                      <a:pt x="396875" y="123825"/>
                    </a:cubicBezTo>
                    <a:cubicBezTo>
                      <a:pt x="395287" y="131763"/>
                      <a:pt x="394075" y="139785"/>
                      <a:pt x="392112" y="147638"/>
                    </a:cubicBezTo>
                    <a:cubicBezTo>
                      <a:pt x="390894" y="152508"/>
                      <a:pt x="388479" y="157034"/>
                      <a:pt x="387350" y="161925"/>
                    </a:cubicBezTo>
                    <a:cubicBezTo>
                      <a:pt x="383710" y="177700"/>
                      <a:pt x="382945" y="194192"/>
                      <a:pt x="377825" y="209550"/>
                    </a:cubicBezTo>
                    <a:cubicBezTo>
                      <a:pt x="376237" y="214313"/>
                      <a:pt x="375307" y="219348"/>
                      <a:pt x="373062" y="223838"/>
                    </a:cubicBezTo>
                    <a:cubicBezTo>
                      <a:pt x="370502" y="228957"/>
                      <a:pt x="366712" y="233363"/>
                      <a:pt x="363537" y="238125"/>
                    </a:cubicBezTo>
                    <a:cubicBezTo>
                      <a:pt x="347785" y="285388"/>
                      <a:pt x="374212" y="213196"/>
                      <a:pt x="344487" y="266700"/>
                    </a:cubicBezTo>
                    <a:cubicBezTo>
                      <a:pt x="339611" y="275477"/>
                      <a:pt x="340531" y="286921"/>
                      <a:pt x="334962" y="295275"/>
                    </a:cubicBezTo>
                    <a:lnTo>
                      <a:pt x="315912" y="323850"/>
                    </a:lnTo>
                    <a:cubicBezTo>
                      <a:pt x="314325" y="328613"/>
                      <a:pt x="314700" y="334588"/>
                      <a:pt x="311150" y="338138"/>
                    </a:cubicBezTo>
                    <a:cubicBezTo>
                      <a:pt x="294774" y="354515"/>
                      <a:pt x="286254" y="355962"/>
                      <a:pt x="268287" y="361950"/>
                    </a:cubicBezTo>
                    <a:cubicBezTo>
                      <a:pt x="263525" y="358775"/>
                      <a:pt x="257769" y="356733"/>
                      <a:pt x="254000" y="352425"/>
                    </a:cubicBezTo>
                    <a:cubicBezTo>
                      <a:pt x="246462" y="343810"/>
                      <a:pt x="245810" y="327470"/>
                      <a:pt x="234950" y="323850"/>
                    </a:cubicBezTo>
                    <a:lnTo>
                      <a:pt x="220662" y="319088"/>
                    </a:lnTo>
                    <a:cubicBezTo>
                      <a:pt x="179719" y="291792"/>
                      <a:pt x="231521" y="324518"/>
                      <a:pt x="192087" y="304800"/>
                    </a:cubicBezTo>
                    <a:cubicBezTo>
                      <a:pt x="186968" y="302240"/>
                      <a:pt x="183030" y="297600"/>
                      <a:pt x="177800" y="295275"/>
                    </a:cubicBezTo>
                    <a:cubicBezTo>
                      <a:pt x="168625" y="291197"/>
                      <a:pt x="157579" y="291319"/>
                      <a:pt x="149225" y="285750"/>
                    </a:cubicBezTo>
                    <a:cubicBezTo>
                      <a:pt x="144462" y="282575"/>
                      <a:pt x="140316" y="278181"/>
                      <a:pt x="134937" y="276225"/>
                    </a:cubicBezTo>
                    <a:cubicBezTo>
                      <a:pt x="122634" y="271751"/>
                      <a:pt x="109467" y="270144"/>
                      <a:pt x="96837" y="266700"/>
                    </a:cubicBezTo>
                    <a:cubicBezTo>
                      <a:pt x="91994" y="265379"/>
                      <a:pt x="87312" y="263525"/>
                      <a:pt x="82550" y="261938"/>
                    </a:cubicBezTo>
                    <a:cubicBezTo>
                      <a:pt x="36116" y="230983"/>
                      <a:pt x="108260" y="279459"/>
                      <a:pt x="49212" y="238125"/>
                    </a:cubicBezTo>
                    <a:cubicBezTo>
                      <a:pt x="39834" y="231560"/>
                      <a:pt x="20637" y="219075"/>
                      <a:pt x="20637" y="219075"/>
                    </a:cubicBezTo>
                    <a:cubicBezTo>
                      <a:pt x="19050" y="214313"/>
                      <a:pt x="19425" y="208338"/>
                      <a:pt x="15875" y="204788"/>
                    </a:cubicBezTo>
                    <a:cubicBezTo>
                      <a:pt x="12325" y="201238"/>
                      <a:pt x="0" y="209550"/>
                      <a:pt x="1587" y="200025"/>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90" name="Dowolny kształt 30"/>
              <p:cNvSpPr/>
              <p:nvPr/>
            </p:nvSpPr>
            <p:spPr bwMode="auto">
              <a:xfrm flipV="1">
                <a:off x="1427180" y="3505113"/>
                <a:ext cx="350783" cy="217499"/>
              </a:xfrm>
              <a:custGeom>
                <a:avLst/>
                <a:gdLst>
                  <a:gd name="connsiteX0" fmla="*/ 0 w 365352"/>
                  <a:gd name="connsiteY0" fmla="*/ 185345 h 313903"/>
                  <a:gd name="connsiteX1" fmla="*/ 9525 w 365352"/>
                  <a:gd name="connsiteY1" fmla="*/ 132958 h 313903"/>
                  <a:gd name="connsiteX2" fmla="*/ 19050 w 365352"/>
                  <a:gd name="connsiteY2" fmla="*/ 113908 h 313903"/>
                  <a:gd name="connsiteX3" fmla="*/ 23812 w 365352"/>
                  <a:gd name="connsiteY3" fmla="*/ 99620 h 313903"/>
                  <a:gd name="connsiteX4" fmla="*/ 33337 w 365352"/>
                  <a:gd name="connsiteY4" fmla="*/ 85333 h 313903"/>
                  <a:gd name="connsiteX5" fmla="*/ 47625 w 365352"/>
                  <a:gd name="connsiteY5" fmla="*/ 56758 h 313903"/>
                  <a:gd name="connsiteX6" fmla="*/ 52387 w 365352"/>
                  <a:gd name="connsiteY6" fmla="*/ 23420 h 313903"/>
                  <a:gd name="connsiteX7" fmla="*/ 57150 w 365352"/>
                  <a:gd name="connsiteY7" fmla="*/ 4370 h 313903"/>
                  <a:gd name="connsiteX8" fmla="*/ 123825 w 365352"/>
                  <a:gd name="connsiteY8" fmla="*/ 9133 h 313903"/>
                  <a:gd name="connsiteX9" fmla="*/ 152400 w 365352"/>
                  <a:gd name="connsiteY9" fmla="*/ 23420 h 313903"/>
                  <a:gd name="connsiteX10" fmla="*/ 166687 w 365352"/>
                  <a:gd name="connsiteY10" fmla="*/ 28183 h 313903"/>
                  <a:gd name="connsiteX11" fmla="*/ 185737 w 365352"/>
                  <a:gd name="connsiteY11" fmla="*/ 18658 h 313903"/>
                  <a:gd name="connsiteX12" fmla="*/ 338137 w 365352"/>
                  <a:gd name="connsiteY12" fmla="*/ 28183 h 313903"/>
                  <a:gd name="connsiteX13" fmla="*/ 357187 w 365352"/>
                  <a:gd name="connsiteY13" fmla="*/ 37708 h 313903"/>
                  <a:gd name="connsiteX14" fmla="*/ 361950 w 365352"/>
                  <a:gd name="connsiteY14" fmla="*/ 51995 h 313903"/>
                  <a:gd name="connsiteX15" fmla="*/ 352425 w 365352"/>
                  <a:gd name="connsiteY15" fmla="*/ 152008 h 313903"/>
                  <a:gd name="connsiteX16" fmla="*/ 338137 w 365352"/>
                  <a:gd name="connsiteY16" fmla="*/ 185345 h 313903"/>
                  <a:gd name="connsiteX17" fmla="*/ 328612 w 365352"/>
                  <a:gd name="connsiteY17" fmla="*/ 213920 h 313903"/>
                  <a:gd name="connsiteX18" fmla="*/ 319087 w 365352"/>
                  <a:gd name="connsiteY18" fmla="*/ 247258 h 313903"/>
                  <a:gd name="connsiteX19" fmla="*/ 309562 w 365352"/>
                  <a:gd name="connsiteY19" fmla="*/ 266308 h 313903"/>
                  <a:gd name="connsiteX20" fmla="*/ 300037 w 365352"/>
                  <a:gd name="connsiteY20" fmla="*/ 294883 h 313903"/>
                  <a:gd name="connsiteX21" fmla="*/ 295275 w 365352"/>
                  <a:gd name="connsiteY21" fmla="*/ 309170 h 313903"/>
                  <a:gd name="connsiteX22" fmla="*/ 266700 w 365352"/>
                  <a:gd name="connsiteY22" fmla="*/ 290120 h 313903"/>
                  <a:gd name="connsiteX23" fmla="*/ 252412 w 365352"/>
                  <a:gd name="connsiteY23" fmla="*/ 285358 h 313903"/>
                  <a:gd name="connsiteX24" fmla="*/ 223837 w 365352"/>
                  <a:gd name="connsiteY24" fmla="*/ 266308 h 313903"/>
                  <a:gd name="connsiteX25" fmla="*/ 209550 w 365352"/>
                  <a:gd name="connsiteY25" fmla="*/ 252020 h 313903"/>
                  <a:gd name="connsiteX26" fmla="*/ 190500 w 365352"/>
                  <a:gd name="connsiteY26" fmla="*/ 242495 h 313903"/>
                  <a:gd name="connsiteX27" fmla="*/ 176212 w 365352"/>
                  <a:gd name="connsiteY27" fmla="*/ 232970 h 313903"/>
                  <a:gd name="connsiteX28" fmla="*/ 147637 w 365352"/>
                  <a:gd name="connsiteY28" fmla="*/ 242495 h 313903"/>
                  <a:gd name="connsiteX29" fmla="*/ 133350 w 365352"/>
                  <a:gd name="connsiteY29" fmla="*/ 247258 h 313903"/>
                  <a:gd name="connsiteX30" fmla="*/ 100012 w 365352"/>
                  <a:gd name="connsiteY30" fmla="*/ 242495 h 313903"/>
                  <a:gd name="connsiteX31" fmla="*/ 66675 w 365352"/>
                  <a:gd name="connsiteY31" fmla="*/ 223445 h 313903"/>
                  <a:gd name="connsiteX32" fmla="*/ 47625 w 365352"/>
                  <a:gd name="connsiteY32" fmla="*/ 213920 h 313903"/>
                  <a:gd name="connsiteX33" fmla="*/ 19050 w 365352"/>
                  <a:gd name="connsiteY33" fmla="*/ 199633 h 313903"/>
                  <a:gd name="connsiteX34" fmla="*/ 0 w 365352"/>
                  <a:gd name="connsiteY34" fmla="*/ 185345 h 31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5352" h="313903">
                    <a:moveTo>
                      <a:pt x="0" y="185345"/>
                    </a:moveTo>
                    <a:cubicBezTo>
                      <a:pt x="3175" y="167883"/>
                      <a:pt x="4952" y="150107"/>
                      <a:pt x="9525" y="132958"/>
                    </a:cubicBezTo>
                    <a:cubicBezTo>
                      <a:pt x="11354" y="126098"/>
                      <a:pt x="16253" y="120434"/>
                      <a:pt x="19050" y="113908"/>
                    </a:cubicBezTo>
                    <a:cubicBezTo>
                      <a:pt x="21027" y="109294"/>
                      <a:pt x="21567" y="104110"/>
                      <a:pt x="23812" y="99620"/>
                    </a:cubicBezTo>
                    <a:cubicBezTo>
                      <a:pt x="26372" y="94501"/>
                      <a:pt x="30777" y="90452"/>
                      <a:pt x="33337" y="85333"/>
                    </a:cubicBezTo>
                    <a:cubicBezTo>
                      <a:pt x="53055" y="45899"/>
                      <a:pt x="20329" y="97701"/>
                      <a:pt x="47625" y="56758"/>
                    </a:cubicBezTo>
                    <a:cubicBezTo>
                      <a:pt x="49212" y="45645"/>
                      <a:pt x="50379" y="34464"/>
                      <a:pt x="52387" y="23420"/>
                    </a:cubicBezTo>
                    <a:cubicBezTo>
                      <a:pt x="53558" y="16980"/>
                      <a:pt x="50732" y="5654"/>
                      <a:pt x="57150" y="4370"/>
                    </a:cubicBezTo>
                    <a:cubicBezTo>
                      <a:pt x="78999" y="0"/>
                      <a:pt x="101600" y="7545"/>
                      <a:pt x="123825" y="9133"/>
                    </a:cubicBezTo>
                    <a:cubicBezTo>
                      <a:pt x="133350" y="13895"/>
                      <a:pt x="142669" y="19095"/>
                      <a:pt x="152400" y="23420"/>
                    </a:cubicBezTo>
                    <a:cubicBezTo>
                      <a:pt x="156987" y="25459"/>
                      <a:pt x="161717" y="28893"/>
                      <a:pt x="166687" y="28183"/>
                    </a:cubicBezTo>
                    <a:cubicBezTo>
                      <a:pt x="173715" y="27179"/>
                      <a:pt x="179387" y="21833"/>
                      <a:pt x="185737" y="18658"/>
                    </a:cubicBezTo>
                    <a:cubicBezTo>
                      <a:pt x="200316" y="19161"/>
                      <a:pt x="294159" y="9334"/>
                      <a:pt x="338137" y="28183"/>
                    </a:cubicBezTo>
                    <a:cubicBezTo>
                      <a:pt x="344662" y="30980"/>
                      <a:pt x="350837" y="34533"/>
                      <a:pt x="357187" y="37708"/>
                    </a:cubicBezTo>
                    <a:cubicBezTo>
                      <a:pt x="358775" y="42470"/>
                      <a:pt x="361950" y="46975"/>
                      <a:pt x="361950" y="51995"/>
                    </a:cubicBezTo>
                    <a:cubicBezTo>
                      <a:pt x="361950" y="164425"/>
                      <a:pt x="365352" y="106764"/>
                      <a:pt x="352425" y="152008"/>
                    </a:cubicBezTo>
                    <a:cubicBezTo>
                      <a:pt x="344737" y="178915"/>
                      <a:pt x="352636" y="163597"/>
                      <a:pt x="338137" y="185345"/>
                    </a:cubicBezTo>
                    <a:cubicBezTo>
                      <a:pt x="334962" y="194870"/>
                      <a:pt x="331370" y="204266"/>
                      <a:pt x="328612" y="213920"/>
                    </a:cubicBezTo>
                    <a:cubicBezTo>
                      <a:pt x="325437" y="225033"/>
                      <a:pt x="323037" y="236396"/>
                      <a:pt x="319087" y="247258"/>
                    </a:cubicBezTo>
                    <a:cubicBezTo>
                      <a:pt x="316661" y="253930"/>
                      <a:pt x="312199" y="259716"/>
                      <a:pt x="309562" y="266308"/>
                    </a:cubicBezTo>
                    <a:cubicBezTo>
                      <a:pt x="305833" y="275630"/>
                      <a:pt x="303212" y="285358"/>
                      <a:pt x="300037" y="294883"/>
                    </a:cubicBezTo>
                    <a:lnTo>
                      <a:pt x="295275" y="309170"/>
                    </a:lnTo>
                    <a:cubicBezTo>
                      <a:pt x="261301" y="297847"/>
                      <a:pt x="302375" y="313903"/>
                      <a:pt x="266700" y="290120"/>
                    </a:cubicBezTo>
                    <a:cubicBezTo>
                      <a:pt x="262523" y="287335"/>
                      <a:pt x="257175" y="286945"/>
                      <a:pt x="252412" y="285358"/>
                    </a:cubicBezTo>
                    <a:cubicBezTo>
                      <a:pt x="242887" y="279008"/>
                      <a:pt x="231931" y="274403"/>
                      <a:pt x="223837" y="266308"/>
                    </a:cubicBezTo>
                    <a:cubicBezTo>
                      <a:pt x="219075" y="261545"/>
                      <a:pt x="215031" y="255935"/>
                      <a:pt x="209550" y="252020"/>
                    </a:cubicBezTo>
                    <a:cubicBezTo>
                      <a:pt x="203773" y="247893"/>
                      <a:pt x="196664" y="246017"/>
                      <a:pt x="190500" y="242495"/>
                    </a:cubicBezTo>
                    <a:cubicBezTo>
                      <a:pt x="185530" y="239655"/>
                      <a:pt x="180975" y="236145"/>
                      <a:pt x="176212" y="232970"/>
                    </a:cubicBezTo>
                    <a:lnTo>
                      <a:pt x="147637" y="242495"/>
                    </a:lnTo>
                    <a:lnTo>
                      <a:pt x="133350" y="247258"/>
                    </a:lnTo>
                    <a:cubicBezTo>
                      <a:pt x="122237" y="245670"/>
                      <a:pt x="110842" y="245449"/>
                      <a:pt x="100012" y="242495"/>
                    </a:cubicBezTo>
                    <a:cubicBezTo>
                      <a:pt x="86244" y="238740"/>
                      <a:pt x="78483" y="230193"/>
                      <a:pt x="66675" y="223445"/>
                    </a:cubicBezTo>
                    <a:cubicBezTo>
                      <a:pt x="60511" y="219923"/>
                      <a:pt x="53789" y="217442"/>
                      <a:pt x="47625" y="213920"/>
                    </a:cubicBezTo>
                    <a:cubicBezTo>
                      <a:pt x="21776" y="199149"/>
                      <a:pt x="45243" y="208363"/>
                      <a:pt x="19050" y="199633"/>
                    </a:cubicBezTo>
                    <a:lnTo>
                      <a:pt x="0" y="185345"/>
                    </a:ln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91" name="Dowolny kształt 190"/>
              <p:cNvSpPr/>
              <p:nvPr/>
            </p:nvSpPr>
            <p:spPr bwMode="auto">
              <a:xfrm flipV="1">
                <a:off x="1473572" y="3694265"/>
                <a:ext cx="311101" cy="195272"/>
              </a:xfrm>
              <a:custGeom>
                <a:avLst/>
                <a:gdLst>
                  <a:gd name="connsiteX0" fmla="*/ 9525 w 325309"/>
                  <a:gd name="connsiteY0" fmla="*/ 228600 h 280987"/>
                  <a:gd name="connsiteX1" fmla="*/ 14287 w 325309"/>
                  <a:gd name="connsiteY1" fmla="*/ 176212 h 280987"/>
                  <a:gd name="connsiteX2" fmla="*/ 23812 w 325309"/>
                  <a:gd name="connsiteY2" fmla="*/ 147637 h 280987"/>
                  <a:gd name="connsiteX3" fmla="*/ 28575 w 325309"/>
                  <a:gd name="connsiteY3" fmla="*/ 123825 h 280987"/>
                  <a:gd name="connsiteX4" fmla="*/ 23812 w 325309"/>
                  <a:gd name="connsiteY4" fmla="*/ 90487 h 280987"/>
                  <a:gd name="connsiteX5" fmla="*/ 19050 w 325309"/>
                  <a:gd name="connsiteY5" fmla="*/ 61912 h 280987"/>
                  <a:gd name="connsiteX6" fmla="*/ 23812 w 325309"/>
                  <a:gd name="connsiteY6" fmla="*/ 19050 h 280987"/>
                  <a:gd name="connsiteX7" fmla="*/ 57150 w 325309"/>
                  <a:gd name="connsiteY7" fmla="*/ 14287 h 280987"/>
                  <a:gd name="connsiteX8" fmla="*/ 76200 w 325309"/>
                  <a:gd name="connsiteY8" fmla="*/ 9525 h 280987"/>
                  <a:gd name="connsiteX9" fmla="*/ 138112 w 325309"/>
                  <a:gd name="connsiteY9" fmla="*/ 14287 h 280987"/>
                  <a:gd name="connsiteX10" fmla="*/ 157162 w 325309"/>
                  <a:gd name="connsiteY10" fmla="*/ 9525 h 280987"/>
                  <a:gd name="connsiteX11" fmla="*/ 190500 w 325309"/>
                  <a:gd name="connsiteY11" fmla="*/ 4762 h 280987"/>
                  <a:gd name="connsiteX12" fmla="*/ 295275 w 325309"/>
                  <a:gd name="connsiteY12" fmla="*/ 0 h 280987"/>
                  <a:gd name="connsiteX13" fmla="*/ 314325 w 325309"/>
                  <a:gd name="connsiteY13" fmla="*/ 4762 h 280987"/>
                  <a:gd name="connsiteX14" fmla="*/ 323850 w 325309"/>
                  <a:gd name="connsiteY14" fmla="*/ 19050 h 280987"/>
                  <a:gd name="connsiteX15" fmla="*/ 319087 w 325309"/>
                  <a:gd name="connsiteY15" fmla="*/ 180975 h 280987"/>
                  <a:gd name="connsiteX16" fmla="*/ 314325 w 325309"/>
                  <a:gd name="connsiteY16" fmla="*/ 280987 h 280987"/>
                  <a:gd name="connsiteX17" fmla="*/ 300037 w 325309"/>
                  <a:gd name="connsiteY17" fmla="*/ 276225 h 280987"/>
                  <a:gd name="connsiteX18" fmla="*/ 285750 w 325309"/>
                  <a:gd name="connsiteY18" fmla="*/ 266700 h 280987"/>
                  <a:gd name="connsiteX19" fmla="*/ 242887 w 325309"/>
                  <a:gd name="connsiteY19" fmla="*/ 261937 h 280987"/>
                  <a:gd name="connsiteX20" fmla="*/ 223837 w 325309"/>
                  <a:gd name="connsiteY20" fmla="*/ 257175 h 280987"/>
                  <a:gd name="connsiteX21" fmla="*/ 209550 w 325309"/>
                  <a:gd name="connsiteY21" fmla="*/ 252412 h 280987"/>
                  <a:gd name="connsiteX22" fmla="*/ 104775 w 325309"/>
                  <a:gd name="connsiteY22" fmla="*/ 247650 h 280987"/>
                  <a:gd name="connsiteX23" fmla="*/ 85725 w 325309"/>
                  <a:gd name="connsiteY23" fmla="*/ 242887 h 280987"/>
                  <a:gd name="connsiteX24" fmla="*/ 71437 w 325309"/>
                  <a:gd name="connsiteY24" fmla="*/ 233362 h 280987"/>
                  <a:gd name="connsiteX25" fmla="*/ 9525 w 325309"/>
                  <a:gd name="connsiteY25" fmla="*/ 228600 h 28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5309" h="280987">
                    <a:moveTo>
                      <a:pt x="9525" y="228600"/>
                    </a:moveTo>
                    <a:cubicBezTo>
                      <a:pt x="0" y="219075"/>
                      <a:pt x="11240" y="193480"/>
                      <a:pt x="14287" y="176212"/>
                    </a:cubicBezTo>
                    <a:cubicBezTo>
                      <a:pt x="16032" y="166325"/>
                      <a:pt x="21843" y="157482"/>
                      <a:pt x="23812" y="147637"/>
                    </a:cubicBezTo>
                    <a:lnTo>
                      <a:pt x="28575" y="123825"/>
                    </a:lnTo>
                    <a:cubicBezTo>
                      <a:pt x="26987" y="112712"/>
                      <a:pt x="25519" y="101582"/>
                      <a:pt x="23812" y="90487"/>
                    </a:cubicBezTo>
                    <a:cubicBezTo>
                      <a:pt x="22344" y="80943"/>
                      <a:pt x="19050" y="71568"/>
                      <a:pt x="19050" y="61912"/>
                    </a:cubicBezTo>
                    <a:cubicBezTo>
                      <a:pt x="19050" y="47537"/>
                      <a:pt x="14832" y="30275"/>
                      <a:pt x="23812" y="19050"/>
                    </a:cubicBezTo>
                    <a:cubicBezTo>
                      <a:pt x="30825" y="10284"/>
                      <a:pt x="46106" y="16295"/>
                      <a:pt x="57150" y="14287"/>
                    </a:cubicBezTo>
                    <a:cubicBezTo>
                      <a:pt x="63590" y="13116"/>
                      <a:pt x="69850" y="11112"/>
                      <a:pt x="76200" y="9525"/>
                    </a:cubicBezTo>
                    <a:cubicBezTo>
                      <a:pt x="96837" y="11112"/>
                      <a:pt x="117414" y="14287"/>
                      <a:pt x="138112" y="14287"/>
                    </a:cubicBezTo>
                    <a:cubicBezTo>
                      <a:pt x="144657" y="14287"/>
                      <a:pt x="150722" y="10696"/>
                      <a:pt x="157162" y="9525"/>
                    </a:cubicBezTo>
                    <a:cubicBezTo>
                      <a:pt x="168206" y="7517"/>
                      <a:pt x="179301" y="5534"/>
                      <a:pt x="190500" y="4762"/>
                    </a:cubicBezTo>
                    <a:cubicBezTo>
                      <a:pt x="225378" y="2357"/>
                      <a:pt x="260350" y="1587"/>
                      <a:pt x="295275" y="0"/>
                    </a:cubicBezTo>
                    <a:cubicBezTo>
                      <a:pt x="301625" y="1587"/>
                      <a:pt x="308879" y="1131"/>
                      <a:pt x="314325" y="4762"/>
                    </a:cubicBezTo>
                    <a:cubicBezTo>
                      <a:pt x="319088" y="7937"/>
                      <a:pt x="323695" y="13328"/>
                      <a:pt x="323850" y="19050"/>
                    </a:cubicBezTo>
                    <a:cubicBezTo>
                      <a:pt x="325309" y="73029"/>
                      <a:pt x="321049" y="127012"/>
                      <a:pt x="319087" y="180975"/>
                    </a:cubicBezTo>
                    <a:cubicBezTo>
                      <a:pt x="317874" y="214328"/>
                      <a:pt x="315912" y="247650"/>
                      <a:pt x="314325" y="280987"/>
                    </a:cubicBezTo>
                    <a:cubicBezTo>
                      <a:pt x="309562" y="279400"/>
                      <a:pt x="304527" y="278470"/>
                      <a:pt x="300037" y="276225"/>
                    </a:cubicBezTo>
                    <a:cubicBezTo>
                      <a:pt x="294918" y="273665"/>
                      <a:pt x="291303" y="268088"/>
                      <a:pt x="285750" y="266700"/>
                    </a:cubicBezTo>
                    <a:cubicBezTo>
                      <a:pt x="271804" y="263213"/>
                      <a:pt x="257175" y="263525"/>
                      <a:pt x="242887" y="261937"/>
                    </a:cubicBezTo>
                    <a:cubicBezTo>
                      <a:pt x="236537" y="260350"/>
                      <a:pt x="230131" y="258973"/>
                      <a:pt x="223837" y="257175"/>
                    </a:cubicBezTo>
                    <a:cubicBezTo>
                      <a:pt x="219010" y="255796"/>
                      <a:pt x="214554" y="252812"/>
                      <a:pt x="209550" y="252412"/>
                    </a:cubicBezTo>
                    <a:cubicBezTo>
                      <a:pt x="174700" y="249624"/>
                      <a:pt x="139700" y="249237"/>
                      <a:pt x="104775" y="247650"/>
                    </a:cubicBezTo>
                    <a:cubicBezTo>
                      <a:pt x="98425" y="246062"/>
                      <a:pt x="91741" y="245465"/>
                      <a:pt x="85725" y="242887"/>
                    </a:cubicBezTo>
                    <a:cubicBezTo>
                      <a:pt x="80464" y="240632"/>
                      <a:pt x="77117" y="234072"/>
                      <a:pt x="71437" y="233362"/>
                    </a:cubicBezTo>
                    <a:cubicBezTo>
                      <a:pt x="50959" y="230802"/>
                      <a:pt x="19050" y="238125"/>
                      <a:pt x="9525" y="228600"/>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92" name="Dowolny kształt 191"/>
              <p:cNvSpPr/>
              <p:nvPr/>
            </p:nvSpPr>
            <p:spPr bwMode="auto">
              <a:xfrm flipV="1">
                <a:off x="1485838" y="3884185"/>
                <a:ext cx="311101" cy="173046"/>
              </a:xfrm>
              <a:custGeom>
                <a:avLst/>
                <a:gdLst>
                  <a:gd name="connsiteX0" fmla="*/ 1588 w 325438"/>
                  <a:gd name="connsiteY0" fmla="*/ 240099 h 248830"/>
                  <a:gd name="connsiteX1" fmla="*/ 6351 w 325438"/>
                  <a:gd name="connsiteY1" fmla="*/ 187711 h 248830"/>
                  <a:gd name="connsiteX2" fmla="*/ 20638 w 325438"/>
                  <a:gd name="connsiteY2" fmla="*/ 149611 h 248830"/>
                  <a:gd name="connsiteX3" fmla="*/ 34926 w 325438"/>
                  <a:gd name="connsiteY3" fmla="*/ 121036 h 248830"/>
                  <a:gd name="connsiteX4" fmla="*/ 39688 w 325438"/>
                  <a:gd name="connsiteY4" fmla="*/ 106749 h 248830"/>
                  <a:gd name="connsiteX5" fmla="*/ 25401 w 325438"/>
                  <a:gd name="connsiteY5" fmla="*/ 59124 h 248830"/>
                  <a:gd name="connsiteX6" fmla="*/ 63501 w 325438"/>
                  <a:gd name="connsiteY6" fmla="*/ 11499 h 248830"/>
                  <a:gd name="connsiteX7" fmla="*/ 77788 w 325438"/>
                  <a:gd name="connsiteY7" fmla="*/ 16261 h 248830"/>
                  <a:gd name="connsiteX8" fmla="*/ 101601 w 325438"/>
                  <a:gd name="connsiteY8" fmla="*/ 11499 h 248830"/>
                  <a:gd name="connsiteX9" fmla="*/ 239713 w 325438"/>
                  <a:gd name="connsiteY9" fmla="*/ 21024 h 248830"/>
                  <a:gd name="connsiteX10" fmla="*/ 263526 w 325438"/>
                  <a:gd name="connsiteY10" fmla="*/ 25786 h 248830"/>
                  <a:gd name="connsiteX11" fmla="*/ 277813 w 325438"/>
                  <a:gd name="connsiteY11" fmla="*/ 30549 h 248830"/>
                  <a:gd name="connsiteX12" fmla="*/ 320676 w 325438"/>
                  <a:gd name="connsiteY12" fmla="*/ 35311 h 248830"/>
                  <a:gd name="connsiteX13" fmla="*/ 325438 w 325438"/>
                  <a:gd name="connsiteY13" fmla="*/ 49599 h 248830"/>
                  <a:gd name="connsiteX14" fmla="*/ 315913 w 325438"/>
                  <a:gd name="connsiteY14" fmla="*/ 121036 h 248830"/>
                  <a:gd name="connsiteX15" fmla="*/ 311151 w 325438"/>
                  <a:gd name="connsiteY15" fmla="*/ 168661 h 248830"/>
                  <a:gd name="connsiteX16" fmla="*/ 306388 w 325438"/>
                  <a:gd name="connsiteY16" fmla="*/ 240099 h 248830"/>
                  <a:gd name="connsiteX17" fmla="*/ 292101 w 325438"/>
                  <a:gd name="connsiteY17" fmla="*/ 244861 h 248830"/>
                  <a:gd name="connsiteX18" fmla="*/ 230188 w 325438"/>
                  <a:gd name="connsiteY18" fmla="*/ 244861 h 248830"/>
                  <a:gd name="connsiteX19" fmla="*/ 68263 w 325438"/>
                  <a:gd name="connsiteY19" fmla="*/ 240099 h 248830"/>
                  <a:gd name="connsiteX20" fmla="*/ 15876 w 325438"/>
                  <a:gd name="connsiteY20" fmla="*/ 240099 h 248830"/>
                  <a:gd name="connsiteX21" fmla="*/ 1588 w 325438"/>
                  <a:gd name="connsiteY21" fmla="*/ 240099 h 2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5438" h="248830">
                    <a:moveTo>
                      <a:pt x="1588" y="240099"/>
                    </a:moveTo>
                    <a:cubicBezTo>
                      <a:pt x="0" y="231368"/>
                      <a:pt x="2739" y="204870"/>
                      <a:pt x="6351" y="187711"/>
                    </a:cubicBezTo>
                    <a:cubicBezTo>
                      <a:pt x="9145" y="174438"/>
                      <a:pt x="16003" y="162358"/>
                      <a:pt x="20638" y="149611"/>
                    </a:cubicBezTo>
                    <a:cubicBezTo>
                      <a:pt x="28524" y="127925"/>
                      <a:pt x="21120" y="141746"/>
                      <a:pt x="34926" y="121036"/>
                    </a:cubicBezTo>
                    <a:cubicBezTo>
                      <a:pt x="36513" y="116274"/>
                      <a:pt x="39688" y="111769"/>
                      <a:pt x="39688" y="106749"/>
                    </a:cubicBezTo>
                    <a:cubicBezTo>
                      <a:pt x="39688" y="76102"/>
                      <a:pt x="38312" y="78490"/>
                      <a:pt x="25401" y="59124"/>
                    </a:cubicBezTo>
                    <a:cubicBezTo>
                      <a:pt x="30775" y="0"/>
                      <a:pt x="13063" y="1411"/>
                      <a:pt x="63501" y="11499"/>
                    </a:cubicBezTo>
                    <a:cubicBezTo>
                      <a:pt x="68423" y="12483"/>
                      <a:pt x="73026" y="14674"/>
                      <a:pt x="77788" y="16261"/>
                    </a:cubicBezTo>
                    <a:cubicBezTo>
                      <a:pt x="85726" y="14674"/>
                      <a:pt x="93506" y="11499"/>
                      <a:pt x="101601" y="11499"/>
                    </a:cubicBezTo>
                    <a:cubicBezTo>
                      <a:pt x="144684" y="11499"/>
                      <a:pt x="195230" y="14180"/>
                      <a:pt x="239713" y="21024"/>
                    </a:cubicBezTo>
                    <a:cubicBezTo>
                      <a:pt x="247714" y="22255"/>
                      <a:pt x="255673" y="23823"/>
                      <a:pt x="263526" y="25786"/>
                    </a:cubicBezTo>
                    <a:cubicBezTo>
                      <a:pt x="268396" y="27004"/>
                      <a:pt x="272861" y="29724"/>
                      <a:pt x="277813" y="30549"/>
                    </a:cubicBezTo>
                    <a:cubicBezTo>
                      <a:pt x="291993" y="32912"/>
                      <a:pt x="306388" y="33724"/>
                      <a:pt x="320676" y="35311"/>
                    </a:cubicBezTo>
                    <a:cubicBezTo>
                      <a:pt x="322263" y="40074"/>
                      <a:pt x="325438" y="44579"/>
                      <a:pt x="325438" y="49599"/>
                    </a:cubicBezTo>
                    <a:cubicBezTo>
                      <a:pt x="325438" y="87089"/>
                      <a:pt x="322930" y="92970"/>
                      <a:pt x="315913" y="121036"/>
                    </a:cubicBezTo>
                    <a:cubicBezTo>
                      <a:pt x="314326" y="136911"/>
                      <a:pt x="312423" y="152758"/>
                      <a:pt x="311151" y="168661"/>
                    </a:cubicBezTo>
                    <a:cubicBezTo>
                      <a:pt x="309248" y="192451"/>
                      <a:pt x="312176" y="216946"/>
                      <a:pt x="306388" y="240099"/>
                    </a:cubicBezTo>
                    <a:cubicBezTo>
                      <a:pt x="305170" y="244969"/>
                      <a:pt x="296863" y="243274"/>
                      <a:pt x="292101" y="244861"/>
                    </a:cubicBezTo>
                    <a:cubicBezTo>
                      <a:pt x="237502" y="233942"/>
                      <a:pt x="305154" y="244861"/>
                      <a:pt x="230188" y="244861"/>
                    </a:cubicBezTo>
                    <a:cubicBezTo>
                      <a:pt x="176190" y="244861"/>
                      <a:pt x="122238" y="241686"/>
                      <a:pt x="68263" y="240099"/>
                    </a:cubicBezTo>
                    <a:cubicBezTo>
                      <a:pt x="43697" y="231909"/>
                      <a:pt x="54207" y="233130"/>
                      <a:pt x="15876" y="240099"/>
                    </a:cubicBezTo>
                    <a:cubicBezTo>
                      <a:pt x="10937" y="240997"/>
                      <a:pt x="3176" y="248830"/>
                      <a:pt x="1588" y="240099"/>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93" name="Dowolny kształt 192"/>
              <p:cNvSpPr/>
              <p:nvPr/>
            </p:nvSpPr>
            <p:spPr bwMode="auto">
              <a:xfrm flipV="1">
                <a:off x="1495599" y="4036789"/>
                <a:ext cx="347607" cy="212736"/>
              </a:xfrm>
              <a:custGeom>
                <a:avLst/>
                <a:gdLst>
                  <a:gd name="connsiteX0" fmla="*/ 14287 w 361949"/>
                  <a:gd name="connsiteY0" fmla="*/ 278349 h 306924"/>
                  <a:gd name="connsiteX1" fmla="*/ 19049 w 361949"/>
                  <a:gd name="connsiteY1" fmla="*/ 187862 h 306924"/>
                  <a:gd name="connsiteX2" fmla="*/ 38099 w 361949"/>
                  <a:gd name="connsiteY2" fmla="*/ 116424 h 306924"/>
                  <a:gd name="connsiteX3" fmla="*/ 42862 w 361949"/>
                  <a:gd name="connsiteY3" fmla="*/ 102137 h 306924"/>
                  <a:gd name="connsiteX4" fmla="*/ 52387 w 361949"/>
                  <a:gd name="connsiteY4" fmla="*/ 83087 h 306924"/>
                  <a:gd name="connsiteX5" fmla="*/ 61912 w 361949"/>
                  <a:gd name="connsiteY5" fmla="*/ 44987 h 306924"/>
                  <a:gd name="connsiteX6" fmla="*/ 80962 w 361949"/>
                  <a:gd name="connsiteY6" fmla="*/ 6887 h 306924"/>
                  <a:gd name="connsiteX7" fmla="*/ 109537 w 361949"/>
                  <a:gd name="connsiteY7" fmla="*/ 16412 h 306924"/>
                  <a:gd name="connsiteX8" fmla="*/ 138112 w 361949"/>
                  <a:gd name="connsiteY8" fmla="*/ 35462 h 306924"/>
                  <a:gd name="connsiteX9" fmla="*/ 200024 w 361949"/>
                  <a:gd name="connsiteY9" fmla="*/ 49749 h 306924"/>
                  <a:gd name="connsiteX10" fmla="*/ 261937 w 361949"/>
                  <a:gd name="connsiteY10" fmla="*/ 83087 h 306924"/>
                  <a:gd name="connsiteX11" fmla="*/ 276224 w 361949"/>
                  <a:gd name="connsiteY11" fmla="*/ 87849 h 306924"/>
                  <a:gd name="connsiteX12" fmla="*/ 300037 w 361949"/>
                  <a:gd name="connsiteY12" fmla="*/ 92612 h 306924"/>
                  <a:gd name="connsiteX13" fmla="*/ 328612 w 361949"/>
                  <a:gd name="connsiteY13" fmla="*/ 102137 h 306924"/>
                  <a:gd name="connsiteX14" fmla="*/ 342899 w 361949"/>
                  <a:gd name="connsiteY14" fmla="*/ 116424 h 306924"/>
                  <a:gd name="connsiteX15" fmla="*/ 357187 w 361949"/>
                  <a:gd name="connsiteY15" fmla="*/ 121187 h 306924"/>
                  <a:gd name="connsiteX16" fmla="*/ 361949 w 361949"/>
                  <a:gd name="connsiteY16" fmla="*/ 135474 h 306924"/>
                  <a:gd name="connsiteX17" fmla="*/ 357187 w 361949"/>
                  <a:gd name="connsiteY17" fmla="*/ 187862 h 306924"/>
                  <a:gd name="connsiteX18" fmla="*/ 347662 w 361949"/>
                  <a:gd name="connsiteY18" fmla="*/ 202149 h 306924"/>
                  <a:gd name="connsiteX19" fmla="*/ 342899 w 361949"/>
                  <a:gd name="connsiteY19" fmla="*/ 240249 h 306924"/>
                  <a:gd name="connsiteX20" fmla="*/ 328612 w 361949"/>
                  <a:gd name="connsiteY20" fmla="*/ 292637 h 306924"/>
                  <a:gd name="connsiteX21" fmla="*/ 323849 w 361949"/>
                  <a:gd name="connsiteY21" fmla="*/ 306924 h 306924"/>
                  <a:gd name="connsiteX22" fmla="*/ 266699 w 361949"/>
                  <a:gd name="connsiteY22" fmla="*/ 297399 h 306924"/>
                  <a:gd name="connsiteX23" fmla="*/ 252412 w 361949"/>
                  <a:gd name="connsiteY23" fmla="*/ 292637 h 306924"/>
                  <a:gd name="connsiteX24" fmla="*/ 190499 w 361949"/>
                  <a:gd name="connsiteY24" fmla="*/ 283112 h 306924"/>
                  <a:gd name="connsiteX25" fmla="*/ 104774 w 361949"/>
                  <a:gd name="connsiteY25" fmla="*/ 278349 h 306924"/>
                  <a:gd name="connsiteX26" fmla="*/ 14287 w 361949"/>
                  <a:gd name="connsiteY26" fmla="*/ 278349 h 30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949" h="306924">
                    <a:moveTo>
                      <a:pt x="14287" y="278349"/>
                    </a:moveTo>
                    <a:cubicBezTo>
                      <a:pt x="0" y="263268"/>
                      <a:pt x="14655" y="217745"/>
                      <a:pt x="19049" y="187862"/>
                    </a:cubicBezTo>
                    <a:cubicBezTo>
                      <a:pt x="22635" y="163479"/>
                      <a:pt x="30305" y="139804"/>
                      <a:pt x="38099" y="116424"/>
                    </a:cubicBezTo>
                    <a:cubicBezTo>
                      <a:pt x="39687" y="111662"/>
                      <a:pt x="40884" y="106751"/>
                      <a:pt x="42862" y="102137"/>
                    </a:cubicBezTo>
                    <a:cubicBezTo>
                      <a:pt x="45659" y="95612"/>
                      <a:pt x="49212" y="89437"/>
                      <a:pt x="52387" y="83087"/>
                    </a:cubicBezTo>
                    <a:cubicBezTo>
                      <a:pt x="54200" y="74023"/>
                      <a:pt x="57028" y="54754"/>
                      <a:pt x="61912" y="44987"/>
                    </a:cubicBezTo>
                    <a:cubicBezTo>
                      <a:pt x="84406" y="0"/>
                      <a:pt x="70221" y="39104"/>
                      <a:pt x="80962" y="6887"/>
                    </a:cubicBezTo>
                    <a:cubicBezTo>
                      <a:pt x="90487" y="10062"/>
                      <a:pt x="100557" y="11922"/>
                      <a:pt x="109537" y="16412"/>
                    </a:cubicBezTo>
                    <a:cubicBezTo>
                      <a:pt x="119776" y="21532"/>
                      <a:pt x="126937" y="32979"/>
                      <a:pt x="138112" y="35462"/>
                    </a:cubicBezTo>
                    <a:cubicBezTo>
                      <a:pt x="187364" y="46407"/>
                      <a:pt x="166775" y="41438"/>
                      <a:pt x="200024" y="49749"/>
                    </a:cubicBezTo>
                    <a:cubicBezTo>
                      <a:pt x="217114" y="60003"/>
                      <a:pt x="244545" y="77290"/>
                      <a:pt x="261937" y="83087"/>
                    </a:cubicBezTo>
                    <a:cubicBezTo>
                      <a:pt x="266699" y="84674"/>
                      <a:pt x="271354" y="86631"/>
                      <a:pt x="276224" y="87849"/>
                    </a:cubicBezTo>
                    <a:cubicBezTo>
                      <a:pt x="284077" y="89812"/>
                      <a:pt x="292227" y="90482"/>
                      <a:pt x="300037" y="92612"/>
                    </a:cubicBezTo>
                    <a:cubicBezTo>
                      <a:pt x="309723" y="95254"/>
                      <a:pt x="328612" y="102137"/>
                      <a:pt x="328612" y="102137"/>
                    </a:cubicBezTo>
                    <a:cubicBezTo>
                      <a:pt x="333374" y="106899"/>
                      <a:pt x="337295" y="112688"/>
                      <a:pt x="342899" y="116424"/>
                    </a:cubicBezTo>
                    <a:cubicBezTo>
                      <a:pt x="347076" y="119209"/>
                      <a:pt x="353637" y="117637"/>
                      <a:pt x="357187" y="121187"/>
                    </a:cubicBezTo>
                    <a:cubicBezTo>
                      <a:pt x="360737" y="124737"/>
                      <a:pt x="360362" y="130712"/>
                      <a:pt x="361949" y="135474"/>
                    </a:cubicBezTo>
                    <a:cubicBezTo>
                      <a:pt x="360362" y="152937"/>
                      <a:pt x="360861" y="170717"/>
                      <a:pt x="357187" y="187862"/>
                    </a:cubicBezTo>
                    <a:cubicBezTo>
                      <a:pt x="355988" y="193459"/>
                      <a:pt x="349168" y="196627"/>
                      <a:pt x="347662" y="202149"/>
                    </a:cubicBezTo>
                    <a:cubicBezTo>
                      <a:pt x="344294" y="214497"/>
                      <a:pt x="344845" y="227599"/>
                      <a:pt x="342899" y="240249"/>
                    </a:cubicBezTo>
                    <a:cubicBezTo>
                      <a:pt x="339052" y="265255"/>
                      <a:pt x="337120" y="267114"/>
                      <a:pt x="328612" y="292637"/>
                    </a:cubicBezTo>
                    <a:lnTo>
                      <a:pt x="323849" y="306924"/>
                    </a:lnTo>
                    <a:cubicBezTo>
                      <a:pt x="304799" y="303749"/>
                      <a:pt x="285021" y="303506"/>
                      <a:pt x="266699" y="297399"/>
                    </a:cubicBezTo>
                    <a:cubicBezTo>
                      <a:pt x="261937" y="295812"/>
                      <a:pt x="257346" y="293562"/>
                      <a:pt x="252412" y="292637"/>
                    </a:cubicBezTo>
                    <a:cubicBezTo>
                      <a:pt x="231889" y="288789"/>
                      <a:pt x="211137" y="286287"/>
                      <a:pt x="190499" y="283112"/>
                    </a:cubicBezTo>
                    <a:cubicBezTo>
                      <a:pt x="138862" y="265900"/>
                      <a:pt x="181311" y="275880"/>
                      <a:pt x="104774" y="278349"/>
                    </a:cubicBezTo>
                    <a:cubicBezTo>
                      <a:pt x="74627" y="279321"/>
                      <a:pt x="28575" y="293430"/>
                      <a:pt x="14287" y="278349"/>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94" name="Dowolny kształt 193"/>
              <p:cNvSpPr/>
              <p:nvPr/>
            </p:nvSpPr>
            <p:spPr bwMode="auto">
              <a:xfrm flipV="1">
                <a:off x="1564421" y="4176262"/>
                <a:ext cx="349195" cy="219086"/>
              </a:xfrm>
              <a:custGeom>
                <a:avLst/>
                <a:gdLst>
                  <a:gd name="connsiteX0" fmla="*/ 1587 w 363537"/>
                  <a:gd name="connsiteY0" fmla="*/ 210109 h 314884"/>
                  <a:gd name="connsiteX1" fmla="*/ 6350 w 363537"/>
                  <a:gd name="connsiteY1" fmla="*/ 176772 h 314884"/>
                  <a:gd name="connsiteX2" fmla="*/ 15875 w 363537"/>
                  <a:gd name="connsiteY2" fmla="*/ 162484 h 314884"/>
                  <a:gd name="connsiteX3" fmla="*/ 25400 w 363537"/>
                  <a:gd name="connsiteY3" fmla="*/ 143434 h 314884"/>
                  <a:gd name="connsiteX4" fmla="*/ 34925 w 363537"/>
                  <a:gd name="connsiteY4" fmla="*/ 114859 h 314884"/>
                  <a:gd name="connsiteX5" fmla="*/ 39687 w 363537"/>
                  <a:gd name="connsiteY5" fmla="*/ 100572 h 314884"/>
                  <a:gd name="connsiteX6" fmla="*/ 49212 w 363537"/>
                  <a:gd name="connsiteY6" fmla="*/ 81522 h 314884"/>
                  <a:gd name="connsiteX7" fmla="*/ 58737 w 363537"/>
                  <a:gd name="connsiteY7" fmla="*/ 67234 h 314884"/>
                  <a:gd name="connsiteX8" fmla="*/ 73025 w 363537"/>
                  <a:gd name="connsiteY8" fmla="*/ 38659 h 314884"/>
                  <a:gd name="connsiteX9" fmla="*/ 87312 w 363537"/>
                  <a:gd name="connsiteY9" fmla="*/ 10084 h 314884"/>
                  <a:gd name="connsiteX10" fmla="*/ 101600 w 363537"/>
                  <a:gd name="connsiteY10" fmla="*/ 559 h 314884"/>
                  <a:gd name="connsiteX11" fmla="*/ 134937 w 363537"/>
                  <a:gd name="connsiteY11" fmla="*/ 5322 h 314884"/>
                  <a:gd name="connsiteX12" fmla="*/ 163512 w 363537"/>
                  <a:gd name="connsiteY12" fmla="*/ 33897 h 314884"/>
                  <a:gd name="connsiteX13" fmla="*/ 225425 w 363537"/>
                  <a:gd name="connsiteY13" fmla="*/ 48184 h 314884"/>
                  <a:gd name="connsiteX14" fmla="*/ 239712 w 363537"/>
                  <a:gd name="connsiteY14" fmla="*/ 57709 h 314884"/>
                  <a:gd name="connsiteX15" fmla="*/ 258762 w 363537"/>
                  <a:gd name="connsiteY15" fmla="*/ 62472 h 314884"/>
                  <a:gd name="connsiteX16" fmla="*/ 273050 w 363537"/>
                  <a:gd name="connsiteY16" fmla="*/ 67234 h 314884"/>
                  <a:gd name="connsiteX17" fmla="*/ 287337 w 363537"/>
                  <a:gd name="connsiteY17" fmla="*/ 76759 h 314884"/>
                  <a:gd name="connsiteX18" fmla="*/ 315912 w 363537"/>
                  <a:gd name="connsiteY18" fmla="*/ 105334 h 314884"/>
                  <a:gd name="connsiteX19" fmla="*/ 344487 w 363537"/>
                  <a:gd name="connsiteY19" fmla="*/ 129147 h 314884"/>
                  <a:gd name="connsiteX20" fmla="*/ 363537 w 363537"/>
                  <a:gd name="connsiteY20" fmla="*/ 157722 h 314884"/>
                  <a:gd name="connsiteX21" fmla="*/ 358775 w 363537"/>
                  <a:gd name="connsiteY21" fmla="*/ 172009 h 314884"/>
                  <a:gd name="connsiteX22" fmla="*/ 339725 w 363537"/>
                  <a:gd name="connsiteY22" fmla="*/ 200584 h 314884"/>
                  <a:gd name="connsiteX23" fmla="*/ 311150 w 363537"/>
                  <a:gd name="connsiteY23" fmla="*/ 262497 h 314884"/>
                  <a:gd name="connsiteX24" fmla="*/ 282575 w 363537"/>
                  <a:gd name="connsiteY24" fmla="*/ 310122 h 314884"/>
                  <a:gd name="connsiteX25" fmla="*/ 268287 w 363537"/>
                  <a:gd name="connsiteY25" fmla="*/ 314884 h 314884"/>
                  <a:gd name="connsiteX26" fmla="*/ 249237 w 363537"/>
                  <a:gd name="connsiteY26" fmla="*/ 310122 h 314884"/>
                  <a:gd name="connsiteX27" fmla="*/ 230187 w 363537"/>
                  <a:gd name="connsiteY27" fmla="*/ 300597 h 314884"/>
                  <a:gd name="connsiteX28" fmla="*/ 192087 w 363537"/>
                  <a:gd name="connsiteY28" fmla="*/ 291072 h 314884"/>
                  <a:gd name="connsiteX29" fmla="*/ 149225 w 363537"/>
                  <a:gd name="connsiteY29" fmla="*/ 267259 h 314884"/>
                  <a:gd name="connsiteX30" fmla="*/ 120650 w 363537"/>
                  <a:gd name="connsiteY30" fmla="*/ 257734 h 314884"/>
                  <a:gd name="connsiteX31" fmla="*/ 106362 w 363537"/>
                  <a:gd name="connsiteY31" fmla="*/ 248209 h 314884"/>
                  <a:gd name="connsiteX32" fmla="*/ 77787 w 363537"/>
                  <a:gd name="connsiteY32" fmla="*/ 238684 h 314884"/>
                  <a:gd name="connsiteX33" fmla="*/ 30162 w 363537"/>
                  <a:gd name="connsiteY33" fmla="*/ 224397 h 314884"/>
                  <a:gd name="connsiteX34" fmla="*/ 15875 w 363537"/>
                  <a:gd name="connsiteY34" fmla="*/ 210109 h 314884"/>
                  <a:gd name="connsiteX35" fmla="*/ 1587 w 363537"/>
                  <a:gd name="connsiteY35" fmla="*/ 210109 h 31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3537" h="314884">
                    <a:moveTo>
                      <a:pt x="1587" y="210109"/>
                    </a:moveTo>
                    <a:cubicBezTo>
                      <a:pt x="0" y="204553"/>
                      <a:pt x="3124" y="187524"/>
                      <a:pt x="6350" y="176772"/>
                    </a:cubicBezTo>
                    <a:cubicBezTo>
                      <a:pt x="7995" y="171289"/>
                      <a:pt x="13035" y="167454"/>
                      <a:pt x="15875" y="162484"/>
                    </a:cubicBezTo>
                    <a:cubicBezTo>
                      <a:pt x="19397" y="156320"/>
                      <a:pt x="22763" y="150026"/>
                      <a:pt x="25400" y="143434"/>
                    </a:cubicBezTo>
                    <a:cubicBezTo>
                      <a:pt x="29129" y="134112"/>
                      <a:pt x="31750" y="124384"/>
                      <a:pt x="34925" y="114859"/>
                    </a:cubicBezTo>
                    <a:cubicBezTo>
                      <a:pt x="36512" y="110097"/>
                      <a:pt x="37442" y="105062"/>
                      <a:pt x="39687" y="100572"/>
                    </a:cubicBezTo>
                    <a:cubicBezTo>
                      <a:pt x="42862" y="94222"/>
                      <a:pt x="45690" y="87686"/>
                      <a:pt x="49212" y="81522"/>
                    </a:cubicBezTo>
                    <a:cubicBezTo>
                      <a:pt x="52052" y="76552"/>
                      <a:pt x="55957" y="72238"/>
                      <a:pt x="58737" y="67234"/>
                    </a:cubicBezTo>
                    <a:cubicBezTo>
                      <a:pt x="63909" y="57925"/>
                      <a:pt x="68700" y="48390"/>
                      <a:pt x="73025" y="38659"/>
                    </a:cubicBezTo>
                    <a:cubicBezTo>
                      <a:pt x="79223" y="24714"/>
                      <a:pt x="75429" y="21967"/>
                      <a:pt x="87312" y="10084"/>
                    </a:cubicBezTo>
                    <a:cubicBezTo>
                      <a:pt x="91359" y="6037"/>
                      <a:pt x="96837" y="3734"/>
                      <a:pt x="101600" y="559"/>
                    </a:cubicBezTo>
                    <a:cubicBezTo>
                      <a:pt x="112712" y="2147"/>
                      <a:pt x="125054" y="0"/>
                      <a:pt x="134937" y="5322"/>
                    </a:cubicBezTo>
                    <a:cubicBezTo>
                      <a:pt x="146797" y="11708"/>
                      <a:pt x="150387" y="30868"/>
                      <a:pt x="163512" y="33897"/>
                    </a:cubicBezTo>
                    <a:lnTo>
                      <a:pt x="225425" y="48184"/>
                    </a:lnTo>
                    <a:cubicBezTo>
                      <a:pt x="230187" y="51359"/>
                      <a:pt x="234451" y="55454"/>
                      <a:pt x="239712" y="57709"/>
                    </a:cubicBezTo>
                    <a:cubicBezTo>
                      <a:pt x="245728" y="60287"/>
                      <a:pt x="252468" y="60674"/>
                      <a:pt x="258762" y="62472"/>
                    </a:cubicBezTo>
                    <a:cubicBezTo>
                      <a:pt x="263589" y="63851"/>
                      <a:pt x="268287" y="65647"/>
                      <a:pt x="273050" y="67234"/>
                    </a:cubicBezTo>
                    <a:cubicBezTo>
                      <a:pt x="277812" y="70409"/>
                      <a:pt x="283059" y="72956"/>
                      <a:pt x="287337" y="76759"/>
                    </a:cubicBezTo>
                    <a:cubicBezTo>
                      <a:pt x="297405" y="85708"/>
                      <a:pt x="304704" y="97862"/>
                      <a:pt x="315912" y="105334"/>
                    </a:cubicBezTo>
                    <a:cubicBezTo>
                      <a:pt x="328614" y="113802"/>
                      <a:pt x="334613" y="116451"/>
                      <a:pt x="344487" y="129147"/>
                    </a:cubicBezTo>
                    <a:cubicBezTo>
                      <a:pt x="351515" y="138183"/>
                      <a:pt x="363537" y="157722"/>
                      <a:pt x="363537" y="157722"/>
                    </a:cubicBezTo>
                    <a:cubicBezTo>
                      <a:pt x="361950" y="162484"/>
                      <a:pt x="361213" y="167621"/>
                      <a:pt x="358775" y="172009"/>
                    </a:cubicBezTo>
                    <a:cubicBezTo>
                      <a:pt x="353216" y="182016"/>
                      <a:pt x="343345" y="189724"/>
                      <a:pt x="339725" y="200584"/>
                    </a:cubicBezTo>
                    <a:cubicBezTo>
                      <a:pt x="329349" y="231710"/>
                      <a:pt x="337207" y="210383"/>
                      <a:pt x="311150" y="262497"/>
                    </a:cubicBezTo>
                    <a:cubicBezTo>
                      <a:pt x="306485" y="271827"/>
                      <a:pt x="289471" y="307824"/>
                      <a:pt x="282575" y="310122"/>
                    </a:cubicBezTo>
                    <a:lnTo>
                      <a:pt x="268287" y="314884"/>
                    </a:lnTo>
                    <a:cubicBezTo>
                      <a:pt x="261937" y="313297"/>
                      <a:pt x="255366" y="312420"/>
                      <a:pt x="249237" y="310122"/>
                    </a:cubicBezTo>
                    <a:cubicBezTo>
                      <a:pt x="242589" y="307629"/>
                      <a:pt x="236922" y="302842"/>
                      <a:pt x="230187" y="300597"/>
                    </a:cubicBezTo>
                    <a:cubicBezTo>
                      <a:pt x="217768" y="296457"/>
                      <a:pt x="192087" y="291072"/>
                      <a:pt x="192087" y="291072"/>
                    </a:cubicBezTo>
                    <a:cubicBezTo>
                      <a:pt x="174976" y="279664"/>
                      <a:pt x="171687" y="276619"/>
                      <a:pt x="149225" y="267259"/>
                    </a:cubicBezTo>
                    <a:cubicBezTo>
                      <a:pt x="139957" y="263397"/>
                      <a:pt x="129004" y="263303"/>
                      <a:pt x="120650" y="257734"/>
                    </a:cubicBezTo>
                    <a:cubicBezTo>
                      <a:pt x="115887" y="254559"/>
                      <a:pt x="111593" y="250534"/>
                      <a:pt x="106362" y="248209"/>
                    </a:cubicBezTo>
                    <a:cubicBezTo>
                      <a:pt x="97187" y="244131"/>
                      <a:pt x="87441" y="241442"/>
                      <a:pt x="77787" y="238684"/>
                    </a:cubicBezTo>
                    <a:cubicBezTo>
                      <a:pt x="39623" y="227780"/>
                      <a:pt x="55414" y="232813"/>
                      <a:pt x="30162" y="224397"/>
                    </a:cubicBezTo>
                    <a:cubicBezTo>
                      <a:pt x="25400" y="219634"/>
                      <a:pt x="21479" y="213845"/>
                      <a:pt x="15875" y="210109"/>
                    </a:cubicBezTo>
                    <a:cubicBezTo>
                      <a:pt x="11698" y="207324"/>
                      <a:pt x="3174" y="215665"/>
                      <a:pt x="1587" y="210109"/>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95" name="Dowolny kształt 194"/>
              <p:cNvSpPr/>
              <p:nvPr/>
            </p:nvSpPr>
            <p:spPr bwMode="auto">
              <a:xfrm flipV="1">
                <a:off x="1662558" y="4299830"/>
                <a:ext cx="353956" cy="258775"/>
              </a:xfrm>
              <a:custGeom>
                <a:avLst/>
                <a:gdLst>
                  <a:gd name="connsiteX0" fmla="*/ 2381 w 369093"/>
                  <a:gd name="connsiteY0" fmla="*/ 220056 h 371485"/>
                  <a:gd name="connsiteX1" fmla="*/ 7143 w 369093"/>
                  <a:gd name="connsiteY1" fmla="*/ 201006 h 371485"/>
                  <a:gd name="connsiteX2" fmla="*/ 54768 w 369093"/>
                  <a:gd name="connsiteY2" fmla="*/ 139093 h 371485"/>
                  <a:gd name="connsiteX3" fmla="*/ 64293 w 369093"/>
                  <a:gd name="connsiteY3" fmla="*/ 124806 h 371485"/>
                  <a:gd name="connsiteX4" fmla="*/ 78581 w 369093"/>
                  <a:gd name="connsiteY4" fmla="*/ 105756 h 371485"/>
                  <a:gd name="connsiteX5" fmla="*/ 83343 w 369093"/>
                  <a:gd name="connsiteY5" fmla="*/ 91468 h 371485"/>
                  <a:gd name="connsiteX6" fmla="*/ 102393 w 369093"/>
                  <a:gd name="connsiteY6" fmla="*/ 39081 h 371485"/>
                  <a:gd name="connsiteX7" fmla="*/ 135731 w 369093"/>
                  <a:gd name="connsiteY7" fmla="*/ 34318 h 371485"/>
                  <a:gd name="connsiteX8" fmla="*/ 150018 w 369093"/>
                  <a:gd name="connsiteY8" fmla="*/ 981 h 371485"/>
                  <a:gd name="connsiteX9" fmla="*/ 207168 w 369093"/>
                  <a:gd name="connsiteY9" fmla="*/ 53368 h 371485"/>
                  <a:gd name="connsiteX10" fmla="*/ 240506 w 369093"/>
                  <a:gd name="connsiteY10" fmla="*/ 86706 h 371485"/>
                  <a:gd name="connsiteX11" fmla="*/ 254793 w 369093"/>
                  <a:gd name="connsiteY11" fmla="*/ 91468 h 371485"/>
                  <a:gd name="connsiteX12" fmla="*/ 269081 w 369093"/>
                  <a:gd name="connsiteY12" fmla="*/ 105756 h 371485"/>
                  <a:gd name="connsiteX13" fmla="*/ 283368 w 369093"/>
                  <a:gd name="connsiteY13" fmla="*/ 110518 h 371485"/>
                  <a:gd name="connsiteX14" fmla="*/ 297656 w 369093"/>
                  <a:gd name="connsiteY14" fmla="*/ 120043 h 371485"/>
                  <a:gd name="connsiteX15" fmla="*/ 340518 w 369093"/>
                  <a:gd name="connsiteY15" fmla="*/ 167668 h 371485"/>
                  <a:gd name="connsiteX16" fmla="*/ 359568 w 369093"/>
                  <a:gd name="connsiteY16" fmla="*/ 210531 h 371485"/>
                  <a:gd name="connsiteX17" fmla="*/ 369093 w 369093"/>
                  <a:gd name="connsiteY17" fmla="*/ 243868 h 371485"/>
                  <a:gd name="connsiteX18" fmla="*/ 340518 w 369093"/>
                  <a:gd name="connsiteY18" fmla="*/ 272443 h 371485"/>
                  <a:gd name="connsiteX19" fmla="*/ 316706 w 369093"/>
                  <a:gd name="connsiteY19" fmla="*/ 305781 h 371485"/>
                  <a:gd name="connsiteX20" fmla="*/ 302418 w 369093"/>
                  <a:gd name="connsiteY20" fmla="*/ 315306 h 371485"/>
                  <a:gd name="connsiteX21" fmla="*/ 283368 w 369093"/>
                  <a:gd name="connsiteY21" fmla="*/ 343881 h 371485"/>
                  <a:gd name="connsiteX22" fmla="*/ 264318 w 369093"/>
                  <a:gd name="connsiteY22" fmla="*/ 367693 h 371485"/>
                  <a:gd name="connsiteX23" fmla="*/ 230981 w 369093"/>
                  <a:gd name="connsiteY23" fmla="*/ 329593 h 371485"/>
                  <a:gd name="connsiteX24" fmla="*/ 221456 w 369093"/>
                  <a:gd name="connsiteY24" fmla="*/ 310543 h 371485"/>
                  <a:gd name="connsiteX25" fmla="*/ 202406 w 369093"/>
                  <a:gd name="connsiteY25" fmla="*/ 305781 h 371485"/>
                  <a:gd name="connsiteX26" fmla="*/ 188118 w 369093"/>
                  <a:gd name="connsiteY26" fmla="*/ 301018 h 371485"/>
                  <a:gd name="connsiteX27" fmla="*/ 159543 w 369093"/>
                  <a:gd name="connsiteY27" fmla="*/ 281968 h 371485"/>
                  <a:gd name="connsiteX28" fmla="*/ 145256 w 369093"/>
                  <a:gd name="connsiteY28" fmla="*/ 277206 h 371485"/>
                  <a:gd name="connsiteX29" fmla="*/ 97631 w 369093"/>
                  <a:gd name="connsiteY29" fmla="*/ 267681 h 371485"/>
                  <a:gd name="connsiteX30" fmla="*/ 78581 w 369093"/>
                  <a:gd name="connsiteY30" fmla="*/ 262918 h 371485"/>
                  <a:gd name="connsiteX31" fmla="*/ 69056 w 369093"/>
                  <a:gd name="connsiteY31" fmla="*/ 248631 h 371485"/>
                  <a:gd name="connsiteX32" fmla="*/ 21431 w 369093"/>
                  <a:gd name="connsiteY32" fmla="*/ 224818 h 371485"/>
                  <a:gd name="connsiteX33" fmla="*/ 2381 w 369093"/>
                  <a:gd name="connsiteY33" fmla="*/ 220056 h 3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9093" h="371485">
                    <a:moveTo>
                      <a:pt x="2381" y="220056"/>
                    </a:moveTo>
                    <a:cubicBezTo>
                      <a:pt x="0" y="216087"/>
                      <a:pt x="4485" y="206987"/>
                      <a:pt x="7143" y="201006"/>
                    </a:cubicBezTo>
                    <a:cubicBezTo>
                      <a:pt x="18745" y="174901"/>
                      <a:pt x="36059" y="161959"/>
                      <a:pt x="54768" y="139093"/>
                    </a:cubicBezTo>
                    <a:cubicBezTo>
                      <a:pt x="58392" y="134663"/>
                      <a:pt x="60966" y="129463"/>
                      <a:pt x="64293" y="124806"/>
                    </a:cubicBezTo>
                    <a:cubicBezTo>
                      <a:pt x="68907" y="118347"/>
                      <a:pt x="73818" y="112106"/>
                      <a:pt x="78581" y="105756"/>
                    </a:cubicBezTo>
                    <a:cubicBezTo>
                      <a:pt x="80168" y="100993"/>
                      <a:pt x="82518" y="96420"/>
                      <a:pt x="83343" y="91468"/>
                    </a:cubicBezTo>
                    <a:cubicBezTo>
                      <a:pt x="87336" y="67511"/>
                      <a:pt x="76703" y="46788"/>
                      <a:pt x="102393" y="39081"/>
                    </a:cubicBezTo>
                    <a:cubicBezTo>
                      <a:pt x="113145" y="35855"/>
                      <a:pt x="124618" y="35906"/>
                      <a:pt x="135731" y="34318"/>
                    </a:cubicBezTo>
                    <a:cubicBezTo>
                      <a:pt x="136959" y="30634"/>
                      <a:pt x="146421" y="0"/>
                      <a:pt x="150018" y="981"/>
                    </a:cubicBezTo>
                    <a:cubicBezTo>
                      <a:pt x="185331" y="10611"/>
                      <a:pt x="188079" y="32370"/>
                      <a:pt x="207168" y="53368"/>
                    </a:cubicBezTo>
                    <a:cubicBezTo>
                      <a:pt x="217739" y="64997"/>
                      <a:pt x="225597" y="81737"/>
                      <a:pt x="240506" y="86706"/>
                    </a:cubicBezTo>
                    <a:lnTo>
                      <a:pt x="254793" y="91468"/>
                    </a:lnTo>
                    <a:cubicBezTo>
                      <a:pt x="259556" y="96231"/>
                      <a:pt x="263477" y="102020"/>
                      <a:pt x="269081" y="105756"/>
                    </a:cubicBezTo>
                    <a:cubicBezTo>
                      <a:pt x="273258" y="108541"/>
                      <a:pt x="278878" y="108273"/>
                      <a:pt x="283368" y="110518"/>
                    </a:cubicBezTo>
                    <a:cubicBezTo>
                      <a:pt x="288488" y="113078"/>
                      <a:pt x="292893" y="116868"/>
                      <a:pt x="297656" y="120043"/>
                    </a:cubicBezTo>
                    <a:cubicBezTo>
                      <a:pt x="319789" y="153243"/>
                      <a:pt x="292452" y="114261"/>
                      <a:pt x="340518" y="167668"/>
                    </a:cubicBezTo>
                    <a:cubicBezTo>
                      <a:pt x="352504" y="180986"/>
                      <a:pt x="353684" y="192880"/>
                      <a:pt x="359568" y="210531"/>
                    </a:cubicBezTo>
                    <a:cubicBezTo>
                      <a:pt x="366403" y="231035"/>
                      <a:pt x="363111" y="219938"/>
                      <a:pt x="369093" y="243868"/>
                    </a:cubicBezTo>
                    <a:cubicBezTo>
                      <a:pt x="359568" y="253393"/>
                      <a:pt x="347990" y="261235"/>
                      <a:pt x="340518" y="272443"/>
                    </a:cubicBezTo>
                    <a:cubicBezTo>
                      <a:pt x="335110" y="280555"/>
                      <a:pt x="322613" y="299874"/>
                      <a:pt x="316706" y="305781"/>
                    </a:cubicBezTo>
                    <a:cubicBezTo>
                      <a:pt x="312659" y="309828"/>
                      <a:pt x="307181" y="312131"/>
                      <a:pt x="302418" y="315306"/>
                    </a:cubicBezTo>
                    <a:cubicBezTo>
                      <a:pt x="291095" y="349276"/>
                      <a:pt x="307151" y="308207"/>
                      <a:pt x="283368" y="343881"/>
                    </a:cubicBezTo>
                    <a:cubicBezTo>
                      <a:pt x="264965" y="371485"/>
                      <a:pt x="296273" y="346390"/>
                      <a:pt x="264318" y="367693"/>
                    </a:cubicBezTo>
                    <a:cubicBezTo>
                      <a:pt x="249548" y="352923"/>
                      <a:pt x="241912" y="347084"/>
                      <a:pt x="230981" y="329593"/>
                    </a:cubicBezTo>
                    <a:cubicBezTo>
                      <a:pt x="227218" y="323573"/>
                      <a:pt x="226910" y="315088"/>
                      <a:pt x="221456" y="310543"/>
                    </a:cubicBezTo>
                    <a:cubicBezTo>
                      <a:pt x="216428" y="306353"/>
                      <a:pt x="208700" y="307579"/>
                      <a:pt x="202406" y="305781"/>
                    </a:cubicBezTo>
                    <a:cubicBezTo>
                      <a:pt x="197579" y="304402"/>
                      <a:pt x="192507" y="303456"/>
                      <a:pt x="188118" y="301018"/>
                    </a:cubicBezTo>
                    <a:cubicBezTo>
                      <a:pt x="178111" y="295459"/>
                      <a:pt x="170403" y="285588"/>
                      <a:pt x="159543" y="281968"/>
                    </a:cubicBezTo>
                    <a:cubicBezTo>
                      <a:pt x="154781" y="280381"/>
                      <a:pt x="150147" y="278335"/>
                      <a:pt x="145256" y="277206"/>
                    </a:cubicBezTo>
                    <a:cubicBezTo>
                      <a:pt x="129481" y="273566"/>
                      <a:pt x="113337" y="271608"/>
                      <a:pt x="97631" y="267681"/>
                    </a:cubicBezTo>
                    <a:lnTo>
                      <a:pt x="78581" y="262918"/>
                    </a:lnTo>
                    <a:cubicBezTo>
                      <a:pt x="75406" y="258156"/>
                      <a:pt x="73364" y="252400"/>
                      <a:pt x="69056" y="248631"/>
                    </a:cubicBezTo>
                    <a:cubicBezTo>
                      <a:pt x="43868" y="226592"/>
                      <a:pt x="46536" y="231991"/>
                      <a:pt x="21431" y="224818"/>
                    </a:cubicBezTo>
                    <a:cubicBezTo>
                      <a:pt x="3007" y="219554"/>
                      <a:pt x="4762" y="224025"/>
                      <a:pt x="2381" y="220056"/>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96" name="Dowolny kształt 195"/>
              <p:cNvSpPr/>
              <p:nvPr/>
            </p:nvSpPr>
            <p:spPr bwMode="auto">
              <a:xfrm flipV="1">
                <a:off x="1814840" y="4410826"/>
                <a:ext cx="358719" cy="271476"/>
              </a:xfrm>
              <a:custGeom>
                <a:avLst/>
                <a:gdLst>
                  <a:gd name="connsiteX0" fmla="*/ 6084 w 374660"/>
                  <a:gd name="connsiteY0" fmla="*/ 166687 h 390525"/>
                  <a:gd name="connsiteX1" fmla="*/ 25134 w 374660"/>
                  <a:gd name="connsiteY1" fmla="*/ 171450 h 390525"/>
                  <a:gd name="connsiteX2" fmla="*/ 44184 w 374660"/>
                  <a:gd name="connsiteY2" fmla="*/ 180975 h 390525"/>
                  <a:gd name="connsiteX3" fmla="*/ 134671 w 374660"/>
                  <a:gd name="connsiteY3" fmla="*/ 242887 h 390525"/>
                  <a:gd name="connsiteX4" fmla="*/ 144196 w 374660"/>
                  <a:gd name="connsiteY4" fmla="*/ 257175 h 390525"/>
                  <a:gd name="connsiteX5" fmla="*/ 158484 w 374660"/>
                  <a:gd name="connsiteY5" fmla="*/ 271462 h 390525"/>
                  <a:gd name="connsiteX6" fmla="*/ 168009 w 374660"/>
                  <a:gd name="connsiteY6" fmla="*/ 300037 h 390525"/>
                  <a:gd name="connsiteX7" fmla="*/ 191821 w 374660"/>
                  <a:gd name="connsiteY7" fmla="*/ 333375 h 390525"/>
                  <a:gd name="connsiteX8" fmla="*/ 206109 w 374660"/>
                  <a:gd name="connsiteY8" fmla="*/ 385762 h 390525"/>
                  <a:gd name="connsiteX9" fmla="*/ 220396 w 374660"/>
                  <a:gd name="connsiteY9" fmla="*/ 390525 h 390525"/>
                  <a:gd name="connsiteX10" fmla="*/ 234684 w 374660"/>
                  <a:gd name="connsiteY10" fmla="*/ 376237 h 390525"/>
                  <a:gd name="connsiteX11" fmla="*/ 244209 w 374660"/>
                  <a:gd name="connsiteY11" fmla="*/ 361950 h 390525"/>
                  <a:gd name="connsiteX12" fmla="*/ 268021 w 374660"/>
                  <a:gd name="connsiteY12" fmla="*/ 347662 h 390525"/>
                  <a:gd name="connsiteX13" fmla="*/ 301359 w 374660"/>
                  <a:gd name="connsiteY13" fmla="*/ 314325 h 390525"/>
                  <a:gd name="connsiteX14" fmla="*/ 315646 w 374660"/>
                  <a:gd name="connsiteY14" fmla="*/ 300037 h 390525"/>
                  <a:gd name="connsiteX15" fmla="*/ 325171 w 374660"/>
                  <a:gd name="connsiteY15" fmla="*/ 280987 h 390525"/>
                  <a:gd name="connsiteX16" fmla="*/ 339459 w 374660"/>
                  <a:gd name="connsiteY16" fmla="*/ 276225 h 390525"/>
                  <a:gd name="connsiteX17" fmla="*/ 353746 w 374660"/>
                  <a:gd name="connsiteY17" fmla="*/ 261937 h 390525"/>
                  <a:gd name="connsiteX18" fmla="*/ 358509 w 374660"/>
                  <a:gd name="connsiteY18" fmla="*/ 247650 h 390525"/>
                  <a:gd name="connsiteX19" fmla="*/ 368034 w 374660"/>
                  <a:gd name="connsiteY19" fmla="*/ 233362 h 390525"/>
                  <a:gd name="connsiteX20" fmla="*/ 372796 w 374660"/>
                  <a:gd name="connsiteY20" fmla="*/ 219075 h 390525"/>
                  <a:gd name="connsiteX21" fmla="*/ 358509 w 374660"/>
                  <a:gd name="connsiteY21" fmla="*/ 209550 h 390525"/>
                  <a:gd name="connsiteX22" fmla="*/ 344221 w 374660"/>
                  <a:gd name="connsiteY22" fmla="*/ 190500 h 390525"/>
                  <a:gd name="connsiteX23" fmla="*/ 329934 w 374660"/>
                  <a:gd name="connsiteY23" fmla="*/ 176212 h 390525"/>
                  <a:gd name="connsiteX24" fmla="*/ 325171 w 374660"/>
                  <a:gd name="connsiteY24" fmla="*/ 152400 h 390525"/>
                  <a:gd name="connsiteX25" fmla="*/ 306121 w 374660"/>
                  <a:gd name="connsiteY25" fmla="*/ 138112 h 390525"/>
                  <a:gd name="connsiteX26" fmla="*/ 287071 w 374660"/>
                  <a:gd name="connsiteY26" fmla="*/ 119062 h 390525"/>
                  <a:gd name="connsiteX27" fmla="*/ 263259 w 374660"/>
                  <a:gd name="connsiteY27" fmla="*/ 90487 h 390525"/>
                  <a:gd name="connsiteX28" fmla="*/ 248971 w 374660"/>
                  <a:gd name="connsiteY28" fmla="*/ 71437 h 390525"/>
                  <a:gd name="connsiteX29" fmla="*/ 220396 w 374660"/>
                  <a:gd name="connsiteY29" fmla="*/ 42862 h 390525"/>
                  <a:gd name="connsiteX30" fmla="*/ 191821 w 374660"/>
                  <a:gd name="connsiteY30" fmla="*/ 23812 h 390525"/>
                  <a:gd name="connsiteX31" fmla="*/ 163246 w 374660"/>
                  <a:gd name="connsiteY31" fmla="*/ 0 h 390525"/>
                  <a:gd name="connsiteX32" fmla="*/ 139434 w 374660"/>
                  <a:gd name="connsiteY32" fmla="*/ 23812 h 390525"/>
                  <a:gd name="connsiteX33" fmla="*/ 115621 w 374660"/>
                  <a:gd name="connsiteY33" fmla="*/ 52387 h 390525"/>
                  <a:gd name="connsiteX34" fmla="*/ 101334 w 374660"/>
                  <a:gd name="connsiteY34" fmla="*/ 76200 h 390525"/>
                  <a:gd name="connsiteX35" fmla="*/ 91809 w 374660"/>
                  <a:gd name="connsiteY35" fmla="*/ 90487 h 390525"/>
                  <a:gd name="connsiteX36" fmla="*/ 63234 w 374660"/>
                  <a:gd name="connsiteY36" fmla="*/ 109537 h 390525"/>
                  <a:gd name="connsiteX37" fmla="*/ 48946 w 374660"/>
                  <a:gd name="connsiteY37" fmla="*/ 119062 h 390525"/>
                  <a:gd name="connsiteX38" fmla="*/ 20371 w 374660"/>
                  <a:gd name="connsiteY38" fmla="*/ 142875 h 390525"/>
                  <a:gd name="connsiteX39" fmla="*/ 15609 w 374660"/>
                  <a:gd name="connsiteY39" fmla="*/ 157162 h 390525"/>
                  <a:gd name="connsiteX40" fmla="*/ 6084 w 374660"/>
                  <a:gd name="connsiteY40" fmla="*/ 16668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74660" h="390525">
                    <a:moveTo>
                      <a:pt x="6084" y="166687"/>
                    </a:moveTo>
                    <a:cubicBezTo>
                      <a:pt x="7671" y="169068"/>
                      <a:pt x="19005" y="169152"/>
                      <a:pt x="25134" y="171450"/>
                    </a:cubicBezTo>
                    <a:cubicBezTo>
                      <a:pt x="31781" y="173943"/>
                      <a:pt x="38181" y="177184"/>
                      <a:pt x="44184" y="180975"/>
                    </a:cubicBezTo>
                    <a:cubicBezTo>
                      <a:pt x="99095" y="215656"/>
                      <a:pt x="99141" y="216240"/>
                      <a:pt x="134671" y="242887"/>
                    </a:cubicBezTo>
                    <a:cubicBezTo>
                      <a:pt x="137846" y="247650"/>
                      <a:pt x="140532" y="252778"/>
                      <a:pt x="144196" y="257175"/>
                    </a:cubicBezTo>
                    <a:cubicBezTo>
                      <a:pt x="148508" y="262349"/>
                      <a:pt x="155213" y="265574"/>
                      <a:pt x="158484" y="271462"/>
                    </a:cubicBezTo>
                    <a:cubicBezTo>
                      <a:pt x="163360" y="280239"/>
                      <a:pt x="162440" y="291683"/>
                      <a:pt x="168009" y="300037"/>
                    </a:cubicBezTo>
                    <a:cubicBezTo>
                      <a:pt x="181937" y="320929"/>
                      <a:pt x="174100" y="309746"/>
                      <a:pt x="191821" y="333375"/>
                    </a:cubicBezTo>
                    <a:cubicBezTo>
                      <a:pt x="192985" y="339195"/>
                      <a:pt x="200931" y="384036"/>
                      <a:pt x="206109" y="385762"/>
                    </a:cubicBezTo>
                    <a:lnTo>
                      <a:pt x="220396" y="390525"/>
                    </a:lnTo>
                    <a:cubicBezTo>
                      <a:pt x="225159" y="385762"/>
                      <a:pt x="230372" y="381411"/>
                      <a:pt x="234684" y="376237"/>
                    </a:cubicBezTo>
                    <a:cubicBezTo>
                      <a:pt x="238348" y="371840"/>
                      <a:pt x="239863" y="365675"/>
                      <a:pt x="244209" y="361950"/>
                    </a:cubicBezTo>
                    <a:cubicBezTo>
                      <a:pt x="251237" y="355926"/>
                      <a:pt x="260910" y="353588"/>
                      <a:pt x="268021" y="347662"/>
                    </a:cubicBezTo>
                    <a:cubicBezTo>
                      <a:pt x="280094" y="337601"/>
                      <a:pt x="290246" y="325438"/>
                      <a:pt x="301359" y="314325"/>
                    </a:cubicBezTo>
                    <a:cubicBezTo>
                      <a:pt x="306122" y="309562"/>
                      <a:pt x="312634" y="306061"/>
                      <a:pt x="315646" y="300037"/>
                    </a:cubicBezTo>
                    <a:cubicBezTo>
                      <a:pt x="318821" y="293687"/>
                      <a:pt x="320151" y="286007"/>
                      <a:pt x="325171" y="280987"/>
                    </a:cubicBezTo>
                    <a:cubicBezTo>
                      <a:pt x="328721" y="277437"/>
                      <a:pt x="334696" y="277812"/>
                      <a:pt x="339459" y="276225"/>
                    </a:cubicBezTo>
                    <a:cubicBezTo>
                      <a:pt x="344221" y="271462"/>
                      <a:pt x="350010" y="267541"/>
                      <a:pt x="353746" y="261937"/>
                    </a:cubicBezTo>
                    <a:cubicBezTo>
                      <a:pt x="356531" y="257760"/>
                      <a:pt x="356264" y="252140"/>
                      <a:pt x="358509" y="247650"/>
                    </a:cubicBezTo>
                    <a:cubicBezTo>
                      <a:pt x="361069" y="242530"/>
                      <a:pt x="364859" y="238125"/>
                      <a:pt x="368034" y="233362"/>
                    </a:cubicBezTo>
                    <a:cubicBezTo>
                      <a:pt x="369621" y="228600"/>
                      <a:pt x="374660" y="223736"/>
                      <a:pt x="372796" y="219075"/>
                    </a:cubicBezTo>
                    <a:cubicBezTo>
                      <a:pt x="370670" y="213761"/>
                      <a:pt x="362556" y="213597"/>
                      <a:pt x="358509" y="209550"/>
                    </a:cubicBezTo>
                    <a:cubicBezTo>
                      <a:pt x="352896" y="203937"/>
                      <a:pt x="349387" y="196527"/>
                      <a:pt x="344221" y="190500"/>
                    </a:cubicBezTo>
                    <a:cubicBezTo>
                      <a:pt x="339838" y="185386"/>
                      <a:pt x="334696" y="180975"/>
                      <a:pt x="329934" y="176212"/>
                    </a:cubicBezTo>
                    <a:cubicBezTo>
                      <a:pt x="328346" y="168275"/>
                      <a:pt x="329461" y="159264"/>
                      <a:pt x="325171" y="152400"/>
                    </a:cubicBezTo>
                    <a:cubicBezTo>
                      <a:pt x="320964" y="145669"/>
                      <a:pt x="312095" y="143339"/>
                      <a:pt x="306121" y="138112"/>
                    </a:cubicBezTo>
                    <a:cubicBezTo>
                      <a:pt x="299363" y="132198"/>
                      <a:pt x="293078" y="125737"/>
                      <a:pt x="287071" y="119062"/>
                    </a:cubicBezTo>
                    <a:cubicBezTo>
                      <a:pt x="278777" y="109846"/>
                      <a:pt x="271004" y="100169"/>
                      <a:pt x="263259" y="90487"/>
                    </a:cubicBezTo>
                    <a:cubicBezTo>
                      <a:pt x="258300" y="84289"/>
                      <a:pt x="254281" y="77337"/>
                      <a:pt x="248971" y="71437"/>
                    </a:cubicBezTo>
                    <a:cubicBezTo>
                      <a:pt x="239960" y="61425"/>
                      <a:pt x="230744" y="51486"/>
                      <a:pt x="220396" y="42862"/>
                    </a:cubicBezTo>
                    <a:cubicBezTo>
                      <a:pt x="211602" y="35533"/>
                      <a:pt x="199916" y="31907"/>
                      <a:pt x="191821" y="23812"/>
                    </a:cubicBezTo>
                    <a:cubicBezTo>
                      <a:pt x="173487" y="5478"/>
                      <a:pt x="183138" y="13261"/>
                      <a:pt x="163246" y="0"/>
                    </a:cubicBezTo>
                    <a:cubicBezTo>
                      <a:pt x="137053" y="17463"/>
                      <a:pt x="159278" y="0"/>
                      <a:pt x="139434" y="23812"/>
                    </a:cubicBezTo>
                    <a:cubicBezTo>
                      <a:pt x="115838" y="52127"/>
                      <a:pt x="133353" y="24015"/>
                      <a:pt x="115621" y="52387"/>
                    </a:cubicBezTo>
                    <a:cubicBezTo>
                      <a:pt x="110715" y="60237"/>
                      <a:pt x="106240" y="68350"/>
                      <a:pt x="101334" y="76200"/>
                    </a:cubicBezTo>
                    <a:cubicBezTo>
                      <a:pt x="98301" y="81054"/>
                      <a:pt x="96117" y="86718"/>
                      <a:pt x="91809" y="90487"/>
                    </a:cubicBezTo>
                    <a:cubicBezTo>
                      <a:pt x="83194" y="98025"/>
                      <a:pt x="72759" y="103187"/>
                      <a:pt x="63234" y="109537"/>
                    </a:cubicBezTo>
                    <a:cubicBezTo>
                      <a:pt x="58471" y="112712"/>
                      <a:pt x="52993" y="115014"/>
                      <a:pt x="48946" y="119062"/>
                    </a:cubicBezTo>
                    <a:cubicBezTo>
                      <a:pt x="30612" y="137398"/>
                      <a:pt x="40263" y="129614"/>
                      <a:pt x="20371" y="142875"/>
                    </a:cubicBezTo>
                    <a:cubicBezTo>
                      <a:pt x="18784" y="147637"/>
                      <a:pt x="18745" y="153242"/>
                      <a:pt x="15609" y="157162"/>
                    </a:cubicBezTo>
                    <a:cubicBezTo>
                      <a:pt x="0" y="176673"/>
                      <a:pt x="4497" y="164306"/>
                      <a:pt x="6084" y="166687"/>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97" name="Dowolny kształt 196"/>
              <p:cNvSpPr/>
              <p:nvPr/>
            </p:nvSpPr>
            <p:spPr bwMode="auto">
              <a:xfrm flipV="1">
                <a:off x="1188312" y="3330043"/>
                <a:ext cx="831719" cy="1438349"/>
              </a:xfrm>
              <a:custGeom>
                <a:avLst/>
                <a:gdLst>
                  <a:gd name="connsiteX0" fmla="*/ 18465 w 866190"/>
                  <a:gd name="connsiteY0" fmla="*/ 2071687 h 2071687"/>
                  <a:gd name="connsiteX1" fmla="*/ 8940 w 866190"/>
                  <a:gd name="connsiteY1" fmla="*/ 2057400 h 2071687"/>
                  <a:gd name="connsiteX2" fmla="*/ 4177 w 866190"/>
                  <a:gd name="connsiteY2" fmla="*/ 2043112 h 2071687"/>
                  <a:gd name="connsiteX3" fmla="*/ 23227 w 866190"/>
                  <a:gd name="connsiteY3" fmla="*/ 2047875 h 2071687"/>
                  <a:gd name="connsiteX4" fmla="*/ 37515 w 866190"/>
                  <a:gd name="connsiteY4" fmla="*/ 2057400 h 2071687"/>
                  <a:gd name="connsiteX5" fmla="*/ 47040 w 866190"/>
                  <a:gd name="connsiteY5" fmla="*/ 2043112 h 2071687"/>
                  <a:gd name="connsiteX6" fmla="*/ 42277 w 866190"/>
                  <a:gd name="connsiteY6" fmla="*/ 2009775 h 2071687"/>
                  <a:gd name="connsiteX7" fmla="*/ 51802 w 866190"/>
                  <a:gd name="connsiteY7" fmla="*/ 2024062 h 2071687"/>
                  <a:gd name="connsiteX8" fmla="*/ 56565 w 866190"/>
                  <a:gd name="connsiteY8" fmla="*/ 2038350 h 2071687"/>
                  <a:gd name="connsiteX9" fmla="*/ 61327 w 866190"/>
                  <a:gd name="connsiteY9" fmla="*/ 2005012 h 2071687"/>
                  <a:gd name="connsiteX10" fmla="*/ 51802 w 866190"/>
                  <a:gd name="connsiteY10" fmla="*/ 1990725 h 2071687"/>
                  <a:gd name="connsiteX11" fmla="*/ 56565 w 866190"/>
                  <a:gd name="connsiteY11" fmla="*/ 2005012 h 2071687"/>
                  <a:gd name="connsiteX12" fmla="*/ 70852 w 866190"/>
                  <a:gd name="connsiteY12" fmla="*/ 2024062 h 2071687"/>
                  <a:gd name="connsiteX13" fmla="*/ 80377 w 866190"/>
                  <a:gd name="connsiteY13" fmla="*/ 2038350 h 2071687"/>
                  <a:gd name="connsiteX14" fmla="*/ 85140 w 866190"/>
                  <a:gd name="connsiteY14" fmla="*/ 2000250 h 2071687"/>
                  <a:gd name="connsiteX15" fmla="*/ 75615 w 866190"/>
                  <a:gd name="connsiteY15" fmla="*/ 1971675 h 2071687"/>
                  <a:gd name="connsiteX16" fmla="*/ 85140 w 866190"/>
                  <a:gd name="connsiteY16" fmla="*/ 1995487 h 2071687"/>
                  <a:gd name="connsiteX17" fmla="*/ 104190 w 866190"/>
                  <a:gd name="connsiteY17" fmla="*/ 2024062 h 2071687"/>
                  <a:gd name="connsiteX18" fmla="*/ 108952 w 866190"/>
                  <a:gd name="connsiteY18" fmla="*/ 2009775 h 2071687"/>
                  <a:gd name="connsiteX19" fmla="*/ 94665 w 866190"/>
                  <a:gd name="connsiteY19" fmla="*/ 1962150 h 2071687"/>
                  <a:gd name="connsiteX20" fmla="*/ 89902 w 866190"/>
                  <a:gd name="connsiteY20" fmla="*/ 1947862 h 2071687"/>
                  <a:gd name="connsiteX21" fmla="*/ 85140 w 866190"/>
                  <a:gd name="connsiteY21" fmla="*/ 1962150 h 2071687"/>
                  <a:gd name="connsiteX22" fmla="*/ 99427 w 866190"/>
                  <a:gd name="connsiteY22" fmla="*/ 1966912 h 2071687"/>
                  <a:gd name="connsiteX23" fmla="*/ 113715 w 866190"/>
                  <a:gd name="connsiteY23" fmla="*/ 1976437 h 2071687"/>
                  <a:gd name="connsiteX24" fmla="*/ 118477 w 866190"/>
                  <a:gd name="connsiteY24" fmla="*/ 1962150 h 2071687"/>
                  <a:gd name="connsiteX25" fmla="*/ 108952 w 866190"/>
                  <a:gd name="connsiteY25" fmla="*/ 1947862 h 2071687"/>
                  <a:gd name="connsiteX26" fmla="*/ 94665 w 866190"/>
                  <a:gd name="connsiteY26" fmla="*/ 1919287 h 2071687"/>
                  <a:gd name="connsiteX27" fmla="*/ 89902 w 866190"/>
                  <a:gd name="connsiteY27" fmla="*/ 1933575 h 2071687"/>
                  <a:gd name="connsiteX28" fmla="*/ 118477 w 866190"/>
                  <a:gd name="connsiteY28" fmla="*/ 1952625 h 2071687"/>
                  <a:gd name="connsiteX29" fmla="*/ 108952 w 866190"/>
                  <a:gd name="connsiteY29" fmla="*/ 1924050 h 2071687"/>
                  <a:gd name="connsiteX30" fmla="*/ 104190 w 866190"/>
                  <a:gd name="connsiteY30" fmla="*/ 1909762 h 2071687"/>
                  <a:gd name="connsiteX31" fmla="*/ 118477 w 866190"/>
                  <a:gd name="connsiteY31" fmla="*/ 1905000 h 2071687"/>
                  <a:gd name="connsiteX32" fmla="*/ 137527 w 866190"/>
                  <a:gd name="connsiteY32" fmla="*/ 1909762 h 2071687"/>
                  <a:gd name="connsiteX33" fmla="*/ 147052 w 866190"/>
                  <a:gd name="connsiteY33" fmla="*/ 1895475 h 2071687"/>
                  <a:gd name="connsiteX34" fmla="*/ 137527 w 866190"/>
                  <a:gd name="connsiteY34" fmla="*/ 1881187 h 2071687"/>
                  <a:gd name="connsiteX35" fmla="*/ 108952 w 866190"/>
                  <a:gd name="connsiteY35" fmla="*/ 1885950 h 2071687"/>
                  <a:gd name="connsiteX36" fmla="*/ 123240 w 866190"/>
                  <a:gd name="connsiteY36" fmla="*/ 1895475 h 2071687"/>
                  <a:gd name="connsiteX37" fmla="*/ 166102 w 866190"/>
                  <a:gd name="connsiteY37" fmla="*/ 1885950 h 2071687"/>
                  <a:gd name="connsiteX38" fmla="*/ 170865 w 866190"/>
                  <a:gd name="connsiteY38" fmla="*/ 1871662 h 2071687"/>
                  <a:gd name="connsiteX39" fmla="*/ 151815 w 866190"/>
                  <a:gd name="connsiteY39" fmla="*/ 1828800 h 2071687"/>
                  <a:gd name="connsiteX40" fmla="*/ 132765 w 866190"/>
                  <a:gd name="connsiteY40" fmla="*/ 1833562 h 2071687"/>
                  <a:gd name="connsiteX41" fmla="*/ 132765 w 866190"/>
                  <a:gd name="connsiteY41" fmla="*/ 1862137 h 2071687"/>
                  <a:gd name="connsiteX42" fmla="*/ 175627 w 866190"/>
                  <a:gd name="connsiteY42" fmla="*/ 1838325 h 2071687"/>
                  <a:gd name="connsiteX43" fmla="*/ 180390 w 866190"/>
                  <a:gd name="connsiteY43" fmla="*/ 1824037 h 2071687"/>
                  <a:gd name="connsiteX44" fmla="*/ 151815 w 866190"/>
                  <a:gd name="connsiteY44" fmla="*/ 1819275 h 2071687"/>
                  <a:gd name="connsiteX45" fmla="*/ 142290 w 866190"/>
                  <a:gd name="connsiteY45" fmla="*/ 1843087 h 2071687"/>
                  <a:gd name="connsiteX46" fmla="*/ 166102 w 866190"/>
                  <a:gd name="connsiteY46" fmla="*/ 1847850 h 2071687"/>
                  <a:gd name="connsiteX47" fmla="*/ 180390 w 866190"/>
                  <a:gd name="connsiteY47" fmla="*/ 1838325 h 2071687"/>
                  <a:gd name="connsiteX48" fmla="*/ 156577 w 866190"/>
                  <a:gd name="connsiteY48" fmla="*/ 1795462 h 2071687"/>
                  <a:gd name="connsiteX49" fmla="*/ 161340 w 866190"/>
                  <a:gd name="connsiteY49" fmla="*/ 1828800 h 2071687"/>
                  <a:gd name="connsiteX50" fmla="*/ 189915 w 866190"/>
                  <a:gd name="connsiteY50" fmla="*/ 1819275 h 2071687"/>
                  <a:gd name="connsiteX51" fmla="*/ 185152 w 866190"/>
                  <a:gd name="connsiteY51" fmla="*/ 1771650 h 2071687"/>
                  <a:gd name="connsiteX52" fmla="*/ 161340 w 866190"/>
                  <a:gd name="connsiteY52" fmla="*/ 1776412 h 2071687"/>
                  <a:gd name="connsiteX53" fmla="*/ 161340 w 866190"/>
                  <a:gd name="connsiteY53" fmla="*/ 1819275 h 2071687"/>
                  <a:gd name="connsiteX54" fmla="*/ 175627 w 866190"/>
                  <a:gd name="connsiteY54" fmla="*/ 1814512 h 2071687"/>
                  <a:gd name="connsiteX55" fmla="*/ 180390 w 866190"/>
                  <a:gd name="connsiteY55" fmla="*/ 1800225 h 2071687"/>
                  <a:gd name="connsiteX56" fmla="*/ 189915 w 866190"/>
                  <a:gd name="connsiteY56" fmla="*/ 1766887 h 2071687"/>
                  <a:gd name="connsiteX57" fmla="*/ 185152 w 866190"/>
                  <a:gd name="connsiteY57" fmla="*/ 1728787 h 2071687"/>
                  <a:gd name="connsiteX58" fmla="*/ 175627 w 866190"/>
                  <a:gd name="connsiteY58" fmla="*/ 1747837 h 2071687"/>
                  <a:gd name="connsiteX59" fmla="*/ 170865 w 866190"/>
                  <a:gd name="connsiteY59" fmla="*/ 1766887 h 2071687"/>
                  <a:gd name="connsiteX60" fmla="*/ 180390 w 866190"/>
                  <a:gd name="connsiteY60" fmla="*/ 1819275 h 2071687"/>
                  <a:gd name="connsiteX61" fmla="*/ 194677 w 866190"/>
                  <a:gd name="connsiteY61" fmla="*/ 1828800 h 2071687"/>
                  <a:gd name="connsiteX62" fmla="*/ 208965 w 866190"/>
                  <a:gd name="connsiteY62" fmla="*/ 1809750 h 2071687"/>
                  <a:gd name="connsiteX63" fmla="*/ 213727 w 866190"/>
                  <a:gd name="connsiteY63" fmla="*/ 1795462 h 2071687"/>
                  <a:gd name="connsiteX64" fmla="*/ 204202 w 866190"/>
                  <a:gd name="connsiteY64" fmla="*/ 1695450 h 2071687"/>
                  <a:gd name="connsiteX65" fmla="*/ 199440 w 866190"/>
                  <a:gd name="connsiteY65" fmla="*/ 1714500 h 2071687"/>
                  <a:gd name="connsiteX66" fmla="*/ 213727 w 866190"/>
                  <a:gd name="connsiteY66" fmla="*/ 1709737 h 2071687"/>
                  <a:gd name="connsiteX67" fmla="*/ 208965 w 866190"/>
                  <a:gd name="connsiteY67" fmla="*/ 1681162 h 2071687"/>
                  <a:gd name="connsiteX68" fmla="*/ 194677 w 866190"/>
                  <a:gd name="connsiteY68" fmla="*/ 1685925 h 2071687"/>
                  <a:gd name="connsiteX69" fmla="*/ 194677 w 866190"/>
                  <a:gd name="connsiteY69" fmla="*/ 1724025 h 2071687"/>
                  <a:gd name="connsiteX70" fmla="*/ 213727 w 866190"/>
                  <a:gd name="connsiteY70" fmla="*/ 1728787 h 2071687"/>
                  <a:gd name="connsiteX71" fmla="*/ 213727 w 866190"/>
                  <a:gd name="connsiteY71" fmla="*/ 1666875 h 2071687"/>
                  <a:gd name="connsiteX72" fmla="*/ 199440 w 866190"/>
                  <a:gd name="connsiteY72" fmla="*/ 1671637 h 2071687"/>
                  <a:gd name="connsiteX73" fmla="*/ 228015 w 866190"/>
                  <a:gd name="connsiteY73" fmla="*/ 1676400 h 2071687"/>
                  <a:gd name="connsiteX74" fmla="*/ 223252 w 866190"/>
                  <a:gd name="connsiteY74" fmla="*/ 1643062 h 2071687"/>
                  <a:gd name="connsiteX75" fmla="*/ 213727 w 866190"/>
                  <a:gd name="connsiteY75" fmla="*/ 1657350 h 2071687"/>
                  <a:gd name="connsiteX76" fmla="*/ 251827 w 866190"/>
                  <a:gd name="connsiteY76" fmla="*/ 1647825 h 2071687"/>
                  <a:gd name="connsiteX77" fmla="*/ 256590 w 866190"/>
                  <a:gd name="connsiteY77" fmla="*/ 1633537 h 2071687"/>
                  <a:gd name="connsiteX78" fmla="*/ 251827 w 866190"/>
                  <a:gd name="connsiteY78" fmla="*/ 1619250 h 2071687"/>
                  <a:gd name="connsiteX79" fmla="*/ 223252 w 866190"/>
                  <a:gd name="connsiteY79" fmla="*/ 1604962 h 2071687"/>
                  <a:gd name="connsiteX80" fmla="*/ 228015 w 866190"/>
                  <a:gd name="connsiteY80" fmla="*/ 1624012 h 2071687"/>
                  <a:gd name="connsiteX81" fmla="*/ 266115 w 866190"/>
                  <a:gd name="connsiteY81" fmla="*/ 1609725 h 2071687"/>
                  <a:gd name="connsiteX82" fmla="*/ 270877 w 866190"/>
                  <a:gd name="connsiteY82" fmla="*/ 1557337 h 2071687"/>
                  <a:gd name="connsiteX83" fmla="*/ 256590 w 866190"/>
                  <a:gd name="connsiteY83" fmla="*/ 1552575 h 2071687"/>
                  <a:gd name="connsiteX84" fmla="*/ 237540 w 866190"/>
                  <a:gd name="connsiteY84" fmla="*/ 1557337 h 2071687"/>
                  <a:gd name="connsiteX85" fmla="*/ 242302 w 866190"/>
                  <a:gd name="connsiteY85" fmla="*/ 1595437 h 2071687"/>
                  <a:gd name="connsiteX86" fmla="*/ 256590 w 866190"/>
                  <a:gd name="connsiteY86" fmla="*/ 1600200 h 2071687"/>
                  <a:gd name="connsiteX87" fmla="*/ 270877 w 866190"/>
                  <a:gd name="connsiteY87" fmla="*/ 1590675 h 2071687"/>
                  <a:gd name="connsiteX88" fmla="*/ 270877 w 866190"/>
                  <a:gd name="connsiteY88" fmla="*/ 1562100 h 2071687"/>
                  <a:gd name="connsiteX89" fmla="*/ 256590 w 866190"/>
                  <a:gd name="connsiteY89" fmla="*/ 1552575 h 2071687"/>
                  <a:gd name="connsiteX90" fmla="*/ 237540 w 866190"/>
                  <a:gd name="connsiteY90" fmla="*/ 1557337 h 2071687"/>
                  <a:gd name="connsiteX91" fmla="*/ 237540 w 866190"/>
                  <a:gd name="connsiteY91" fmla="*/ 1590675 h 2071687"/>
                  <a:gd name="connsiteX92" fmla="*/ 251827 w 866190"/>
                  <a:gd name="connsiteY92" fmla="*/ 1585912 h 2071687"/>
                  <a:gd name="connsiteX93" fmla="*/ 270877 w 866190"/>
                  <a:gd name="connsiteY93" fmla="*/ 1538287 h 2071687"/>
                  <a:gd name="connsiteX94" fmla="*/ 275640 w 866190"/>
                  <a:gd name="connsiteY94" fmla="*/ 1524000 h 2071687"/>
                  <a:gd name="connsiteX95" fmla="*/ 266115 w 866190"/>
                  <a:gd name="connsiteY95" fmla="*/ 1509712 h 2071687"/>
                  <a:gd name="connsiteX96" fmla="*/ 251827 w 866190"/>
                  <a:gd name="connsiteY96" fmla="*/ 1514475 h 2071687"/>
                  <a:gd name="connsiteX97" fmla="*/ 256590 w 866190"/>
                  <a:gd name="connsiteY97" fmla="*/ 1547812 h 2071687"/>
                  <a:gd name="connsiteX98" fmla="*/ 270877 w 866190"/>
                  <a:gd name="connsiteY98" fmla="*/ 1533525 h 2071687"/>
                  <a:gd name="connsiteX99" fmla="*/ 280402 w 866190"/>
                  <a:gd name="connsiteY99" fmla="*/ 1500187 h 2071687"/>
                  <a:gd name="connsiteX100" fmla="*/ 289927 w 866190"/>
                  <a:gd name="connsiteY100" fmla="*/ 1481137 h 2071687"/>
                  <a:gd name="connsiteX101" fmla="*/ 280402 w 866190"/>
                  <a:gd name="connsiteY101" fmla="*/ 1452562 h 2071687"/>
                  <a:gd name="connsiteX102" fmla="*/ 247065 w 866190"/>
                  <a:gd name="connsiteY102" fmla="*/ 1481137 h 2071687"/>
                  <a:gd name="connsiteX103" fmla="*/ 251827 w 866190"/>
                  <a:gd name="connsiteY103" fmla="*/ 1524000 h 2071687"/>
                  <a:gd name="connsiteX104" fmla="*/ 270877 w 866190"/>
                  <a:gd name="connsiteY104" fmla="*/ 1519237 h 2071687"/>
                  <a:gd name="connsiteX105" fmla="*/ 275640 w 866190"/>
                  <a:gd name="connsiteY105" fmla="*/ 1504950 h 2071687"/>
                  <a:gd name="connsiteX106" fmla="*/ 270877 w 866190"/>
                  <a:gd name="connsiteY106" fmla="*/ 1485900 h 2071687"/>
                  <a:gd name="connsiteX107" fmla="*/ 237540 w 866190"/>
                  <a:gd name="connsiteY107" fmla="*/ 1504950 h 2071687"/>
                  <a:gd name="connsiteX108" fmla="*/ 261352 w 866190"/>
                  <a:gd name="connsiteY108" fmla="*/ 1471612 h 2071687"/>
                  <a:gd name="connsiteX109" fmla="*/ 266115 w 866190"/>
                  <a:gd name="connsiteY109" fmla="*/ 1443037 h 2071687"/>
                  <a:gd name="connsiteX110" fmla="*/ 270877 w 866190"/>
                  <a:gd name="connsiteY110" fmla="*/ 1428750 h 2071687"/>
                  <a:gd name="connsiteX111" fmla="*/ 266115 w 866190"/>
                  <a:gd name="connsiteY111" fmla="*/ 1409700 h 2071687"/>
                  <a:gd name="connsiteX112" fmla="*/ 247065 w 866190"/>
                  <a:gd name="connsiteY112" fmla="*/ 1443037 h 2071687"/>
                  <a:gd name="connsiteX113" fmla="*/ 251827 w 866190"/>
                  <a:gd name="connsiteY113" fmla="*/ 1457325 h 2071687"/>
                  <a:gd name="connsiteX114" fmla="*/ 275640 w 866190"/>
                  <a:gd name="connsiteY114" fmla="*/ 1423987 h 2071687"/>
                  <a:gd name="connsiteX115" fmla="*/ 285165 w 866190"/>
                  <a:gd name="connsiteY115" fmla="*/ 1381125 h 2071687"/>
                  <a:gd name="connsiteX116" fmla="*/ 280402 w 866190"/>
                  <a:gd name="connsiteY116" fmla="*/ 1357312 h 2071687"/>
                  <a:gd name="connsiteX117" fmla="*/ 266115 w 866190"/>
                  <a:gd name="connsiteY117" fmla="*/ 1366837 h 2071687"/>
                  <a:gd name="connsiteX118" fmla="*/ 247065 w 866190"/>
                  <a:gd name="connsiteY118" fmla="*/ 1419225 h 2071687"/>
                  <a:gd name="connsiteX119" fmla="*/ 251827 w 866190"/>
                  <a:gd name="connsiteY119" fmla="*/ 1462087 h 2071687"/>
                  <a:gd name="connsiteX120" fmla="*/ 270877 w 866190"/>
                  <a:gd name="connsiteY120" fmla="*/ 1433512 h 2071687"/>
                  <a:gd name="connsiteX121" fmla="*/ 280402 w 866190"/>
                  <a:gd name="connsiteY121" fmla="*/ 1400175 h 2071687"/>
                  <a:gd name="connsiteX122" fmla="*/ 285165 w 866190"/>
                  <a:gd name="connsiteY122" fmla="*/ 1385887 h 2071687"/>
                  <a:gd name="connsiteX123" fmla="*/ 294690 w 866190"/>
                  <a:gd name="connsiteY123" fmla="*/ 1343025 h 2071687"/>
                  <a:gd name="connsiteX124" fmla="*/ 285165 w 866190"/>
                  <a:gd name="connsiteY124" fmla="*/ 1319212 h 2071687"/>
                  <a:gd name="connsiteX125" fmla="*/ 270877 w 866190"/>
                  <a:gd name="connsiteY125" fmla="*/ 1338262 h 2071687"/>
                  <a:gd name="connsiteX126" fmla="*/ 266115 w 866190"/>
                  <a:gd name="connsiteY126" fmla="*/ 1371600 h 2071687"/>
                  <a:gd name="connsiteX127" fmla="*/ 280402 w 866190"/>
                  <a:gd name="connsiteY127" fmla="*/ 1357312 h 2071687"/>
                  <a:gd name="connsiteX128" fmla="*/ 285165 w 866190"/>
                  <a:gd name="connsiteY128" fmla="*/ 1300162 h 2071687"/>
                  <a:gd name="connsiteX129" fmla="*/ 256590 w 866190"/>
                  <a:gd name="connsiteY129" fmla="*/ 1319212 h 2071687"/>
                  <a:gd name="connsiteX130" fmla="*/ 247065 w 866190"/>
                  <a:gd name="connsiteY130" fmla="*/ 1338262 h 2071687"/>
                  <a:gd name="connsiteX131" fmla="*/ 266115 w 866190"/>
                  <a:gd name="connsiteY131" fmla="*/ 1328737 h 2071687"/>
                  <a:gd name="connsiteX132" fmla="*/ 266115 w 866190"/>
                  <a:gd name="connsiteY132" fmla="*/ 1266825 h 2071687"/>
                  <a:gd name="connsiteX133" fmla="*/ 251827 w 866190"/>
                  <a:gd name="connsiteY133" fmla="*/ 1271587 h 2071687"/>
                  <a:gd name="connsiteX134" fmla="*/ 242302 w 866190"/>
                  <a:gd name="connsiteY134" fmla="*/ 1285875 h 2071687"/>
                  <a:gd name="connsiteX135" fmla="*/ 232777 w 866190"/>
                  <a:gd name="connsiteY135" fmla="*/ 1319212 h 2071687"/>
                  <a:gd name="connsiteX136" fmla="*/ 237540 w 866190"/>
                  <a:gd name="connsiteY136" fmla="*/ 1343025 h 2071687"/>
                  <a:gd name="connsiteX137" fmla="*/ 275640 w 866190"/>
                  <a:gd name="connsiteY137" fmla="*/ 1290637 h 2071687"/>
                  <a:gd name="connsiteX138" fmla="*/ 285165 w 866190"/>
                  <a:gd name="connsiteY138" fmla="*/ 1243012 h 2071687"/>
                  <a:gd name="connsiteX139" fmla="*/ 289927 w 866190"/>
                  <a:gd name="connsiteY139" fmla="*/ 1219200 h 2071687"/>
                  <a:gd name="connsiteX140" fmla="*/ 280402 w 866190"/>
                  <a:gd name="connsiteY140" fmla="*/ 1204912 h 2071687"/>
                  <a:gd name="connsiteX141" fmla="*/ 251827 w 866190"/>
                  <a:gd name="connsiteY141" fmla="*/ 1247775 h 2071687"/>
                  <a:gd name="connsiteX142" fmla="*/ 247065 w 866190"/>
                  <a:gd name="connsiteY142" fmla="*/ 1262062 h 2071687"/>
                  <a:gd name="connsiteX143" fmla="*/ 266115 w 866190"/>
                  <a:gd name="connsiteY143" fmla="*/ 1257300 h 2071687"/>
                  <a:gd name="connsiteX144" fmla="*/ 285165 w 866190"/>
                  <a:gd name="connsiteY144" fmla="*/ 1238250 h 2071687"/>
                  <a:gd name="connsiteX145" fmla="*/ 299452 w 866190"/>
                  <a:gd name="connsiteY145" fmla="*/ 1228725 h 2071687"/>
                  <a:gd name="connsiteX146" fmla="*/ 285165 w 866190"/>
                  <a:gd name="connsiteY146" fmla="*/ 1223962 h 2071687"/>
                  <a:gd name="connsiteX147" fmla="*/ 270877 w 866190"/>
                  <a:gd name="connsiteY147" fmla="*/ 1228725 h 2071687"/>
                  <a:gd name="connsiteX148" fmla="*/ 251827 w 866190"/>
                  <a:gd name="connsiteY148" fmla="*/ 1238250 h 2071687"/>
                  <a:gd name="connsiteX149" fmla="*/ 256590 w 866190"/>
                  <a:gd name="connsiteY149" fmla="*/ 1223962 h 2071687"/>
                  <a:gd name="connsiteX150" fmla="*/ 270877 w 866190"/>
                  <a:gd name="connsiteY150" fmla="*/ 1214437 h 2071687"/>
                  <a:gd name="connsiteX151" fmla="*/ 304215 w 866190"/>
                  <a:gd name="connsiteY151" fmla="*/ 1166812 h 2071687"/>
                  <a:gd name="connsiteX152" fmla="*/ 318502 w 866190"/>
                  <a:gd name="connsiteY152" fmla="*/ 1162050 h 2071687"/>
                  <a:gd name="connsiteX153" fmla="*/ 289927 w 866190"/>
                  <a:gd name="connsiteY153" fmla="*/ 1176337 h 2071687"/>
                  <a:gd name="connsiteX154" fmla="*/ 270877 w 866190"/>
                  <a:gd name="connsiteY154" fmla="*/ 1171575 h 2071687"/>
                  <a:gd name="connsiteX155" fmla="*/ 313740 w 866190"/>
                  <a:gd name="connsiteY155" fmla="*/ 1157287 h 2071687"/>
                  <a:gd name="connsiteX156" fmla="*/ 299452 w 866190"/>
                  <a:gd name="connsiteY156" fmla="*/ 1152525 h 2071687"/>
                  <a:gd name="connsiteX157" fmla="*/ 270877 w 866190"/>
                  <a:gd name="connsiteY157" fmla="*/ 1133475 h 2071687"/>
                  <a:gd name="connsiteX158" fmla="*/ 337552 w 866190"/>
                  <a:gd name="connsiteY158" fmla="*/ 1123950 h 2071687"/>
                  <a:gd name="connsiteX159" fmla="*/ 318502 w 866190"/>
                  <a:gd name="connsiteY159" fmla="*/ 1114425 h 2071687"/>
                  <a:gd name="connsiteX160" fmla="*/ 299452 w 866190"/>
                  <a:gd name="connsiteY160" fmla="*/ 1109662 h 2071687"/>
                  <a:gd name="connsiteX161" fmla="*/ 289927 w 866190"/>
                  <a:gd name="connsiteY161" fmla="*/ 1095375 h 2071687"/>
                  <a:gd name="connsiteX162" fmla="*/ 270877 w 866190"/>
                  <a:gd name="connsiteY162" fmla="*/ 1090612 h 2071687"/>
                  <a:gd name="connsiteX163" fmla="*/ 285165 w 866190"/>
                  <a:gd name="connsiteY163" fmla="*/ 1085850 h 2071687"/>
                  <a:gd name="connsiteX164" fmla="*/ 328027 w 866190"/>
                  <a:gd name="connsiteY164" fmla="*/ 1081087 h 2071687"/>
                  <a:gd name="connsiteX165" fmla="*/ 304215 w 866190"/>
                  <a:gd name="connsiteY165" fmla="*/ 1038225 h 2071687"/>
                  <a:gd name="connsiteX166" fmla="*/ 289927 w 866190"/>
                  <a:gd name="connsiteY166" fmla="*/ 1033462 h 2071687"/>
                  <a:gd name="connsiteX167" fmla="*/ 280402 w 866190"/>
                  <a:gd name="connsiteY167" fmla="*/ 1019175 h 2071687"/>
                  <a:gd name="connsiteX168" fmla="*/ 285165 w 866190"/>
                  <a:gd name="connsiteY168" fmla="*/ 990600 h 2071687"/>
                  <a:gd name="connsiteX169" fmla="*/ 304215 w 866190"/>
                  <a:gd name="connsiteY169" fmla="*/ 995362 h 2071687"/>
                  <a:gd name="connsiteX170" fmla="*/ 280402 w 866190"/>
                  <a:gd name="connsiteY170" fmla="*/ 1004887 h 2071687"/>
                  <a:gd name="connsiteX171" fmla="*/ 270877 w 866190"/>
                  <a:gd name="connsiteY171" fmla="*/ 1004887 h 2071687"/>
                  <a:gd name="connsiteX172" fmla="*/ 275640 w 866190"/>
                  <a:gd name="connsiteY172" fmla="*/ 1052512 h 2071687"/>
                  <a:gd name="connsiteX173" fmla="*/ 280402 w 866190"/>
                  <a:gd name="connsiteY173" fmla="*/ 1071562 h 2071687"/>
                  <a:gd name="connsiteX174" fmla="*/ 266115 w 866190"/>
                  <a:gd name="connsiteY174" fmla="*/ 1076325 h 2071687"/>
                  <a:gd name="connsiteX175" fmla="*/ 256590 w 866190"/>
                  <a:gd name="connsiteY175" fmla="*/ 1057275 h 2071687"/>
                  <a:gd name="connsiteX176" fmla="*/ 318502 w 866190"/>
                  <a:gd name="connsiteY176" fmla="*/ 1038225 h 2071687"/>
                  <a:gd name="connsiteX177" fmla="*/ 280402 w 866190"/>
                  <a:gd name="connsiteY177" fmla="*/ 1023937 h 2071687"/>
                  <a:gd name="connsiteX178" fmla="*/ 285165 w 866190"/>
                  <a:gd name="connsiteY178" fmla="*/ 1009650 h 2071687"/>
                  <a:gd name="connsiteX179" fmla="*/ 328027 w 866190"/>
                  <a:gd name="connsiteY179" fmla="*/ 1004887 h 2071687"/>
                  <a:gd name="connsiteX180" fmla="*/ 332790 w 866190"/>
                  <a:gd name="connsiteY180" fmla="*/ 985837 h 2071687"/>
                  <a:gd name="connsiteX181" fmla="*/ 304215 w 866190"/>
                  <a:gd name="connsiteY181" fmla="*/ 976312 h 2071687"/>
                  <a:gd name="connsiteX182" fmla="*/ 299452 w 866190"/>
                  <a:gd name="connsiteY182" fmla="*/ 962025 h 2071687"/>
                  <a:gd name="connsiteX183" fmla="*/ 294690 w 866190"/>
                  <a:gd name="connsiteY183" fmla="*/ 952500 h 2071687"/>
                  <a:gd name="connsiteX184" fmla="*/ 308977 w 866190"/>
                  <a:gd name="connsiteY184" fmla="*/ 942975 h 2071687"/>
                  <a:gd name="connsiteX185" fmla="*/ 323265 w 866190"/>
                  <a:gd name="connsiteY185" fmla="*/ 947737 h 2071687"/>
                  <a:gd name="connsiteX186" fmla="*/ 299452 w 866190"/>
                  <a:gd name="connsiteY186" fmla="*/ 928687 h 2071687"/>
                  <a:gd name="connsiteX187" fmla="*/ 313740 w 866190"/>
                  <a:gd name="connsiteY187" fmla="*/ 923925 h 2071687"/>
                  <a:gd name="connsiteX188" fmla="*/ 275640 w 866190"/>
                  <a:gd name="connsiteY188" fmla="*/ 890587 h 2071687"/>
                  <a:gd name="connsiteX189" fmla="*/ 299452 w 866190"/>
                  <a:gd name="connsiteY189" fmla="*/ 876300 h 2071687"/>
                  <a:gd name="connsiteX190" fmla="*/ 337552 w 866190"/>
                  <a:gd name="connsiteY190" fmla="*/ 885825 h 2071687"/>
                  <a:gd name="connsiteX191" fmla="*/ 332790 w 866190"/>
                  <a:gd name="connsiteY191" fmla="*/ 866775 h 2071687"/>
                  <a:gd name="connsiteX192" fmla="*/ 313740 w 866190"/>
                  <a:gd name="connsiteY192" fmla="*/ 852487 h 2071687"/>
                  <a:gd name="connsiteX193" fmla="*/ 308977 w 866190"/>
                  <a:gd name="connsiteY193" fmla="*/ 838200 h 2071687"/>
                  <a:gd name="connsiteX194" fmla="*/ 328027 w 866190"/>
                  <a:gd name="connsiteY194" fmla="*/ 833437 h 2071687"/>
                  <a:gd name="connsiteX195" fmla="*/ 332790 w 866190"/>
                  <a:gd name="connsiteY195" fmla="*/ 819150 h 2071687"/>
                  <a:gd name="connsiteX196" fmla="*/ 342315 w 866190"/>
                  <a:gd name="connsiteY196" fmla="*/ 833437 h 2071687"/>
                  <a:gd name="connsiteX197" fmla="*/ 328027 w 866190"/>
                  <a:gd name="connsiteY197" fmla="*/ 823912 h 2071687"/>
                  <a:gd name="connsiteX198" fmla="*/ 308977 w 866190"/>
                  <a:gd name="connsiteY198" fmla="*/ 809625 h 2071687"/>
                  <a:gd name="connsiteX199" fmla="*/ 328027 w 866190"/>
                  <a:gd name="connsiteY199" fmla="*/ 814387 h 2071687"/>
                  <a:gd name="connsiteX200" fmla="*/ 337552 w 866190"/>
                  <a:gd name="connsiteY200" fmla="*/ 790575 h 2071687"/>
                  <a:gd name="connsiteX201" fmla="*/ 332790 w 866190"/>
                  <a:gd name="connsiteY201" fmla="*/ 762000 h 2071687"/>
                  <a:gd name="connsiteX202" fmla="*/ 337552 w 866190"/>
                  <a:gd name="connsiteY202" fmla="*/ 738187 h 2071687"/>
                  <a:gd name="connsiteX203" fmla="*/ 351840 w 866190"/>
                  <a:gd name="connsiteY203" fmla="*/ 742950 h 2071687"/>
                  <a:gd name="connsiteX204" fmla="*/ 351840 w 866190"/>
                  <a:gd name="connsiteY204" fmla="*/ 695325 h 2071687"/>
                  <a:gd name="connsiteX205" fmla="*/ 337552 w 866190"/>
                  <a:gd name="connsiteY205" fmla="*/ 685800 h 2071687"/>
                  <a:gd name="connsiteX206" fmla="*/ 332790 w 866190"/>
                  <a:gd name="connsiteY206" fmla="*/ 704850 h 2071687"/>
                  <a:gd name="connsiteX207" fmla="*/ 366127 w 866190"/>
                  <a:gd name="connsiteY207" fmla="*/ 742950 h 2071687"/>
                  <a:gd name="connsiteX208" fmla="*/ 361365 w 866190"/>
                  <a:gd name="connsiteY208" fmla="*/ 695325 h 2071687"/>
                  <a:gd name="connsiteX209" fmla="*/ 351840 w 866190"/>
                  <a:gd name="connsiteY209" fmla="*/ 676275 h 2071687"/>
                  <a:gd name="connsiteX210" fmla="*/ 370890 w 866190"/>
                  <a:gd name="connsiteY210" fmla="*/ 700087 h 2071687"/>
                  <a:gd name="connsiteX211" fmla="*/ 385177 w 866190"/>
                  <a:gd name="connsiteY211" fmla="*/ 714375 h 2071687"/>
                  <a:gd name="connsiteX212" fmla="*/ 399465 w 866190"/>
                  <a:gd name="connsiteY212" fmla="*/ 642937 h 2071687"/>
                  <a:gd name="connsiteX213" fmla="*/ 404227 w 866190"/>
                  <a:gd name="connsiteY213" fmla="*/ 657225 h 2071687"/>
                  <a:gd name="connsiteX214" fmla="*/ 413752 w 866190"/>
                  <a:gd name="connsiteY214" fmla="*/ 671512 h 2071687"/>
                  <a:gd name="connsiteX215" fmla="*/ 404227 w 866190"/>
                  <a:gd name="connsiteY215" fmla="*/ 623887 h 2071687"/>
                  <a:gd name="connsiteX216" fmla="*/ 399465 w 866190"/>
                  <a:gd name="connsiteY216" fmla="*/ 661987 h 2071687"/>
                  <a:gd name="connsiteX217" fmla="*/ 404227 w 866190"/>
                  <a:gd name="connsiteY217" fmla="*/ 614362 h 2071687"/>
                  <a:gd name="connsiteX218" fmla="*/ 389940 w 866190"/>
                  <a:gd name="connsiteY218" fmla="*/ 585787 h 2071687"/>
                  <a:gd name="connsiteX219" fmla="*/ 404227 w 866190"/>
                  <a:gd name="connsiteY219" fmla="*/ 576262 h 2071687"/>
                  <a:gd name="connsiteX220" fmla="*/ 399465 w 866190"/>
                  <a:gd name="connsiteY220" fmla="*/ 561975 h 2071687"/>
                  <a:gd name="connsiteX221" fmla="*/ 428040 w 866190"/>
                  <a:gd name="connsiteY221" fmla="*/ 561975 h 2071687"/>
                  <a:gd name="connsiteX222" fmla="*/ 442327 w 866190"/>
                  <a:gd name="connsiteY222" fmla="*/ 576262 h 2071687"/>
                  <a:gd name="connsiteX223" fmla="*/ 451852 w 866190"/>
                  <a:gd name="connsiteY223" fmla="*/ 590550 h 2071687"/>
                  <a:gd name="connsiteX224" fmla="*/ 437565 w 866190"/>
                  <a:gd name="connsiteY224" fmla="*/ 571500 h 2071687"/>
                  <a:gd name="connsiteX225" fmla="*/ 418515 w 866190"/>
                  <a:gd name="connsiteY225" fmla="*/ 552450 h 2071687"/>
                  <a:gd name="connsiteX226" fmla="*/ 408990 w 866190"/>
                  <a:gd name="connsiteY226" fmla="*/ 538162 h 2071687"/>
                  <a:gd name="connsiteX227" fmla="*/ 437565 w 866190"/>
                  <a:gd name="connsiteY227" fmla="*/ 542925 h 2071687"/>
                  <a:gd name="connsiteX228" fmla="*/ 456615 w 866190"/>
                  <a:gd name="connsiteY228" fmla="*/ 533400 h 2071687"/>
                  <a:gd name="connsiteX229" fmla="*/ 461377 w 866190"/>
                  <a:gd name="connsiteY229" fmla="*/ 504825 h 2071687"/>
                  <a:gd name="connsiteX230" fmla="*/ 480427 w 866190"/>
                  <a:gd name="connsiteY230" fmla="*/ 504825 h 2071687"/>
                  <a:gd name="connsiteX231" fmla="*/ 470902 w 866190"/>
                  <a:gd name="connsiteY231" fmla="*/ 476250 h 2071687"/>
                  <a:gd name="connsiteX232" fmla="*/ 480427 w 866190"/>
                  <a:gd name="connsiteY232" fmla="*/ 476250 h 2071687"/>
                  <a:gd name="connsiteX233" fmla="*/ 480427 w 866190"/>
                  <a:gd name="connsiteY233" fmla="*/ 428625 h 2071687"/>
                  <a:gd name="connsiteX234" fmla="*/ 475665 w 866190"/>
                  <a:gd name="connsiteY234" fmla="*/ 414337 h 2071687"/>
                  <a:gd name="connsiteX235" fmla="*/ 470902 w 866190"/>
                  <a:gd name="connsiteY235" fmla="*/ 395287 h 2071687"/>
                  <a:gd name="connsiteX236" fmla="*/ 480427 w 866190"/>
                  <a:gd name="connsiteY236" fmla="*/ 447675 h 2071687"/>
                  <a:gd name="connsiteX237" fmla="*/ 489952 w 866190"/>
                  <a:gd name="connsiteY237" fmla="*/ 466725 h 2071687"/>
                  <a:gd name="connsiteX238" fmla="*/ 480427 w 866190"/>
                  <a:gd name="connsiteY238" fmla="*/ 428625 h 2071687"/>
                  <a:gd name="connsiteX239" fmla="*/ 470902 w 866190"/>
                  <a:gd name="connsiteY239" fmla="*/ 409575 h 2071687"/>
                  <a:gd name="connsiteX240" fmla="*/ 494715 w 866190"/>
                  <a:gd name="connsiteY240" fmla="*/ 452437 h 2071687"/>
                  <a:gd name="connsiteX241" fmla="*/ 504240 w 866190"/>
                  <a:gd name="connsiteY241" fmla="*/ 428625 h 2071687"/>
                  <a:gd name="connsiteX242" fmla="*/ 523290 w 866190"/>
                  <a:gd name="connsiteY242" fmla="*/ 428625 h 2071687"/>
                  <a:gd name="connsiteX243" fmla="*/ 518527 w 866190"/>
                  <a:gd name="connsiteY243" fmla="*/ 409575 h 2071687"/>
                  <a:gd name="connsiteX244" fmla="*/ 547102 w 866190"/>
                  <a:gd name="connsiteY244" fmla="*/ 400050 h 2071687"/>
                  <a:gd name="connsiteX245" fmla="*/ 566152 w 866190"/>
                  <a:gd name="connsiteY245" fmla="*/ 390525 h 2071687"/>
                  <a:gd name="connsiteX246" fmla="*/ 561390 w 866190"/>
                  <a:gd name="connsiteY246" fmla="*/ 376237 h 2071687"/>
                  <a:gd name="connsiteX247" fmla="*/ 551865 w 866190"/>
                  <a:gd name="connsiteY247" fmla="*/ 361950 h 2071687"/>
                  <a:gd name="connsiteX248" fmla="*/ 566152 w 866190"/>
                  <a:gd name="connsiteY248" fmla="*/ 371475 h 2071687"/>
                  <a:gd name="connsiteX249" fmla="*/ 585202 w 866190"/>
                  <a:gd name="connsiteY249" fmla="*/ 381000 h 2071687"/>
                  <a:gd name="connsiteX250" fmla="*/ 566152 w 866190"/>
                  <a:gd name="connsiteY250" fmla="*/ 347662 h 2071687"/>
                  <a:gd name="connsiteX251" fmla="*/ 580440 w 866190"/>
                  <a:gd name="connsiteY251" fmla="*/ 361950 h 2071687"/>
                  <a:gd name="connsiteX252" fmla="*/ 589965 w 866190"/>
                  <a:gd name="connsiteY252" fmla="*/ 342900 h 2071687"/>
                  <a:gd name="connsiteX253" fmla="*/ 585202 w 866190"/>
                  <a:gd name="connsiteY253" fmla="*/ 323850 h 2071687"/>
                  <a:gd name="connsiteX254" fmla="*/ 589965 w 866190"/>
                  <a:gd name="connsiteY254" fmla="*/ 304800 h 2071687"/>
                  <a:gd name="connsiteX255" fmla="*/ 599490 w 866190"/>
                  <a:gd name="connsiteY255" fmla="*/ 276225 h 2071687"/>
                  <a:gd name="connsiteX256" fmla="*/ 589965 w 866190"/>
                  <a:gd name="connsiteY256" fmla="*/ 247650 h 2071687"/>
                  <a:gd name="connsiteX257" fmla="*/ 604252 w 866190"/>
                  <a:gd name="connsiteY257" fmla="*/ 295275 h 2071687"/>
                  <a:gd name="connsiteX258" fmla="*/ 609015 w 866190"/>
                  <a:gd name="connsiteY258" fmla="*/ 309562 h 2071687"/>
                  <a:gd name="connsiteX259" fmla="*/ 599490 w 866190"/>
                  <a:gd name="connsiteY259" fmla="*/ 247650 h 2071687"/>
                  <a:gd name="connsiteX260" fmla="*/ 604252 w 866190"/>
                  <a:gd name="connsiteY260" fmla="*/ 261937 h 2071687"/>
                  <a:gd name="connsiteX261" fmla="*/ 609015 w 866190"/>
                  <a:gd name="connsiteY261" fmla="*/ 276225 h 2071687"/>
                  <a:gd name="connsiteX262" fmla="*/ 613777 w 866190"/>
                  <a:gd name="connsiteY262" fmla="*/ 261937 h 2071687"/>
                  <a:gd name="connsiteX263" fmla="*/ 637590 w 866190"/>
                  <a:gd name="connsiteY263" fmla="*/ 228600 h 2071687"/>
                  <a:gd name="connsiteX264" fmla="*/ 632827 w 866190"/>
                  <a:gd name="connsiteY264" fmla="*/ 214312 h 2071687"/>
                  <a:gd name="connsiteX265" fmla="*/ 647115 w 866190"/>
                  <a:gd name="connsiteY265" fmla="*/ 219075 h 2071687"/>
                  <a:gd name="connsiteX266" fmla="*/ 661402 w 866190"/>
                  <a:gd name="connsiteY266" fmla="*/ 233362 h 2071687"/>
                  <a:gd name="connsiteX267" fmla="*/ 675690 w 866190"/>
                  <a:gd name="connsiteY267" fmla="*/ 242887 h 2071687"/>
                  <a:gd name="connsiteX268" fmla="*/ 670927 w 866190"/>
                  <a:gd name="connsiteY268" fmla="*/ 180975 h 2071687"/>
                  <a:gd name="connsiteX269" fmla="*/ 685215 w 866190"/>
                  <a:gd name="connsiteY269" fmla="*/ 185737 h 2071687"/>
                  <a:gd name="connsiteX270" fmla="*/ 680452 w 866190"/>
                  <a:gd name="connsiteY270" fmla="*/ 152400 h 2071687"/>
                  <a:gd name="connsiteX271" fmla="*/ 713790 w 866190"/>
                  <a:gd name="connsiteY271" fmla="*/ 180975 h 2071687"/>
                  <a:gd name="connsiteX272" fmla="*/ 699502 w 866190"/>
                  <a:gd name="connsiteY272" fmla="*/ 171450 h 2071687"/>
                  <a:gd name="connsiteX273" fmla="*/ 704265 w 866190"/>
                  <a:gd name="connsiteY273" fmla="*/ 171450 h 2071687"/>
                  <a:gd name="connsiteX274" fmla="*/ 694740 w 866190"/>
                  <a:gd name="connsiteY274" fmla="*/ 157162 h 2071687"/>
                  <a:gd name="connsiteX275" fmla="*/ 709027 w 866190"/>
                  <a:gd name="connsiteY275" fmla="*/ 166687 h 2071687"/>
                  <a:gd name="connsiteX276" fmla="*/ 723315 w 866190"/>
                  <a:gd name="connsiteY276" fmla="*/ 152400 h 2071687"/>
                  <a:gd name="connsiteX277" fmla="*/ 756652 w 866190"/>
                  <a:gd name="connsiteY277" fmla="*/ 142875 h 2071687"/>
                  <a:gd name="connsiteX278" fmla="*/ 747127 w 866190"/>
                  <a:gd name="connsiteY278" fmla="*/ 128587 h 2071687"/>
                  <a:gd name="connsiteX279" fmla="*/ 766177 w 866190"/>
                  <a:gd name="connsiteY279" fmla="*/ 138112 h 2071687"/>
                  <a:gd name="connsiteX280" fmla="*/ 761415 w 866190"/>
                  <a:gd name="connsiteY280" fmla="*/ 119062 h 2071687"/>
                  <a:gd name="connsiteX281" fmla="*/ 756652 w 866190"/>
                  <a:gd name="connsiteY281" fmla="*/ 104775 h 2071687"/>
                  <a:gd name="connsiteX282" fmla="*/ 761415 w 866190"/>
                  <a:gd name="connsiteY282" fmla="*/ 128587 h 2071687"/>
                  <a:gd name="connsiteX283" fmla="*/ 775702 w 866190"/>
                  <a:gd name="connsiteY283" fmla="*/ 71437 h 2071687"/>
                  <a:gd name="connsiteX284" fmla="*/ 828090 w 866190"/>
                  <a:gd name="connsiteY284" fmla="*/ 76200 h 2071687"/>
                  <a:gd name="connsiteX285" fmla="*/ 856665 w 866190"/>
                  <a:gd name="connsiteY285" fmla="*/ 95250 h 2071687"/>
                  <a:gd name="connsiteX286" fmla="*/ 866190 w 866190"/>
                  <a:gd name="connsiteY286" fmla="*/ 71437 h 2071687"/>
                  <a:gd name="connsiteX287" fmla="*/ 847140 w 866190"/>
                  <a:gd name="connsiteY287" fmla="*/ 33337 h 2071687"/>
                  <a:gd name="connsiteX288" fmla="*/ 837615 w 866190"/>
                  <a:gd name="connsiteY288" fmla="*/ 14287 h 2071687"/>
                  <a:gd name="connsiteX289" fmla="*/ 823327 w 866190"/>
                  <a:gd name="connsiteY289" fmla="*/ 0 h 2071687"/>
                  <a:gd name="connsiteX290" fmla="*/ 832852 w 866190"/>
                  <a:gd name="connsiteY290" fmla="*/ 14287 h 2071687"/>
                  <a:gd name="connsiteX291" fmla="*/ 847140 w 866190"/>
                  <a:gd name="connsiteY291" fmla="*/ 47625 h 2071687"/>
                  <a:gd name="connsiteX292" fmla="*/ 856665 w 866190"/>
                  <a:gd name="connsiteY292" fmla="*/ 71437 h 207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866190" h="2071687">
                    <a:moveTo>
                      <a:pt x="18465" y="2071687"/>
                    </a:moveTo>
                    <a:cubicBezTo>
                      <a:pt x="15290" y="2066925"/>
                      <a:pt x="11500" y="2062519"/>
                      <a:pt x="8940" y="2057400"/>
                    </a:cubicBezTo>
                    <a:cubicBezTo>
                      <a:pt x="6695" y="2052910"/>
                      <a:pt x="0" y="2045897"/>
                      <a:pt x="4177" y="2043112"/>
                    </a:cubicBezTo>
                    <a:cubicBezTo>
                      <a:pt x="9623" y="2039481"/>
                      <a:pt x="16877" y="2046287"/>
                      <a:pt x="23227" y="2047875"/>
                    </a:cubicBezTo>
                    <a:cubicBezTo>
                      <a:pt x="27990" y="2051050"/>
                      <a:pt x="31902" y="2058523"/>
                      <a:pt x="37515" y="2057400"/>
                    </a:cubicBezTo>
                    <a:cubicBezTo>
                      <a:pt x="43128" y="2056277"/>
                      <a:pt x="46471" y="2048808"/>
                      <a:pt x="47040" y="2043112"/>
                    </a:cubicBezTo>
                    <a:cubicBezTo>
                      <a:pt x="48157" y="2031943"/>
                      <a:pt x="39555" y="2020665"/>
                      <a:pt x="42277" y="2009775"/>
                    </a:cubicBezTo>
                    <a:cubicBezTo>
                      <a:pt x="43665" y="2004222"/>
                      <a:pt x="49242" y="2018943"/>
                      <a:pt x="51802" y="2024062"/>
                    </a:cubicBezTo>
                    <a:cubicBezTo>
                      <a:pt x="54047" y="2028552"/>
                      <a:pt x="54977" y="2033587"/>
                      <a:pt x="56565" y="2038350"/>
                    </a:cubicBezTo>
                    <a:cubicBezTo>
                      <a:pt x="67382" y="2022124"/>
                      <a:pt x="70152" y="2025604"/>
                      <a:pt x="61327" y="2005012"/>
                    </a:cubicBezTo>
                    <a:cubicBezTo>
                      <a:pt x="59072" y="1999751"/>
                      <a:pt x="57526" y="1990725"/>
                      <a:pt x="51802" y="1990725"/>
                    </a:cubicBezTo>
                    <a:cubicBezTo>
                      <a:pt x="46782" y="1990725"/>
                      <a:pt x="54074" y="2000653"/>
                      <a:pt x="56565" y="2005012"/>
                    </a:cubicBezTo>
                    <a:cubicBezTo>
                      <a:pt x="60503" y="2011904"/>
                      <a:pt x="66239" y="2017603"/>
                      <a:pt x="70852" y="2024062"/>
                    </a:cubicBezTo>
                    <a:cubicBezTo>
                      <a:pt x="74179" y="2028720"/>
                      <a:pt x="77202" y="2033587"/>
                      <a:pt x="80377" y="2038350"/>
                    </a:cubicBezTo>
                    <a:cubicBezTo>
                      <a:pt x="91950" y="2015205"/>
                      <a:pt x="92435" y="2024566"/>
                      <a:pt x="85140" y="2000250"/>
                    </a:cubicBezTo>
                    <a:cubicBezTo>
                      <a:pt x="82255" y="1990633"/>
                      <a:pt x="71886" y="1962353"/>
                      <a:pt x="75615" y="1971675"/>
                    </a:cubicBezTo>
                    <a:cubicBezTo>
                      <a:pt x="78790" y="1979612"/>
                      <a:pt x="81046" y="1987982"/>
                      <a:pt x="85140" y="1995487"/>
                    </a:cubicBezTo>
                    <a:cubicBezTo>
                      <a:pt x="90622" y="2005537"/>
                      <a:pt x="104190" y="2024062"/>
                      <a:pt x="104190" y="2024062"/>
                    </a:cubicBezTo>
                    <a:cubicBezTo>
                      <a:pt x="105777" y="2019300"/>
                      <a:pt x="108952" y="2014795"/>
                      <a:pt x="108952" y="2009775"/>
                    </a:cubicBezTo>
                    <a:cubicBezTo>
                      <a:pt x="108952" y="2002575"/>
                      <a:pt x="95220" y="1963816"/>
                      <a:pt x="94665" y="1962150"/>
                    </a:cubicBezTo>
                    <a:lnTo>
                      <a:pt x="89902" y="1947862"/>
                    </a:lnTo>
                    <a:cubicBezTo>
                      <a:pt x="88315" y="1952625"/>
                      <a:pt x="82895" y="1957660"/>
                      <a:pt x="85140" y="1962150"/>
                    </a:cubicBezTo>
                    <a:cubicBezTo>
                      <a:pt x="87385" y="1966640"/>
                      <a:pt x="94937" y="1964667"/>
                      <a:pt x="99427" y="1966912"/>
                    </a:cubicBezTo>
                    <a:cubicBezTo>
                      <a:pt x="104547" y="1969472"/>
                      <a:pt x="108952" y="1973262"/>
                      <a:pt x="113715" y="1976437"/>
                    </a:cubicBezTo>
                    <a:cubicBezTo>
                      <a:pt x="115302" y="1971675"/>
                      <a:pt x="119302" y="1967102"/>
                      <a:pt x="118477" y="1962150"/>
                    </a:cubicBezTo>
                    <a:cubicBezTo>
                      <a:pt x="117536" y="1956504"/>
                      <a:pt x="111512" y="1952982"/>
                      <a:pt x="108952" y="1947862"/>
                    </a:cubicBezTo>
                    <a:cubicBezTo>
                      <a:pt x="89235" y="1908426"/>
                      <a:pt x="121963" y="1960236"/>
                      <a:pt x="94665" y="1919287"/>
                    </a:cubicBezTo>
                    <a:cubicBezTo>
                      <a:pt x="93077" y="1924050"/>
                      <a:pt x="86984" y="1929490"/>
                      <a:pt x="89902" y="1933575"/>
                    </a:cubicBezTo>
                    <a:cubicBezTo>
                      <a:pt x="96556" y="1942890"/>
                      <a:pt x="118477" y="1952625"/>
                      <a:pt x="118477" y="1952625"/>
                    </a:cubicBezTo>
                    <a:lnTo>
                      <a:pt x="108952" y="1924050"/>
                    </a:lnTo>
                    <a:lnTo>
                      <a:pt x="104190" y="1909762"/>
                    </a:lnTo>
                    <a:cubicBezTo>
                      <a:pt x="108952" y="1908175"/>
                      <a:pt x="113457" y="1905000"/>
                      <a:pt x="118477" y="1905000"/>
                    </a:cubicBezTo>
                    <a:cubicBezTo>
                      <a:pt x="125022" y="1905000"/>
                      <a:pt x="131317" y="1911832"/>
                      <a:pt x="137527" y="1909762"/>
                    </a:cubicBezTo>
                    <a:cubicBezTo>
                      <a:pt x="142957" y="1907952"/>
                      <a:pt x="143877" y="1900237"/>
                      <a:pt x="147052" y="1895475"/>
                    </a:cubicBezTo>
                    <a:cubicBezTo>
                      <a:pt x="143877" y="1890712"/>
                      <a:pt x="143080" y="1882575"/>
                      <a:pt x="137527" y="1881187"/>
                    </a:cubicBezTo>
                    <a:cubicBezTo>
                      <a:pt x="128159" y="1878845"/>
                      <a:pt x="115780" y="1879122"/>
                      <a:pt x="108952" y="1885950"/>
                    </a:cubicBezTo>
                    <a:cubicBezTo>
                      <a:pt x="104905" y="1889998"/>
                      <a:pt x="118477" y="1892300"/>
                      <a:pt x="123240" y="1895475"/>
                    </a:cubicBezTo>
                    <a:cubicBezTo>
                      <a:pt x="137527" y="1892300"/>
                      <a:pt x="153011" y="1892495"/>
                      <a:pt x="166102" y="1885950"/>
                    </a:cubicBezTo>
                    <a:cubicBezTo>
                      <a:pt x="170592" y="1883705"/>
                      <a:pt x="170865" y="1876682"/>
                      <a:pt x="170865" y="1871662"/>
                    </a:cubicBezTo>
                    <a:cubicBezTo>
                      <a:pt x="170865" y="1842314"/>
                      <a:pt x="168836" y="1845821"/>
                      <a:pt x="151815" y="1828800"/>
                    </a:cubicBezTo>
                    <a:cubicBezTo>
                      <a:pt x="145465" y="1830387"/>
                      <a:pt x="137876" y="1829473"/>
                      <a:pt x="132765" y="1833562"/>
                    </a:cubicBezTo>
                    <a:cubicBezTo>
                      <a:pt x="122738" y="1841584"/>
                      <a:pt x="130091" y="1854115"/>
                      <a:pt x="132765" y="1862137"/>
                    </a:cubicBezTo>
                    <a:cubicBezTo>
                      <a:pt x="154066" y="1855037"/>
                      <a:pt x="163406" y="1856656"/>
                      <a:pt x="175627" y="1838325"/>
                    </a:cubicBezTo>
                    <a:cubicBezTo>
                      <a:pt x="178412" y="1834148"/>
                      <a:pt x="178802" y="1828800"/>
                      <a:pt x="180390" y="1824037"/>
                    </a:cubicBezTo>
                    <a:cubicBezTo>
                      <a:pt x="170865" y="1822450"/>
                      <a:pt x="161471" y="1819275"/>
                      <a:pt x="151815" y="1819275"/>
                    </a:cubicBezTo>
                    <a:cubicBezTo>
                      <a:pt x="140548" y="1819275"/>
                      <a:pt x="124275" y="1828074"/>
                      <a:pt x="142290" y="1843087"/>
                    </a:cubicBezTo>
                    <a:cubicBezTo>
                      <a:pt x="148508" y="1848269"/>
                      <a:pt x="158165" y="1846262"/>
                      <a:pt x="166102" y="1847850"/>
                    </a:cubicBezTo>
                    <a:cubicBezTo>
                      <a:pt x="170865" y="1844675"/>
                      <a:pt x="179915" y="1844029"/>
                      <a:pt x="180390" y="1838325"/>
                    </a:cubicBezTo>
                    <a:cubicBezTo>
                      <a:pt x="185195" y="1780673"/>
                      <a:pt x="181475" y="1787164"/>
                      <a:pt x="156577" y="1795462"/>
                    </a:cubicBezTo>
                    <a:cubicBezTo>
                      <a:pt x="158165" y="1806575"/>
                      <a:pt x="152205" y="1822275"/>
                      <a:pt x="161340" y="1828800"/>
                    </a:cubicBezTo>
                    <a:cubicBezTo>
                      <a:pt x="169510" y="1834636"/>
                      <a:pt x="186053" y="1828543"/>
                      <a:pt x="189915" y="1819275"/>
                    </a:cubicBezTo>
                    <a:cubicBezTo>
                      <a:pt x="196051" y="1804548"/>
                      <a:pt x="186740" y="1787525"/>
                      <a:pt x="185152" y="1771650"/>
                    </a:cubicBezTo>
                    <a:cubicBezTo>
                      <a:pt x="177215" y="1773237"/>
                      <a:pt x="168075" y="1771922"/>
                      <a:pt x="161340" y="1776412"/>
                    </a:cubicBezTo>
                    <a:cubicBezTo>
                      <a:pt x="150787" y="1783447"/>
                      <a:pt x="161014" y="1817319"/>
                      <a:pt x="161340" y="1819275"/>
                    </a:cubicBezTo>
                    <a:cubicBezTo>
                      <a:pt x="166102" y="1817687"/>
                      <a:pt x="172077" y="1818062"/>
                      <a:pt x="175627" y="1814512"/>
                    </a:cubicBezTo>
                    <a:cubicBezTo>
                      <a:pt x="179177" y="1810962"/>
                      <a:pt x="179011" y="1805052"/>
                      <a:pt x="180390" y="1800225"/>
                    </a:cubicBezTo>
                    <a:cubicBezTo>
                      <a:pt x="192353" y="1758356"/>
                      <a:pt x="178493" y="1801151"/>
                      <a:pt x="189915" y="1766887"/>
                    </a:cubicBezTo>
                    <a:cubicBezTo>
                      <a:pt x="188327" y="1754187"/>
                      <a:pt x="192831" y="1739026"/>
                      <a:pt x="185152" y="1728787"/>
                    </a:cubicBezTo>
                    <a:cubicBezTo>
                      <a:pt x="180892" y="1723107"/>
                      <a:pt x="178120" y="1741189"/>
                      <a:pt x="175627" y="1747837"/>
                    </a:cubicBezTo>
                    <a:cubicBezTo>
                      <a:pt x="173329" y="1753966"/>
                      <a:pt x="172452" y="1760537"/>
                      <a:pt x="170865" y="1766887"/>
                    </a:cubicBezTo>
                    <a:cubicBezTo>
                      <a:pt x="174040" y="1784350"/>
                      <a:pt x="174019" y="1802709"/>
                      <a:pt x="180390" y="1819275"/>
                    </a:cubicBezTo>
                    <a:cubicBezTo>
                      <a:pt x="182445" y="1824617"/>
                      <a:pt x="189247" y="1830610"/>
                      <a:pt x="194677" y="1828800"/>
                    </a:cubicBezTo>
                    <a:cubicBezTo>
                      <a:pt x="202207" y="1826290"/>
                      <a:pt x="204202" y="1816100"/>
                      <a:pt x="208965" y="1809750"/>
                    </a:cubicBezTo>
                    <a:cubicBezTo>
                      <a:pt x="210552" y="1804987"/>
                      <a:pt x="213727" y="1800482"/>
                      <a:pt x="213727" y="1795462"/>
                    </a:cubicBezTo>
                    <a:cubicBezTo>
                      <a:pt x="213727" y="1719844"/>
                      <a:pt x="217132" y="1734235"/>
                      <a:pt x="204202" y="1695450"/>
                    </a:cubicBezTo>
                    <a:cubicBezTo>
                      <a:pt x="202615" y="1701800"/>
                      <a:pt x="195809" y="1709054"/>
                      <a:pt x="199440" y="1714500"/>
                    </a:cubicBezTo>
                    <a:cubicBezTo>
                      <a:pt x="202225" y="1718677"/>
                      <a:pt x="212348" y="1714564"/>
                      <a:pt x="213727" y="1709737"/>
                    </a:cubicBezTo>
                    <a:cubicBezTo>
                      <a:pt x="216380" y="1700452"/>
                      <a:pt x="210552" y="1690687"/>
                      <a:pt x="208965" y="1681162"/>
                    </a:cubicBezTo>
                    <a:cubicBezTo>
                      <a:pt x="204202" y="1682750"/>
                      <a:pt x="198227" y="1682375"/>
                      <a:pt x="194677" y="1685925"/>
                    </a:cubicBezTo>
                    <a:cubicBezTo>
                      <a:pt x="186855" y="1693747"/>
                      <a:pt x="189738" y="1718098"/>
                      <a:pt x="194677" y="1724025"/>
                    </a:cubicBezTo>
                    <a:cubicBezTo>
                      <a:pt x="198867" y="1729053"/>
                      <a:pt x="207377" y="1727200"/>
                      <a:pt x="213727" y="1728787"/>
                    </a:cubicBezTo>
                    <a:cubicBezTo>
                      <a:pt x="221092" y="1706696"/>
                      <a:pt x="226758" y="1696194"/>
                      <a:pt x="213727" y="1666875"/>
                    </a:cubicBezTo>
                    <a:cubicBezTo>
                      <a:pt x="211688" y="1662288"/>
                      <a:pt x="204202" y="1670050"/>
                      <a:pt x="199440" y="1671637"/>
                    </a:cubicBezTo>
                    <a:cubicBezTo>
                      <a:pt x="201013" y="1676358"/>
                      <a:pt x="209574" y="1717893"/>
                      <a:pt x="228015" y="1676400"/>
                    </a:cubicBezTo>
                    <a:cubicBezTo>
                      <a:pt x="232574" y="1666142"/>
                      <a:pt x="224840" y="1654175"/>
                      <a:pt x="223252" y="1643062"/>
                    </a:cubicBezTo>
                    <a:cubicBezTo>
                      <a:pt x="220077" y="1647825"/>
                      <a:pt x="211167" y="1652230"/>
                      <a:pt x="213727" y="1657350"/>
                    </a:cubicBezTo>
                    <a:cubicBezTo>
                      <a:pt x="223454" y="1676804"/>
                      <a:pt x="248184" y="1650557"/>
                      <a:pt x="251827" y="1647825"/>
                    </a:cubicBezTo>
                    <a:cubicBezTo>
                      <a:pt x="253415" y="1643062"/>
                      <a:pt x="256590" y="1638557"/>
                      <a:pt x="256590" y="1633537"/>
                    </a:cubicBezTo>
                    <a:cubicBezTo>
                      <a:pt x="256590" y="1628517"/>
                      <a:pt x="254963" y="1623170"/>
                      <a:pt x="251827" y="1619250"/>
                    </a:cubicBezTo>
                    <a:cubicBezTo>
                      <a:pt x="245112" y="1610857"/>
                      <a:pt x="232664" y="1608100"/>
                      <a:pt x="223252" y="1604962"/>
                    </a:cubicBezTo>
                    <a:cubicBezTo>
                      <a:pt x="224840" y="1611312"/>
                      <a:pt x="222161" y="1621085"/>
                      <a:pt x="228015" y="1624012"/>
                    </a:cubicBezTo>
                    <a:cubicBezTo>
                      <a:pt x="239785" y="1629897"/>
                      <a:pt x="257576" y="1615417"/>
                      <a:pt x="266115" y="1609725"/>
                    </a:cubicBezTo>
                    <a:cubicBezTo>
                      <a:pt x="278987" y="1590417"/>
                      <a:pt x="284741" y="1588530"/>
                      <a:pt x="270877" y="1557337"/>
                    </a:cubicBezTo>
                    <a:cubicBezTo>
                      <a:pt x="268838" y="1552750"/>
                      <a:pt x="261352" y="1554162"/>
                      <a:pt x="256590" y="1552575"/>
                    </a:cubicBezTo>
                    <a:cubicBezTo>
                      <a:pt x="250240" y="1554162"/>
                      <a:pt x="242651" y="1553248"/>
                      <a:pt x="237540" y="1557337"/>
                    </a:cubicBezTo>
                    <a:cubicBezTo>
                      <a:pt x="226208" y="1566402"/>
                      <a:pt x="237494" y="1589668"/>
                      <a:pt x="242302" y="1595437"/>
                    </a:cubicBezTo>
                    <a:cubicBezTo>
                      <a:pt x="245516" y="1599294"/>
                      <a:pt x="251827" y="1598612"/>
                      <a:pt x="256590" y="1600200"/>
                    </a:cubicBezTo>
                    <a:cubicBezTo>
                      <a:pt x="261352" y="1597025"/>
                      <a:pt x="267301" y="1595144"/>
                      <a:pt x="270877" y="1590675"/>
                    </a:cubicBezTo>
                    <a:cubicBezTo>
                      <a:pt x="277228" y="1582737"/>
                      <a:pt x="277228" y="1570038"/>
                      <a:pt x="270877" y="1562100"/>
                    </a:cubicBezTo>
                    <a:cubicBezTo>
                      <a:pt x="267301" y="1557631"/>
                      <a:pt x="261352" y="1555750"/>
                      <a:pt x="256590" y="1552575"/>
                    </a:cubicBezTo>
                    <a:cubicBezTo>
                      <a:pt x="250240" y="1554162"/>
                      <a:pt x="242651" y="1553248"/>
                      <a:pt x="237540" y="1557337"/>
                    </a:cubicBezTo>
                    <a:cubicBezTo>
                      <a:pt x="227575" y="1565309"/>
                      <a:pt x="235642" y="1583086"/>
                      <a:pt x="237540" y="1590675"/>
                    </a:cubicBezTo>
                    <a:cubicBezTo>
                      <a:pt x="242302" y="1589087"/>
                      <a:pt x="248277" y="1589462"/>
                      <a:pt x="251827" y="1585912"/>
                    </a:cubicBezTo>
                    <a:cubicBezTo>
                      <a:pt x="268688" y="1569051"/>
                      <a:pt x="265692" y="1559029"/>
                      <a:pt x="270877" y="1538287"/>
                    </a:cubicBezTo>
                    <a:cubicBezTo>
                      <a:pt x="272095" y="1533417"/>
                      <a:pt x="274052" y="1528762"/>
                      <a:pt x="275640" y="1524000"/>
                    </a:cubicBezTo>
                    <a:cubicBezTo>
                      <a:pt x="272465" y="1519237"/>
                      <a:pt x="271430" y="1511838"/>
                      <a:pt x="266115" y="1509712"/>
                    </a:cubicBezTo>
                    <a:cubicBezTo>
                      <a:pt x="261454" y="1507848"/>
                      <a:pt x="253045" y="1509605"/>
                      <a:pt x="251827" y="1514475"/>
                    </a:cubicBezTo>
                    <a:cubicBezTo>
                      <a:pt x="249104" y="1525365"/>
                      <a:pt x="255002" y="1536700"/>
                      <a:pt x="256590" y="1547812"/>
                    </a:cubicBezTo>
                    <a:cubicBezTo>
                      <a:pt x="261352" y="1543050"/>
                      <a:pt x="267865" y="1539549"/>
                      <a:pt x="270877" y="1533525"/>
                    </a:cubicBezTo>
                    <a:cubicBezTo>
                      <a:pt x="276046" y="1523188"/>
                      <a:pt x="276452" y="1511049"/>
                      <a:pt x="280402" y="1500187"/>
                    </a:cubicBezTo>
                    <a:cubicBezTo>
                      <a:pt x="282828" y="1493515"/>
                      <a:pt x="286752" y="1487487"/>
                      <a:pt x="289927" y="1481137"/>
                    </a:cubicBezTo>
                    <a:cubicBezTo>
                      <a:pt x="286752" y="1471612"/>
                      <a:pt x="289119" y="1457543"/>
                      <a:pt x="280402" y="1452562"/>
                    </a:cubicBezTo>
                    <a:cubicBezTo>
                      <a:pt x="261484" y="1441752"/>
                      <a:pt x="250874" y="1473518"/>
                      <a:pt x="247065" y="1481137"/>
                    </a:cubicBezTo>
                    <a:cubicBezTo>
                      <a:pt x="248652" y="1495425"/>
                      <a:pt x="244208" y="1511809"/>
                      <a:pt x="251827" y="1524000"/>
                    </a:cubicBezTo>
                    <a:cubicBezTo>
                      <a:pt x="255296" y="1529551"/>
                      <a:pt x="265766" y="1523326"/>
                      <a:pt x="270877" y="1519237"/>
                    </a:cubicBezTo>
                    <a:cubicBezTo>
                      <a:pt x="274797" y="1516101"/>
                      <a:pt x="274052" y="1509712"/>
                      <a:pt x="275640" y="1504950"/>
                    </a:cubicBezTo>
                    <a:cubicBezTo>
                      <a:pt x="274052" y="1498600"/>
                      <a:pt x="277087" y="1487970"/>
                      <a:pt x="270877" y="1485900"/>
                    </a:cubicBezTo>
                    <a:cubicBezTo>
                      <a:pt x="220390" y="1469071"/>
                      <a:pt x="231634" y="1487233"/>
                      <a:pt x="237540" y="1504950"/>
                    </a:cubicBezTo>
                    <a:cubicBezTo>
                      <a:pt x="237879" y="1504498"/>
                      <a:pt x="259959" y="1475791"/>
                      <a:pt x="261352" y="1471612"/>
                    </a:cubicBezTo>
                    <a:cubicBezTo>
                      <a:pt x="264406" y="1462451"/>
                      <a:pt x="264020" y="1452463"/>
                      <a:pt x="266115" y="1443037"/>
                    </a:cubicBezTo>
                    <a:cubicBezTo>
                      <a:pt x="267204" y="1438137"/>
                      <a:pt x="269290" y="1433512"/>
                      <a:pt x="270877" y="1428750"/>
                    </a:cubicBezTo>
                    <a:cubicBezTo>
                      <a:pt x="269290" y="1422400"/>
                      <a:pt x="272660" y="1409700"/>
                      <a:pt x="266115" y="1409700"/>
                    </a:cubicBezTo>
                    <a:cubicBezTo>
                      <a:pt x="256503" y="1409700"/>
                      <a:pt x="249475" y="1435807"/>
                      <a:pt x="247065" y="1443037"/>
                    </a:cubicBezTo>
                    <a:cubicBezTo>
                      <a:pt x="248652" y="1447800"/>
                      <a:pt x="246807" y="1457325"/>
                      <a:pt x="251827" y="1457325"/>
                    </a:cubicBezTo>
                    <a:cubicBezTo>
                      <a:pt x="261481" y="1457325"/>
                      <a:pt x="273279" y="1428710"/>
                      <a:pt x="275640" y="1423987"/>
                    </a:cubicBezTo>
                    <a:cubicBezTo>
                      <a:pt x="277475" y="1416644"/>
                      <a:pt x="285165" y="1387165"/>
                      <a:pt x="285165" y="1381125"/>
                    </a:cubicBezTo>
                    <a:cubicBezTo>
                      <a:pt x="285165" y="1373030"/>
                      <a:pt x="281990" y="1365250"/>
                      <a:pt x="280402" y="1357312"/>
                    </a:cubicBezTo>
                    <a:cubicBezTo>
                      <a:pt x="275640" y="1360487"/>
                      <a:pt x="269779" y="1362440"/>
                      <a:pt x="266115" y="1366837"/>
                    </a:cubicBezTo>
                    <a:cubicBezTo>
                      <a:pt x="256532" y="1378337"/>
                      <a:pt x="250221" y="1408180"/>
                      <a:pt x="247065" y="1419225"/>
                    </a:cubicBezTo>
                    <a:cubicBezTo>
                      <a:pt x="248652" y="1433512"/>
                      <a:pt x="239500" y="1454691"/>
                      <a:pt x="251827" y="1462087"/>
                    </a:cubicBezTo>
                    <a:cubicBezTo>
                      <a:pt x="261643" y="1467977"/>
                      <a:pt x="270877" y="1433512"/>
                      <a:pt x="270877" y="1433512"/>
                    </a:cubicBezTo>
                    <a:cubicBezTo>
                      <a:pt x="274052" y="1422400"/>
                      <a:pt x="277081" y="1411245"/>
                      <a:pt x="280402" y="1400175"/>
                    </a:cubicBezTo>
                    <a:cubicBezTo>
                      <a:pt x="281845" y="1395366"/>
                      <a:pt x="283947" y="1390757"/>
                      <a:pt x="285165" y="1385887"/>
                    </a:cubicBezTo>
                    <a:cubicBezTo>
                      <a:pt x="288715" y="1371688"/>
                      <a:pt x="291515" y="1357312"/>
                      <a:pt x="294690" y="1343025"/>
                    </a:cubicBezTo>
                    <a:cubicBezTo>
                      <a:pt x="291515" y="1335087"/>
                      <a:pt x="293548" y="1320889"/>
                      <a:pt x="285165" y="1319212"/>
                    </a:cubicBezTo>
                    <a:cubicBezTo>
                      <a:pt x="277382" y="1317655"/>
                      <a:pt x="273590" y="1330802"/>
                      <a:pt x="270877" y="1338262"/>
                    </a:cubicBezTo>
                    <a:cubicBezTo>
                      <a:pt x="267041" y="1348812"/>
                      <a:pt x="261095" y="1361560"/>
                      <a:pt x="266115" y="1371600"/>
                    </a:cubicBezTo>
                    <a:cubicBezTo>
                      <a:pt x="269127" y="1377624"/>
                      <a:pt x="275640" y="1362075"/>
                      <a:pt x="280402" y="1357312"/>
                    </a:cubicBezTo>
                    <a:cubicBezTo>
                      <a:pt x="292981" y="1319576"/>
                      <a:pt x="291577" y="1338641"/>
                      <a:pt x="285165" y="1300162"/>
                    </a:cubicBezTo>
                    <a:cubicBezTo>
                      <a:pt x="269474" y="1305393"/>
                      <a:pt x="267738" y="1303605"/>
                      <a:pt x="256590" y="1319212"/>
                    </a:cubicBezTo>
                    <a:cubicBezTo>
                      <a:pt x="252464" y="1324989"/>
                      <a:pt x="242045" y="1333242"/>
                      <a:pt x="247065" y="1338262"/>
                    </a:cubicBezTo>
                    <a:cubicBezTo>
                      <a:pt x="252085" y="1343282"/>
                      <a:pt x="259765" y="1331912"/>
                      <a:pt x="266115" y="1328737"/>
                    </a:cubicBezTo>
                    <a:cubicBezTo>
                      <a:pt x="280970" y="1306455"/>
                      <a:pt x="287088" y="1304575"/>
                      <a:pt x="266115" y="1266825"/>
                    </a:cubicBezTo>
                    <a:cubicBezTo>
                      <a:pt x="263677" y="1262437"/>
                      <a:pt x="256590" y="1270000"/>
                      <a:pt x="251827" y="1271587"/>
                    </a:cubicBezTo>
                    <a:cubicBezTo>
                      <a:pt x="248652" y="1276350"/>
                      <a:pt x="244862" y="1280755"/>
                      <a:pt x="242302" y="1285875"/>
                    </a:cubicBezTo>
                    <a:cubicBezTo>
                      <a:pt x="238887" y="1292704"/>
                      <a:pt x="234302" y="1313113"/>
                      <a:pt x="232777" y="1319212"/>
                    </a:cubicBezTo>
                    <a:cubicBezTo>
                      <a:pt x="234365" y="1327150"/>
                      <a:pt x="230805" y="1347515"/>
                      <a:pt x="237540" y="1343025"/>
                    </a:cubicBezTo>
                    <a:cubicBezTo>
                      <a:pt x="255506" y="1331048"/>
                      <a:pt x="275640" y="1290637"/>
                      <a:pt x="275640" y="1290637"/>
                    </a:cubicBezTo>
                    <a:lnTo>
                      <a:pt x="285165" y="1243012"/>
                    </a:lnTo>
                    <a:lnTo>
                      <a:pt x="289927" y="1219200"/>
                    </a:lnTo>
                    <a:cubicBezTo>
                      <a:pt x="286752" y="1214437"/>
                      <a:pt x="285906" y="1203339"/>
                      <a:pt x="280402" y="1204912"/>
                    </a:cubicBezTo>
                    <a:cubicBezTo>
                      <a:pt x="256287" y="1211802"/>
                      <a:pt x="256791" y="1230401"/>
                      <a:pt x="251827" y="1247775"/>
                    </a:cubicBezTo>
                    <a:cubicBezTo>
                      <a:pt x="250448" y="1252602"/>
                      <a:pt x="242888" y="1259278"/>
                      <a:pt x="247065" y="1262062"/>
                    </a:cubicBezTo>
                    <a:cubicBezTo>
                      <a:pt x="252511" y="1265693"/>
                      <a:pt x="259765" y="1258887"/>
                      <a:pt x="266115" y="1257300"/>
                    </a:cubicBezTo>
                    <a:cubicBezTo>
                      <a:pt x="272465" y="1250950"/>
                      <a:pt x="278347" y="1244094"/>
                      <a:pt x="285165" y="1238250"/>
                    </a:cubicBezTo>
                    <a:cubicBezTo>
                      <a:pt x="289511" y="1234525"/>
                      <a:pt x="299452" y="1234449"/>
                      <a:pt x="299452" y="1228725"/>
                    </a:cubicBezTo>
                    <a:cubicBezTo>
                      <a:pt x="299452" y="1223705"/>
                      <a:pt x="289927" y="1225550"/>
                      <a:pt x="285165" y="1223962"/>
                    </a:cubicBezTo>
                    <a:cubicBezTo>
                      <a:pt x="280402" y="1225550"/>
                      <a:pt x="275491" y="1226747"/>
                      <a:pt x="270877" y="1228725"/>
                    </a:cubicBezTo>
                    <a:cubicBezTo>
                      <a:pt x="264352" y="1231522"/>
                      <a:pt x="258562" y="1240495"/>
                      <a:pt x="251827" y="1238250"/>
                    </a:cubicBezTo>
                    <a:cubicBezTo>
                      <a:pt x="247064" y="1236662"/>
                      <a:pt x="253454" y="1227882"/>
                      <a:pt x="256590" y="1223962"/>
                    </a:cubicBezTo>
                    <a:cubicBezTo>
                      <a:pt x="260166" y="1219493"/>
                      <a:pt x="266115" y="1217612"/>
                      <a:pt x="270877" y="1214437"/>
                    </a:cubicBezTo>
                    <a:cubicBezTo>
                      <a:pt x="275973" y="1194053"/>
                      <a:pt x="277049" y="1175867"/>
                      <a:pt x="304215" y="1166812"/>
                    </a:cubicBezTo>
                    <a:cubicBezTo>
                      <a:pt x="308977" y="1165225"/>
                      <a:pt x="322679" y="1159266"/>
                      <a:pt x="318502" y="1162050"/>
                    </a:cubicBezTo>
                    <a:cubicBezTo>
                      <a:pt x="309641" y="1167957"/>
                      <a:pt x="299452" y="1171575"/>
                      <a:pt x="289927" y="1176337"/>
                    </a:cubicBezTo>
                    <a:cubicBezTo>
                      <a:pt x="283577" y="1174750"/>
                      <a:pt x="265766" y="1175664"/>
                      <a:pt x="270877" y="1171575"/>
                    </a:cubicBezTo>
                    <a:cubicBezTo>
                      <a:pt x="282637" y="1162167"/>
                      <a:pt x="313740" y="1157287"/>
                      <a:pt x="313740" y="1157287"/>
                    </a:cubicBezTo>
                    <a:cubicBezTo>
                      <a:pt x="308977" y="1155700"/>
                      <a:pt x="303629" y="1155310"/>
                      <a:pt x="299452" y="1152525"/>
                    </a:cubicBezTo>
                    <a:cubicBezTo>
                      <a:pt x="263777" y="1128742"/>
                      <a:pt x="304851" y="1144798"/>
                      <a:pt x="270877" y="1133475"/>
                    </a:cubicBezTo>
                    <a:cubicBezTo>
                      <a:pt x="293102" y="1130300"/>
                      <a:pt x="316707" y="1132288"/>
                      <a:pt x="337552" y="1123950"/>
                    </a:cubicBezTo>
                    <a:cubicBezTo>
                      <a:pt x="344144" y="1121313"/>
                      <a:pt x="325149" y="1116918"/>
                      <a:pt x="318502" y="1114425"/>
                    </a:cubicBezTo>
                    <a:cubicBezTo>
                      <a:pt x="312373" y="1112127"/>
                      <a:pt x="305802" y="1111250"/>
                      <a:pt x="299452" y="1109662"/>
                    </a:cubicBezTo>
                    <a:cubicBezTo>
                      <a:pt x="296277" y="1104900"/>
                      <a:pt x="294689" y="1098550"/>
                      <a:pt x="289927" y="1095375"/>
                    </a:cubicBezTo>
                    <a:cubicBezTo>
                      <a:pt x="284481" y="1091744"/>
                      <a:pt x="273804" y="1096467"/>
                      <a:pt x="270877" y="1090612"/>
                    </a:cubicBezTo>
                    <a:cubicBezTo>
                      <a:pt x="268632" y="1086122"/>
                      <a:pt x="280213" y="1086675"/>
                      <a:pt x="285165" y="1085850"/>
                    </a:cubicBezTo>
                    <a:cubicBezTo>
                      <a:pt x="299345" y="1083487"/>
                      <a:pt x="313740" y="1082675"/>
                      <a:pt x="328027" y="1081087"/>
                    </a:cubicBezTo>
                    <a:cubicBezTo>
                      <a:pt x="321828" y="1065590"/>
                      <a:pt x="317806" y="1049551"/>
                      <a:pt x="304215" y="1038225"/>
                    </a:cubicBezTo>
                    <a:cubicBezTo>
                      <a:pt x="300358" y="1035011"/>
                      <a:pt x="294690" y="1035050"/>
                      <a:pt x="289927" y="1033462"/>
                    </a:cubicBezTo>
                    <a:cubicBezTo>
                      <a:pt x="286752" y="1028700"/>
                      <a:pt x="281034" y="1024864"/>
                      <a:pt x="280402" y="1019175"/>
                    </a:cubicBezTo>
                    <a:cubicBezTo>
                      <a:pt x="279336" y="1009578"/>
                      <a:pt x="275797" y="988258"/>
                      <a:pt x="285165" y="990600"/>
                    </a:cubicBezTo>
                    <a:lnTo>
                      <a:pt x="304215" y="995362"/>
                    </a:lnTo>
                    <a:cubicBezTo>
                      <a:pt x="296277" y="998537"/>
                      <a:pt x="288835" y="1006292"/>
                      <a:pt x="280402" y="1004887"/>
                    </a:cubicBezTo>
                    <a:cubicBezTo>
                      <a:pt x="268370" y="1002882"/>
                      <a:pt x="282910" y="968793"/>
                      <a:pt x="270877" y="1004887"/>
                    </a:cubicBezTo>
                    <a:cubicBezTo>
                      <a:pt x="272465" y="1020762"/>
                      <a:pt x="273384" y="1036718"/>
                      <a:pt x="275640" y="1052512"/>
                    </a:cubicBezTo>
                    <a:cubicBezTo>
                      <a:pt x="276566" y="1058992"/>
                      <a:pt x="282833" y="1065485"/>
                      <a:pt x="280402" y="1071562"/>
                    </a:cubicBezTo>
                    <a:cubicBezTo>
                      <a:pt x="278538" y="1076223"/>
                      <a:pt x="270877" y="1074737"/>
                      <a:pt x="266115" y="1076325"/>
                    </a:cubicBezTo>
                    <a:cubicBezTo>
                      <a:pt x="262940" y="1069975"/>
                      <a:pt x="254640" y="1064101"/>
                      <a:pt x="256590" y="1057275"/>
                    </a:cubicBezTo>
                    <a:cubicBezTo>
                      <a:pt x="262350" y="1037116"/>
                      <a:pt x="312647" y="1038875"/>
                      <a:pt x="318502" y="1038225"/>
                    </a:cubicBezTo>
                    <a:cubicBezTo>
                      <a:pt x="311609" y="1035927"/>
                      <a:pt x="282471" y="1026524"/>
                      <a:pt x="280402" y="1023937"/>
                    </a:cubicBezTo>
                    <a:cubicBezTo>
                      <a:pt x="277266" y="1020017"/>
                      <a:pt x="280504" y="1011514"/>
                      <a:pt x="285165" y="1009650"/>
                    </a:cubicBezTo>
                    <a:cubicBezTo>
                      <a:pt x="298512" y="1004311"/>
                      <a:pt x="313740" y="1006475"/>
                      <a:pt x="328027" y="1004887"/>
                    </a:cubicBezTo>
                    <a:cubicBezTo>
                      <a:pt x="329615" y="998537"/>
                      <a:pt x="336980" y="990865"/>
                      <a:pt x="332790" y="985837"/>
                    </a:cubicBezTo>
                    <a:cubicBezTo>
                      <a:pt x="326362" y="978124"/>
                      <a:pt x="304215" y="976312"/>
                      <a:pt x="304215" y="976312"/>
                    </a:cubicBezTo>
                    <a:cubicBezTo>
                      <a:pt x="302627" y="971550"/>
                      <a:pt x="297207" y="966515"/>
                      <a:pt x="299452" y="962025"/>
                    </a:cubicBezTo>
                    <a:cubicBezTo>
                      <a:pt x="304766" y="951397"/>
                      <a:pt x="338406" y="963428"/>
                      <a:pt x="294690" y="952500"/>
                    </a:cubicBezTo>
                    <a:cubicBezTo>
                      <a:pt x="299452" y="949325"/>
                      <a:pt x="303331" y="943916"/>
                      <a:pt x="308977" y="942975"/>
                    </a:cubicBezTo>
                    <a:cubicBezTo>
                      <a:pt x="313929" y="942150"/>
                      <a:pt x="321020" y="952227"/>
                      <a:pt x="323265" y="947737"/>
                    </a:cubicBezTo>
                    <a:cubicBezTo>
                      <a:pt x="329420" y="935428"/>
                      <a:pt x="302974" y="929861"/>
                      <a:pt x="299452" y="928687"/>
                    </a:cubicBezTo>
                    <a:cubicBezTo>
                      <a:pt x="304215" y="927100"/>
                      <a:pt x="315328" y="928688"/>
                      <a:pt x="313740" y="923925"/>
                    </a:cubicBezTo>
                    <a:cubicBezTo>
                      <a:pt x="309760" y="911986"/>
                      <a:pt x="287091" y="898221"/>
                      <a:pt x="275640" y="890587"/>
                    </a:cubicBezTo>
                    <a:cubicBezTo>
                      <a:pt x="283577" y="885825"/>
                      <a:pt x="290223" y="877010"/>
                      <a:pt x="299452" y="876300"/>
                    </a:cubicBezTo>
                    <a:cubicBezTo>
                      <a:pt x="312504" y="875296"/>
                      <a:pt x="324965" y="889421"/>
                      <a:pt x="337552" y="885825"/>
                    </a:cubicBezTo>
                    <a:cubicBezTo>
                      <a:pt x="343846" y="884027"/>
                      <a:pt x="336594" y="872101"/>
                      <a:pt x="332790" y="866775"/>
                    </a:cubicBezTo>
                    <a:cubicBezTo>
                      <a:pt x="328176" y="860316"/>
                      <a:pt x="320090" y="857250"/>
                      <a:pt x="313740" y="852487"/>
                    </a:cubicBezTo>
                    <a:cubicBezTo>
                      <a:pt x="312152" y="847725"/>
                      <a:pt x="305965" y="842216"/>
                      <a:pt x="308977" y="838200"/>
                    </a:cubicBezTo>
                    <a:cubicBezTo>
                      <a:pt x="312904" y="832964"/>
                      <a:pt x="326743" y="839855"/>
                      <a:pt x="328027" y="833437"/>
                    </a:cubicBezTo>
                    <a:cubicBezTo>
                      <a:pt x="331786" y="814644"/>
                      <a:pt x="287920" y="807931"/>
                      <a:pt x="332790" y="819150"/>
                    </a:cubicBezTo>
                    <a:cubicBezTo>
                      <a:pt x="335965" y="823912"/>
                      <a:pt x="346363" y="829390"/>
                      <a:pt x="342315" y="833437"/>
                    </a:cubicBezTo>
                    <a:cubicBezTo>
                      <a:pt x="338267" y="837484"/>
                      <a:pt x="332685" y="827239"/>
                      <a:pt x="328027" y="823912"/>
                    </a:cubicBezTo>
                    <a:cubicBezTo>
                      <a:pt x="321568" y="819299"/>
                      <a:pt x="308977" y="817562"/>
                      <a:pt x="308977" y="809625"/>
                    </a:cubicBezTo>
                    <a:cubicBezTo>
                      <a:pt x="308977" y="803080"/>
                      <a:pt x="321677" y="812800"/>
                      <a:pt x="328027" y="814387"/>
                    </a:cubicBezTo>
                    <a:cubicBezTo>
                      <a:pt x="331202" y="806450"/>
                      <a:pt x="336778" y="799089"/>
                      <a:pt x="337552" y="790575"/>
                    </a:cubicBezTo>
                    <a:cubicBezTo>
                      <a:pt x="338426" y="780958"/>
                      <a:pt x="332790" y="771656"/>
                      <a:pt x="332790" y="762000"/>
                    </a:cubicBezTo>
                    <a:cubicBezTo>
                      <a:pt x="332790" y="753905"/>
                      <a:pt x="335965" y="746125"/>
                      <a:pt x="337552" y="738187"/>
                    </a:cubicBezTo>
                    <a:cubicBezTo>
                      <a:pt x="342315" y="739775"/>
                      <a:pt x="347179" y="744814"/>
                      <a:pt x="351840" y="742950"/>
                    </a:cubicBezTo>
                    <a:cubicBezTo>
                      <a:pt x="371497" y="735088"/>
                      <a:pt x="355424" y="701777"/>
                      <a:pt x="351840" y="695325"/>
                    </a:cubicBezTo>
                    <a:cubicBezTo>
                      <a:pt x="349060" y="690321"/>
                      <a:pt x="342315" y="688975"/>
                      <a:pt x="337552" y="685800"/>
                    </a:cubicBezTo>
                    <a:cubicBezTo>
                      <a:pt x="335965" y="692150"/>
                      <a:pt x="330909" y="698581"/>
                      <a:pt x="332790" y="704850"/>
                    </a:cubicBezTo>
                    <a:cubicBezTo>
                      <a:pt x="339735" y="728001"/>
                      <a:pt x="349955" y="732168"/>
                      <a:pt x="366127" y="742950"/>
                    </a:cubicBezTo>
                    <a:cubicBezTo>
                      <a:pt x="364540" y="727075"/>
                      <a:pt x="364708" y="710925"/>
                      <a:pt x="361365" y="695325"/>
                    </a:cubicBezTo>
                    <a:cubicBezTo>
                      <a:pt x="359877" y="688383"/>
                      <a:pt x="345490" y="673100"/>
                      <a:pt x="351840" y="676275"/>
                    </a:cubicBezTo>
                    <a:cubicBezTo>
                      <a:pt x="360932" y="680820"/>
                      <a:pt x="364196" y="692437"/>
                      <a:pt x="370890" y="700087"/>
                    </a:cubicBezTo>
                    <a:cubicBezTo>
                      <a:pt x="375325" y="705156"/>
                      <a:pt x="380415" y="709612"/>
                      <a:pt x="385177" y="714375"/>
                    </a:cubicBezTo>
                    <a:cubicBezTo>
                      <a:pt x="410203" y="664323"/>
                      <a:pt x="375142" y="740230"/>
                      <a:pt x="399465" y="642937"/>
                    </a:cubicBezTo>
                    <a:cubicBezTo>
                      <a:pt x="400683" y="638067"/>
                      <a:pt x="401982" y="652735"/>
                      <a:pt x="404227" y="657225"/>
                    </a:cubicBezTo>
                    <a:cubicBezTo>
                      <a:pt x="406787" y="662344"/>
                      <a:pt x="410577" y="666750"/>
                      <a:pt x="413752" y="671512"/>
                    </a:cubicBezTo>
                    <a:cubicBezTo>
                      <a:pt x="410577" y="655637"/>
                      <a:pt x="417697" y="632867"/>
                      <a:pt x="404227" y="623887"/>
                    </a:cubicBezTo>
                    <a:cubicBezTo>
                      <a:pt x="393578" y="616787"/>
                      <a:pt x="399465" y="674786"/>
                      <a:pt x="399465" y="661987"/>
                    </a:cubicBezTo>
                    <a:cubicBezTo>
                      <a:pt x="399465" y="646033"/>
                      <a:pt x="402640" y="630237"/>
                      <a:pt x="404227" y="614362"/>
                    </a:cubicBezTo>
                    <a:cubicBezTo>
                      <a:pt x="402220" y="611352"/>
                      <a:pt x="387475" y="591950"/>
                      <a:pt x="389940" y="585787"/>
                    </a:cubicBezTo>
                    <a:cubicBezTo>
                      <a:pt x="392066" y="580473"/>
                      <a:pt x="399465" y="579437"/>
                      <a:pt x="404227" y="576262"/>
                    </a:cubicBezTo>
                    <a:cubicBezTo>
                      <a:pt x="402640" y="571500"/>
                      <a:pt x="397220" y="566465"/>
                      <a:pt x="399465" y="561975"/>
                    </a:cubicBezTo>
                    <a:cubicBezTo>
                      <a:pt x="404908" y="551088"/>
                      <a:pt x="422597" y="560160"/>
                      <a:pt x="428040" y="561975"/>
                    </a:cubicBezTo>
                    <a:cubicBezTo>
                      <a:pt x="432802" y="566737"/>
                      <a:pt x="438015" y="571088"/>
                      <a:pt x="442327" y="576262"/>
                    </a:cubicBezTo>
                    <a:cubicBezTo>
                      <a:pt x="445991" y="580659"/>
                      <a:pt x="455899" y="594597"/>
                      <a:pt x="451852" y="590550"/>
                    </a:cubicBezTo>
                    <a:cubicBezTo>
                      <a:pt x="446239" y="584937"/>
                      <a:pt x="442792" y="577474"/>
                      <a:pt x="437565" y="571500"/>
                    </a:cubicBezTo>
                    <a:cubicBezTo>
                      <a:pt x="431652" y="564742"/>
                      <a:pt x="424359" y="559268"/>
                      <a:pt x="418515" y="552450"/>
                    </a:cubicBezTo>
                    <a:cubicBezTo>
                      <a:pt x="414790" y="548104"/>
                      <a:pt x="403870" y="540722"/>
                      <a:pt x="408990" y="538162"/>
                    </a:cubicBezTo>
                    <a:cubicBezTo>
                      <a:pt x="417627" y="533844"/>
                      <a:pt x="428040" y="541337"/>
                      <a:pt x="437565" y="542925"/>
                    </a:cubicBezTo>
                    <a:cubicBezTo>
                      <a:pt x="444389" y="547475"/>
                      <a:pt x="465226" y="567845"/>
                      <a:pt x="456615" y="533400"/>
                    </a:cubicBezTo>
                    <a:cubicBezTo>
                      <a:pt x="446450" y="492737"/>
                      <a:pt x="416731" y="486966"/>
                      <a:pt x="461377" y="504825"/>
                    </a:cubicBezTo>
                    <a:cubicBezTo>
                      <a:pt x="466492" y="511644"/>
                      <a:pt x="484543" y="545979"/>
                      <a:pt x="480427" y="504825"/>
                    </a:cubicBezTo>
                    <a:cubicBezTo>
                      <a:pt x="479428" y="494835"/>
                      <a:pt x="474077" y="485775"/>
                      <a:pt x="470902" y="476250"/>
                    </a:cubicBezTo>
                    <a:cubicBezTo>
                      <a:pt x="464009" y="455571"/>
                      <a:pt x="462592" y="458413"/>
                      <a:pt x="480427" y="476250"/>
                    </a:cubicBezTo>
                    <a:cubicBezTo>
                      <a:pt x="496173" y="452630"/>
                      <a:pt x="491907" y="466892"/>
                      <a:pt x="480427" y="428625"/>
                    </a:cubicBezTo>
                    <a:cubicBezTo>
                      <a:pt x="478984" y="423816"/>
                      <a:pt x="477044" y="419164"/>
                      <a:pt x="475665" y="414337"/>
                    </a:cubicBezTo>
                    <a:cubicBezTo>
                      <a:pt x="473867" y="408043"/>
                      <a:pt x="469976" y="388807"/>
                      <a:pt x="470902" y="395287"/>
                    </a:cubicBezTo>
                    <a:cubicBezTo>
                      <a:pt x="473412" y="412858"/>
                      <a:pt x="475854" y="430525"/>
                      <a:pt x="480427" y="447675"/>
                    </a:cubicBezTo>
                    <a:cubicBezTo>
                      <a:pt x="482256" y="454535"/>
                      <a:pt x="489952" y="473825"/>
                      <a:pt x="489952" y="466725"/>
                    </a:cubicBezTo>
                    <a:cubicBezTo>
                      <a:pt x="489952" y="453634"/>
                      <a:pt x="484567" y="441044"/>
                      <a:pt x="480427" y="428625"/>
                    </a:cubicBezTo>
                    <a:cubicBezTo>
                      <a:pt x="478182" y="421890"/>
                      <a:pt x="465882" y="404555"/>
                      <a:pt x="470902" y="409575"/>
                    </a:cubicBezTo>
                    <a:cubicBezTo>
                      <a:pt x="487277" y="425950"/>
                      <a:pt x="488726" y="434472"/>
                      <a:pt x="494715" y="452437"/>
                    </a:cubicBezTo>
                    <a:cubicBezTo>
                      <a:pt x="497890" y="444500"/>
                      <a:pt x="496303" y="431800"/>
                      <a:pt x="504240" y="428625"/>
                    </a:cubicBezTo>
                    <a:cubicBezTo>
                      <a:pt x="531683" y="417648"/>
                      <a:pt x="509237" y="470778"/>
                      <a:pt x="523290" y="428625"/>
                    </a:cubicBezTo>
                    <a:cubicBezTo>
                      <a:pt x="521702" y="422275"/>
                      <a:pt x="514337" y="414603"/>
                      <a:pt x="518527" y="409575"/>
                    </a:cubicBezTo>
                    <a:cubicBezTo>
                      <a:pt x="524955" y="401862"/>
                      <a:pt x="538122" y="404540"/>
                      <a:pt x="547102" y="400050"/>
                    </a:cubicBezTo>
                    <a:lnTo>
                      <a:pt x="566152" y="390525"/>
                    </a:lnTo>
                    <a:cubicBezTo>
                      <a:pt x="564565" y="385762"/>
                      <a:pt x="563635" y="380727"/>
                      <a:pt x="561390" y="376237"/>
                    </a:cubicBezTo>
                    <a:cubicBezTo>
                      <a:pt x="558830" y="371118"/>
                      <a:pt x="547818" y="365997"/>
                      <a:pt x="551865" y="361950"/>
                    </a:cubicBezTo>
                    <a:cubicBezTo>
                      <a:pt x="555912" y="357903"/>
                      <a:pt x="561182" y="368635"/>
                      <a:pt x="566152" y="371475"/>
                    </a:cubicBezTo>
                    <a:cubicBezTo>
                      <a:pt x="572316" y="374997"/>
                      <a:pt x="578852" y="377825"/>
                      <a:pt x="585202" y="381000"/>
                    </a:cubicBezTo>
                    <a:cubicBezTo>
                      <a:pt x="578852" y="369887"/>
                      <a:pt x="569256" y="360079"/>
                      <a:pt x="566152" y="347662"/>
                    </a:cubicBezTo>
                    <a:cubicBezTo>
                      <a:pt x="564519" y="341128"/>
                      <a:pt x="573835" y="363271"/>
                      <a:pt x="580440" y="361950"/>
                    </a:cubicBezTo>
                    <a:cubicBezTo>
                      <a:pt x="587402" y="360558"/>
                      <a:pt x="586790" y="349250"/>
                      <a:pt x="589965" y="342900"/>
                    </a:cubicBezTo>
                    <a:cubicBezTo>
                      <a:pt x="588377" y="336550"/>
                      <a:pt x="587083" y="330119"/>
                      <a:pt x="585202" y="323850"/>
                    </a:cubicBezTo>
                    <a:cubicBezTo>
                      <a:pt x="575283" y="290789"/>
                      <a:pt x="566515" y="289167"/>
                      <a:pt x="589965" y="304800"/>
                    </a:cubicBezTo>
                    <a:cubicBezTo>
                      <a:pt x="593140" y="295275"/>
                      <a:pt x="599490" y="286265"/>
                      <a:pt x="599490" y="276225"/>
                    </a:cubicBezTo>
                    <a:cubicBezTo>
                      <a:pt x="599490" y="266185"/>
                      <a:pt x="597065" y="240551"/>
                      <a:pt x="589965" y="247650"/>
                    </a:cubicBezTo>
                    <a:cubicBezTo>
                      <a:pt x="575530" y="262082"/>
                      <a:pt x="598702" y="284176"/>
                      <a:pt x="604252" y="295275"/>
                    </a:cubicBezTo>
                    <a:cubicBezTo>
                      <a:pt x="606497" y="299765"/>
                      <a:pt x="607427" y="304800"/>
                      <a:pt x="609015" y="309562"/>
                    </a:cubicBezTo>
                    <a:cubicBezTo>
                      <a:pt x="605840" y="288925"/>
                      <a:pt x="601568" y="268426"/>
                      <a:pt x="599490" y="247650"/>
                    </a:cubicBezTo>
                    <a:cubicBezTo>
                      <a:pt x="598990" y="242655"/>
                      <a:pt x="602665" y="257175"/>
                      <a:pt x="604252" y="261937"/>
                    </a:cubicBezTo>
                    <a:lnTo>
                      <a:pt x="609015" y="276225"/>
                    </a:lnTo>
                    <a:cubicBezTo>
                      <a:pt x="610602" y="271462"/>
                      <a:pt x="609059" y="263653"/>
                      <a:pt x="613777" y="261937"/>
                    </a:cubicBezTo>
                    <a:cubicBezTo>
                      <a:pt x="663629" y="243809"/>
                      <a:pt x="679473" y="278860"/>
                      <a:pt x="637590" y="228600"/>
                    </a:cubicBezTo>
                    <a:cubicBezTo>
                      <a:pt x="636002" y="223837"/>
                      <a:pt x="629277" y="217862"/>
                      <a:pt x="632827" y="214312"/>
                    </a:cubicBezTo>
                    <a:cubicBezTo>
                      <a:pt x="636377" y="210762"/>
                      <a:pt x="642938" y="216290"/>
                      <a:pt x="647115" y="219075"/>
                    </a:cubicBezTo>
                    <a:cubicBezTo>
                      <a:pt x="652719" y="222811"/>
                      <a:pt x="656228" y="229050"/>
                      <a:pt x="661402" y="233362"/>
                    </a:cubicBezTo>
                    <a:cubicBezTo>
                      <a:pt x="665799" y="237026"/>
                      <a:pt x="670927" y="239712"/>
                      <a:pt x="675690" y="242887"/>
                    </a:cubicBezTo>
                    <a:cubicBezTo>
                      <a:pt x="674102" y="222250"/>
                      <a:pt x="667524" y="201392"/>
                      <a:pt x="670927" y="180975"/>
                    </a:cubicBezTo>
                    <a:cubicBezTo>
                      <a:pt x="671752" y="176023"/>
                      <a:pt x="683627" y="190500"/>
                      <a:pt x="685215" y="185737"/>
                    </a:cubicBezTo>
                    <a:cubicBezTo>
                      <a:pt x="688765" y="175088"/>
                      <a:pt x="673717" y="161380"/>
                      <a:pt x="680452" y="152400"/>
                    </a:cubicBezTo>
                    <a:cubicBezTo>
                      <a:pt x="681438" y="151085"/>
                      <a:pt x="713790" y="177743"/>
                      <a:pt x="713790" y="180975"/>
                    </a:cubicBezTo>
                    <a:cubicBezTo>
                      <a:pt x="713790" y="186699"/>
                      <a:pt x="704265" y="174625"/>
                      <a:pt x="699502" y="171450"/>
                    </a:cubicBezTo>
                    <a:cubicBezTo>
                      <a:pt x="675853" y="135976"/>
                      <a:pt x="698153" y="171450"/>
                      <a:pt x="704265" y="171450"/>
                    </a:cubicBezTo>
                    <a:cubicBezTo>
                      <a:pt x="709989" y="171450"/>
                      <a:pt x="689977" y="153987"/>
                      <a:pt x="694740" y="157162"/>
                    </a:cubicBezTo>
                    <a:lnTo>
                      <a:pt x="709027" y="166687"/>
                    </a:lnTo>
                    <a:cubicBezTo>
                      <a:pt x="713790" y="161925"/>
                      <a:pt x="717291" y="155412"/>
                      <a:pt x="723315" y="152400"/>
                    </a:cubicBezTo>
                    <a:cubicBezTo>
                      <a:pt x="733652" y="147232"/>
                      <a:pt x="748480" y="151047"/>
                      <a:pt x="756652" y="142875"/>
                    </a:cubicBezTo>
                    <a:cubicBezTo>
                      <a:pt x="760699" y="138827"/>
                      <a:pt x="742007" y="131147"/>
                      <a:pt x="747127" y="128587"/>
                    </a:cubicBezTo>
                    <a:lnTo>
                      <a:pt x="766177" y="138112"/>
                    </a:lnTo>
                    <a:cubicBezTo>
                      <a:pt x="764590" y="131762"/>
                      <a:pt x="763213" y="125356"/>
                      <a:pt x="761415" y="119062"/>
                    </a:cubicBezTo>
                    <a:cubicBezTo>
                      <a:pt x="760036" y="114235"/>
                      <a:pt x="756652" y="99755"/>
                      <a:pt x="756652" y="104775"/>
                    </a:cubicBezTo>
                    <a:cubicBezTo>
                      <a:pt x="756652" y="112870"/>
                      <a:pt x="759827" y="120650"/>
                      <a:pt x="761415" y="128587"/>
                    </a:cubicBezTo>
                    <a:cubicBezTo>
                      <a:pt x="761496" y="128018"/>
                      <a:pt x="766494" y="74270"/>
                      <a:pt x="775702" y="71437"/>
                    </a:cubicBezTo>
                    <a:cubicBezTo>
                      <a:pt x="792461" y="66280"/>
                      <a:pt x="810627" y="74612"/>
                      <a:pt x="828090" y="76200"/>
                    </a:cubicBezTo>
                    <a:cubicBezTo>
                      <a:pt x="828461" y="76571"/>
                      <a:pt x="849007" y="101376"/>
                      <a:pt x="856665" y="95250"/>
                    </a:cubicBezTo>
                    <a:cubicBezTo>
                      <a:pt x="863341" y="89909"/>
                      <a:pt x="863015" y="79375"/>
                      <a:pt x="866190" y="71437"/>
                    </a:cubicBezTo>
                    <a:cubicBezTo>
                      <a:pt x="847437" y="24554"/>
                      <a:pt x="866163" y="66627"/>
                      <a:pt x="847140" y="33337"/>
                    </a:cubicBezTo>
                    <a:cubicBezTo>
                      <a:pt x="843618" y="27173"/>
                      <a:pt x="841742" y="20064"/>
                      <a:pt x="837615" y="14287"/>
                    </a:cubicBezTo>
                    <a:cubicBezTo>
                      <a:pt x="833700" y="8806"/>
                      <a:pt x="830062" y="0"/>
                      <a:pt x="823327" y="0"/>
                    </a:cubicBezTo>
                    <a:cubicBezTo>
                      <a:pt x="817603" y="0"/>
                      <a:pt x="829677" y="9525"/>
                      <a:pt x="832852" y="14287"/>
                    </a:cubicBezTo>
                    <a:cubicBezTo>
                      <a:pt x="846528" y="68987"/>
                      <a:pt x="827404" y="1572"/>
                      <a:pt x="847140" y="47625"/>
                    </a:cubicBezTo>
                    <a:cubicBezTo>
                      <a:pt x="859079" y="75484"/>
                      <a:pt x="844998" y="59773"/>
                      <a:pt x="856665" y="71437"/>
                    </a:cubicBezTo>
                  </a:path>
                </a:pathLst>
              </a:custGeom>
              <a:noFill/>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98" name="Dowolny kształt 197"/>
              <p:cNvSpPr/>
              <p:nvPr/>
            </p:nvSpPr>
            <p:spPr bwMode="auto">
              <a:xfrm flipV="1">
                <a:off x="1388757" y="3266730"/>
                <a:ext cx="88886" cy="60328"/>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199" name="Dowolny kształt 198"/>
              <p:cNvSpPr/>
              <p:nvPr/>
            </p:nvSpPr>
            <p:spPr bwMode="auto">
              <a:xfrm flipV="1">
                <a:off x="1534827" y="3425107"/>
                <a:ext cx="88886" cy="60328"/>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00" name="Dowolny kształt 199"/>
              <p:cNvSpPr/>
              <p:nvPr/>
            </p:nvSpPr>
            <p:spPr bwMode="auto">
              <a:xfrm flipV="1">
                <a:off x="1608491" y="3605328"/>
                <a:ext cx="88886" cy="61915"/>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01" name="Dowolny kształt 200"/>
              <p:cNvSpPr/>
              <p:nvPr/>
            </p:nvSpPr>
            <p:spPr bwMode="auto">
              <a:xfrm flipV="1">
                <a:off x="1624894" y="3771698"/>
                <a:ext cx="88886" cy="60328"/>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02" name="Dowolny kształt 201"/>
              <p:cNvSpPr/>
              <p:nvPr/>
            </p:nvSpPr>
            <p:spPr bwMode="auto">
              <a:xfrm flipV="1">
                <a:off x="1645549" y="3942558"/>
                <a:ext cx="88886" cy="60328"/>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03" name="Dowolny kształt 202"/>
              <p:cNvSpPr/>
              <p:nvPr/>
            </p:nvSpPr>
            <p:spPr bwMode="auto">
              <a:xfrm flipV="1">
                <a:off x="1701936" y="4081069"/>
                <a:ext cx="88886" cy="60328"/>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04" name="Dowolny kształt 203"/>
              <p:cNvSpPr/>
              <p:nvPr/>
            </p:nvSpPr>
            <p:spPr bwMode="auto">
              <a:xfrm flipV="1">
                <a:off x="1746201" y="4240076"/>
                <a:ext cx="88886" cy="60328"/>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05" name="Dowolny kształt 204"/>
              <p:cNvSpPr/>
              <p:nvPr/>
            </p:nvSpPr>
            <p:spPr bwMode="auto">
              <a:xfrm flipV="1">
                <a:off x="1878746" y="4368313"/>
                <a:ext cx="88886" cy="60328"/>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06" name="Dowolny kształt 205"/>
              <p:cNvSpPr/>
              <p:nvPr/>
            </p:nvSpPr>
            <p:spPr bwMode="auto">
              <a:xfrm flipH="1">
                <a:off x="5430509" y="1217973"/>
                <a:ext cx="280943" cy="309578"/>
              </a:xfrm>
              <a:custGeom>
                <a:avLst/>
                <a:gdLst>
                  <a:gd name="connsiteX0" fmla="*/ 23812 w 280987"/>
                  <a:gd name="connsiteY0" fmla="*/ 23920 h 365318"/>
                  <a:gd name="connsiteX1" fmla="*/ 61912 w 280987"/>
                  <a:gd name="connsiteY1" fmla="*/ 4870 h 365318"/>
                  <a:gd name="connsiteX2" fmla="*/ 142875 w 280987"/>
                  <a:gd name="connsiteY2" fmla="*/ 14395 h 365318"/>
                  <a:gd name="connsiteX3" fmla="*/ 157162 w 280987"/>
                  <a:gd name="connsiteY3" fmla="*/ 23920 h 365318"/>
                  <a:gd name="connsiteX4" fmla="*/ 200025 w 280987"/>
                  <a:gd name="connsiteY4" fmla="*/ 28682 h 365318"/>
                  <a:gd name="connsiteX5" fmla="*/ 214312 w 280987"/>
                  <a:gd name="connsiteY5" fmla="*/ 33445 h 365318"/>
                  <a:gd name="connsiteX6" fmla="*/ 233362 w 280987"/>
                  <a:gd name="connsiteY6" fmla="*/ 38207 h 365318"/>
                  <a:gd name="connsiteX7" fmla="*/ 252412 w 280987"/>
                  <a:gd name="connsiteY7" fmla="*/ 47732 h 365318"/>
                  <a:gd name="connsiteX8" fmla="*/ 261937 w 280987"/>
                  <a:gd name="connsiteY8" fmla="*/ 62020 h 365318"/>
                  <a:gd name="connsiteX9" fmla="*/ 276225 w 280987"/>
                  <a:gd name="connsiteY9" fmla="*/ 71545 h 365318"/>
                  <a:gd name="connsiteX10" fmla="*/ 280987 w 280987"/>
                  <a:gd name="connsiteY10" fmla="*/ 90595 h 365318"/>
                  <a:gd name="connsiteX11" fmla="*/ 271462 w 280987"/>
                  <a:gd name="connsiteY11" fmla="*/ 133457 h 365318"/>
                  <a:gd name="connsiteX12" fmla="*/ 261937 w 280987"/>
                  <a:gd name="connsiteY12" fmla="*/ 147745 h 365318"/>
                  <a:gd name="connsiteX13" fmla="*/ 247650 w 280987"/>
                  <a:gd name="connsiteY13" fmla="*/ 200132 h 365318"/>
                  <a:gd name="connsiteX14" fmla="*/ 238125 w 280987"/>
                  <a:gd name="connsiteY14" fmla="*/ 233470 h 365318"/>
                  <a:gd name="connsiteX15" fmla="*/ 219075 w 280987"/>
                  <a:gd name="connsiteY15" fmla="*/ 323957 h 365318"/>
                  <a:gd name="connsiteX16" fmla="*/ 204787 w 280987"/>
                  <a:gd name="connsiteY16" fmla="*/ 333482 h 365318"/>
                  <a:gd name="connsiteX17" fmla="*/ 195262 w 280987"/>
                  <a:gd name="connsiteY17" fmla="*/ 347770 h 365318"/>
                  <a:gd name="connsiteX18" fmla="*/ 142875 w 280987"/>
                  <a:gd name="connsiteY18" fmla="*/ 352532 h 365318"/>
                  <a:gd name="connsiteX19" fmla="*/ 128587 w 280987"/>
                  <a:gd name="connsiteY19" fmla="*/ 343007 h 365318"/>
                  <a:gd name="connsiteX20" fmla="*/ 42862 w 280987"/>
                  <a:gd name="connsiteY20" fmla="*/ 333482 h 365318"/>
                  <a:gd name="connsiteX21" fmla="*/ 28575 w 280987"/>
                  <a:gd name="connsiteY21" fmla="*/ 323957 h 365318"/>
                  <a:gd name="connsiteX22" fmla="*/ 14287 w 280987"/>
                  <a:gd name="connsiteY22" fmla="*/ 319195 h 365318"/>
                  <a:gd name="connsiteX23" fmla="*/ 0 w 280987"/>
                  <a:gd name="connsiteY23" fmla="*/ 304907 h 365318"/>
                  <a:gd name="connsiteX24" fmla="*/ 4762 w 280987"/>
                  <a:gd name="connsiteY24" fmla="*/ 190607 h 365318"/>
                  <a:gd name="connsiteX25" fmla="*/ 14287 w 280987"/>
                  <a:gd name="connsiteY25" fmla="*/ 162032 h 365318"/>
                  <a:gd name="connsiteX26" fmla="*/ 19050 w 280987"/>
                  <a:gd name="connsiteY26" fmla="*/ 128695 h 365318"/>
                  <a:gd name="connsiteX27" fmla="*/ 14287 w 280987"/>
                  <a:gd name="connsiteY27" fmla="*/ 109645 h 365318"/>
                  <a:gd name="connsiteX28" fmla="*/ 9525 w 280987"/>
                  <a:gd name="connsiteY28" fmla="*/ 85832 h 365318"/>
                  <a:gd name="connsiteX29" fmla="*/ 14287 w 280987"/>
                  <a:gd name="connsiteY29" fmla="*/ 4870 h 365318"/>
                  <a:gd name="connsiteX30" fmla="*/ 28575 w 280987"/>
                  <a:gd name="connsiteY30" fmla="*/ 9632 h 365318"/>
                  <a:gd name="connsiteX31" fmla="*/ 23812 w 280987"/>
                  <a:gd name="connsiteY31" fmla="*/ 23920 h 36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0987" h="365318">
                    <a:moveTo>
                      <a:pt x="23812" y="23920"/>
                    </a:moveTo>
                    <a:cubicBezTo>
                      <a:pt x="36512" y="17570"/>
                      <a:pt x="47843" y="6789"/>
                      <a:pt x="61912" y="4870"/>
                    </a:cubicBezTo>
                    <a:cubicBezTo>
                      <a:pt x="69013" y="3902"/>
                      <a:pt x="122000" y="3957"/>
                      <a:pt x="142875" y="14395"/>
                    </a:cubicBezTo>
                    <a:cubicBezTo>
                      <a:pt x="147994" y="16955"/>
                      <a:pt x="151609" y="22532"/>
                      <a:pt x="157162" y="23920"/>
                    </a:cubicBezTo>
                    <a:cubicBezTo>
                      <a:pt x="171108" y="27406"/>
                      <a:pt x="185737" y="27095"/>
                      <a:pt x="200025" y="28682"/>
                    </a:cubicBezTo>
                    <a:cubicBezTo>
                      <a:pt x="204787" y="30270"/>
                      <a:pt x="209485" y="32066"/>
                      <a:pt x="214312" y="33445"/>
                    </a:cubicBezTo>
                    <a:cubicBezTo>
                      <a:pt x="220606" y="35243"/>
                      <a:pt x="227233" y="35909"/>
                      <a:pt x="233362" y="38207"/>
                    </a:cubicBezTo>
                    <a:cubicBezTo>
                      <a:pt x="240010" y="40700"/>
                      <a:pt x="246062" y="44557"/>
                      <a:pt x="252412" y="47732"/>
                    </a:cubicBezTo>
                    <a:cubicBezTo>
                      <a:pt x="255587" y="52495"/>
                      <a:pt x="257890" y="57973"/>
                      <a:pt x="261937" y="62020"/>
                    </a:cubicBezTo>
                    <a:cubicBezTo>
                      <a:pt x="265984" y="66067"/>
                      <a:pt x="273050" y="66782"/>
                      <a:pt x="276225" y="71545"/>
                    </a:cubicBezTo>
                    <a:cubicBezTo>
                      <a:pt x="279856" y="76991"/>
                      <a:pt x="279400" y="84245"/>
                      <a:pt x="280987" y="90595"/>
                    </a:cubicBezTo>
                    <a:cubicBezTo>
                      <a:pt x="279157" y="101576"/>
                      <a:pt x="277326" y="121730"/>
                      <a:pt x="271462" y="133457"/>
                    </a:cubicBezTo>
                    <a:cubicBezTo>
                      <a:pt x="268902" y="138577"/>
                      <a:pt x="265112" y="142982"/>
                      <a:pt x="261937" y="147745"/>
                    </a:cubicBezTo>
                    <a:cubicBezTo>
                      <a:pt x="257175" y="165207"/>
                      <a:pt x="252622" y="182728"/>
                      <a:pt x="247650" y="200132"/>
                    </a:cubicBezTo>
                    <a:cubicBezTo>
                      <a:pt x="243599" y="214309"/>
                      <a:pt x="240477" y="217790"/>
                      <a:pt x="238125" y="233470"/>
                    </a:cubicBezTo>
                    <a:cubicBezTo>
                      <a:pt x="234844" y="255347"/>
                      <a:pt x="241245" y="301788"/>
                      <a:pt x="219075" y="323957"/>
                    </a:cubicBezTo>
                    <a:cubicBezTo>
                      <a:pt x="215027" y="328004"/>
                      <a:pt x="209550" y="330307"/>
                      <a:pt x="204787" y="333482"/>
                    </a:cubicBezTo>
                    <a:cubicBezTo>
                      <a:pt x="201612" y="338245"/>
                      <a:pt x="199309" y="343722"/>
                      <a:pt x="195262" y="347770"/>
                    </a:cubicBezTo>
                    <a:cubicBezTo>
                      <a:pt x="177714" y="365318"/>
                      <a:pt x="170133" y="355940"/>
                      <a:pt x="142875" y="352532"/>
                    </a:cubicBezTo>
                    <a:cubicBezTo>
                      <a:pt x="138112" y="349357"/>
                      <a:pt x="133707" y="345567"/>
                      <a:pt x="128587" y="343007"/>
                    </a:cubicBezTo>
                    <a:cubicBezTo>
                      <a:pt x="105863" y="331646"/>
                      <a:pt x="51779" y="334077"/>
                      <a:pt x="42862" y="333482"/>
                    </a:cubicBezTo>
                    <a:cubicBezTo>
                      <a:pt x="38100" y="330307"/>
                      <a:pt x="33694" y="326517"/>
                      <a:pt x="28575" y="323957"/>
                    </a:cubicBezTo>
                    <a:cubicBezTo>
                      <a:pt x="24085" y="321712"/>
                      <a:pt x="18464" y="321980"/>
                      <a:pt x="14287" y="319195"/>
                    </a:cubicBezTo>
                    <a:cubicBezTo>
                      <a:pt x="8683" y="315459"/>
                      <a:pt x="4762" y="309670"/>
                      <a:pt x="0" y="304907"/>
                    </a:cubicBezTo>
                    <a:cubicBezTo>
                      <a:pt x="1587" y="266807"/>
                      <a:pt x="968" y="228551"/>
                      <a:pt x="4762" y="190607"/>
                    </a:cubicBezTo>
                    <a:cubicBezTo>
                      <a:pt x="5761" y="180617"/>
                      <a:pt x="14287" y="162032"/>
                      <a:pt x="14287" y="162032"/>
                    </a:cubicBezTo>
                    <a:cubicBezTo>
                      <a:pt x="15875" y="150920"/>
                      <a:pt x="19050" y="139920"/>
                      <a:pt x="19050" y="128695"/>
                    </a:cubicBezTo>
                    <a:cubicBezTo>
                      <a:pt x="19050" y="122150"/>
                      <a:pt x="15707" y="116035"/>
                      <a:pt x="14287" y="109645"/>
                    </a:cubicBezTo>
                    <a:cubicBezTo>
                      <a:pt x="12531" y="101743"/>
                      <a:pt x="11112" y="93770"/>
                      <a:pt x="9525" y="85832"/>
                    </a:cubicBezTo>
                    <a:cubicBezTo>
                      <a:pt x="11112" y="58845"/>
                      <a:pt x="7730" y="31097"/>
                      <a:pt x="14287" y="4870"/>
                    </a:cubicBezTo>
                    <a:cubicBezTo>
                      <a:pt x="15505" y="0"/>
                      <a:pt x="25025" y="6082"/>
                      <a:pt x="28575" y="9632"/>
                    </a:cubicBezTo>
                    <a:lnTo>
                      <a:pt x="23812" y="23920"/>
                    </a:ln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07" name="Dowolny kształt 206"/>
              <p:cNvSpPr/>
              <p:nvPr/>
            </p:nvSpPr>
            <p:spPr bwMode="auto">
              <a:xfrm flipH="1">
                <a:off x="5188665" y="1278067"/>
                <a:ext cx="312689" cy="311166"/>
              </a:xfrm>
              <a:custGeom>
                <a:avLst/>
                <a:gdLst>
                  <a:gd name="connsiteX0" fmla="*/ 85163 w 311703"/>
                  <a:gd name="connsiteY0" fmla="*/ 10496 h 367683"/>
                  <a:gd name="connsiteX1" fmla="*/ 175650 w 311703"/>
                  <a:gd name="connsiteY1" fmla="*/ 20021 h 367683"/>
                  <a:gd name="connsiteX2" fmla="*/ 189938 w 311703"/>
                  <a:gd name="connsiteY2" fmla="*/ 34308 h 367683"/>
                  <a:gd name="connsiteX3" fmla="*/ 204225 w 311703"/>
                  <a:gd name="connsiteY3" fmla="*/ 43833 h 367683"/>
                  <a:gd name="connsiteX4" fmla="*/ 232800 w 311703"/>
                  <a:gd name="connsiteY4" fmla="*/ 48596 h 367683"/>
                  <a:gd name="connsiteX5" fmla="*/ 266138 w 311703"/>
                  <a:gd name="connsiteY5" fmla="*/ 62883 h 367683"/>
                  <a:gd name="connsiteX6" fmla="*/ 280425 w 311703"/>
                  <a:gd name="connsiteY6" fmla="*/ 72408 h 367683"/>
                  <a:gd name="connsiteX7" fmla="*/ 289950 w 311703"/>
                  <a:gd name="connsiteY7" fmla="*/ 86696 h 367683"/>
                  <a:gd name="connsiteX8" fmla="*/ 304238 w 311703"/>
                  <a:gd name="connsiteY8" fmla="*/ 96221 h 367683"/>
                  <a:gd name="connsiteX9" fmla="*/ 285188 w 311703"/>
                  <a:gd name="connsiteY9" fmla="*/ 153371 h 367683"/>
                  <a:gd name="connsiteX10" fmla="*/ 275663 w 311703"/>
                  <a:gd name="connsiteY10" fmla="*/ 181946 h 367683"/>
                  <a:gd name="connsiteX11" fmla="*/ 237563 w 311703"/>
                  <a:gd name="connsiteY11" fmla="*/ 234333 h 367683"/>
                  <a:gd name="connsiteX12" fmla="*/ 232800 w 311703"/>
                  <a:gd name="connsiteY12" fmla="*/ 253383 h 367683"/>
                  <a:gd name="connsiteX13" fmla="*/ 218513 w 311703"/>
                  <a:gd name="connsiteY13" fmla="*/ 272433 h 367683"/>
                  <a:gd name="connsiteX14" fmla="*/ 213750 w 311703"/>
                  <a:gd name="connsiteY14" fmla="*/ 301008 h 367683"/>
                  <a:gd name="connsiteX15" fmla="*/ 194700 w 311703"/>
                  <a:gd name="connsiteY15" fmla="*/ 348633 h 367683"/>
                  <a:gd name="connsiteX16" fmla="*/ 185175 w 311703"/>
                  <a:gd name="connsiteY16" fmla="*/ 362921 h 367683"/>
                  <a:gd name="connsiteX17" fmla="*/ 166125 w 311703"/>
                  <a:gd name="connsiteY17" fmla="*/ 367683 h 367683"/>
                  <a:gd name="connsiteX18" fmla="*/ 132788 w 311703"/>
                  <a:gd name="connsiteY18" fmla="*/ 353396 h 367683"/>
                  <a:gd name="connsiteX19" fmla="*/ 89925 w 311703"/>
                  <a:gd name="connsiteY19" fmla="*/ 320058 h 367683"/>
                  <a:gd name="connsiteX20" fmla="*/ 42300 w 311703"/>
                  <a:gd name="connsiteY20" fmla="*/ 301008 h 367683"/>
                  <a:gd name="connsiteX21" fmla="*/ 13725 w 311703"/>
                  <a:gd name="connsiteY21" fmla="*/ 296246 h 367683"/>
                  <a:gd name="connsiteX22" fmla="*/ 8963 w 311703"/>
                  <a:gd name="connsiteY22" fmla="*/ 267671 h 367683"/>
                  <a:gd name="connsiteX23" fmla="*/ 28013 w 311703"/>
                  <a:gd name="connsiteY23" fmla="*/ 239096 h 367683"/>
                  <a:gd name="connsiteX24" fmla="*/ 28013 w 311703"/>
                  <a:gd name="connsiteY24" fmla="*/ 158133 h 367683"/>
                  <a:gd name="connsiteX25" fmla="*/ 37538 w 311703"/>
                  <a:gd name="connsiteY25" fmla="*/ 91458 h 367683"/>
                  <a:gd name="connsiteX26" fmla="*/ 61350 w 311703"/>
                  <a:gd name="connsiteY26" fmla="*/ 58121 h 367683"/>
                  <a:gd name="connsiteX27" fmla="*/ 70875 w 311703"/>
                  <a:gd name="connsiteY27" fmla="*/ 43833 h 367683"/>
                  <a:gd name="connsiteX28" fmla="*/ 80400 w 311703"/>
                  <a:gd name="connsiteY28" fmla="*/ 15258 h 367683"/>
                  <a:gd name="connsiteX29" fmla="*/ 85163 w 311703"/>
                  <a:gd name="connsiteY29" fmla="*/ 10496 h 36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1703" h="367683">
                    <a:moveTo>
                      <a:pt x="85163" y="10496"/>
                    </a:moveTo>
                    <a:cubicBezTo>
                      <a:pt x="122976" y="1042"/>
                      <a:pt x="115588" y="0"/>
                      <a:pt x="175650" y="20021"/>
                    </a:cubicBezTo>
                    <a:cubicBezTo>
                      <a:pt x="182040" y="22151"/>
                      <a:pt x="184764" y="29996"/>
                      <a:pt x="189938" y="34308"/>
                    </a:cubicBezTo>
                    <a:cubicBezTo>
                      <a:pt x="194335" y="37972"/>
                      <a:pt x="198795" y="42023"/>
                      <a:pt x="204225" y="43833"/>
                    </a:cubicBezTo>
                    <a:cubicBezTo>
                      <a:pt x="213386" y="46887"/>
                      <a:pt x="223275" y="47008"/>
                      <a:pt x="232800" y="48596"/>
                    </a:cubicBezTo>
                    <a:cubicBezTo>
                      <a:pt x="268673" y="72511"/>
                      <a:pt x="223080" y="44430"/>
                      <a:pt x="266138" y="62883"/>
                    </a:cubicBezTo>
                    <a:cubicBezTo>
                      <a:pt x="271399" y="65138"/>
                      <a:pt x="275663" y="69233"/>
                      <a:pt x="280425" y="72408"/>
                    </a:cubicBezTo>
                    <a:cubicBezTo>
                      <a:pt x="283600" y="77171"/>
                      <a:pt x="285903" y="82649"/>
                      <a:pt x="289950" y="86696"/>
                    </a:cubicBezTo>
                    <a:cubicBezTo>
                      <a:pt x="293997" y="90743"/>
                      <a:pt x="303297" y="90575"/>
                      <a:pt x="304238" y="96221"/>
                    </a:cubicBezTo>
                    <a:cubicBezTo>
                      <a:pt x="311703" y="141009"/>
                      <a:pt x="308158" y="138057"/>
                      <a:pt x="285188" y="153371"/>
                    </a:cubicBezTo>
                    <a:cubicBezTo>
                      <a:pt x="282013" y="162896"/>
                      <a:pt x="282091" y="174233"/>
                      <a:pt x="275663" y="181946"/>
                    </a:cubicBezTo>
                    <a:cubicBezTo>
                      <a:pt x="245924" y="217632"/>
                      <a:pt x="258229" y="199889"/>
                      <a:pt x="237563" y="234333"/>
                    </a:cubicBezTo>
                    <a:cubicBezTo>
                      <a:pt x="235975" y="240683"/>
                      <a:pt x="235727" y="247529"/>
                      <a:pt x="232800" y="253383"/>
                    </a:cubicBezTo>
                    <a:cubicBezTo>
                      <a:pt x="229250" y="260482"/>
                      <a:pt x="221461" y="265063"/>
                      <a:pt x="218513" y="272433"/>
                    </a:cubicBezTo>
                    <a:cubicBezTo>
                      <a:pt x="214927" y="281399"/>
                      <a:pt x="215845" y="291582"/>
                      <a:pt x="213750" y="301008"/>
                    </a:cubicBezTo>
                    <a:cubicBezTo>
                      <a:pt x="211215" y="312416"/>
                      <a:pt x="196397" y="345240"/>
                      <a:pt x="194700" y="348633"/>
                    </a:cubicBezTo>
                    <a:cubicBezTo>
                      <a:pt x="192140" y="353753"/>
                      <a:pt x="189938" y="359746"/>
                      <a:pt x="185175" y="362921"/>
                    </a:cubicBezTo>
                    <a:cubicBezTo>
                      <a:pt x="179729" y="366552"/>
                      <a:pt x="172475" y="366096"/>
                      <a:pt x="166125" y="367683"/>
                    </a:cubicBezTo>
                    <a:cubicBezTo>
                      <a:pt x="154181" y="363702"/>
                      <a:pt x="143488" y="360886"/>
                      <a:pt x="132788" y="353396"/>
                    </a:cubicBezTo>
                    <a:cubicBezTo>
                      <a:pt x="105093" y="334009"/>
                      <a:pt x="112093" y="332725"/>
                      <a:pt x="89925" y="320058"/>
                    </a:cubicBezTo>
                    <a:cubicBezTo>
                      <a:pt x="77122" y="312742"/>
                      <a:pt x="56075" y="303304"/>
                      <a:pt x="42300" y="301008"/>
                    </a:cubicBezTo>
                    <a:lnTo>
                      <a:pt x="13725" y="296246"/>
                    </a:lnTo>
                    <a:cubicBezTo>
                      <a:pt x="4140" y="281868"/>
                      <a:pt x="0" y="283804"/>
                      <a:pt x="8963" y="267671"/>
                    </a:cubicBezTo>
                    <a:cubicBezTo>
                      <a:pt x="14523" y="257664"/>
                      <a:pt x="28013" y="239096"/>
                      <a:pt x="28013" y="239096"/>
                    </a:cubicBezTo>
                    <a:cubicBezTo>
                      <a:pt x="18333" y="200381"/>
                      <a:pt x="22419" y="225258"/>
                      <a:pt x="28013" y="158133"/>
                    </a:cubicBezTo>
                    <a:cubicBezTo>
                      <a:pt x="29109" y="144986"/>
                      <a:pt x="28410" y="109714"/>
                      <a:pt x="37538" y="91458"/>
                    </a:cubicBezTo>
                    <a:cubicBezTo>
                      <a:pt x="41278" y="83979"/>
                      <a:pt x="57758" y="63150"/>
                      <a:pt x="61350" y="58121"/>
                    </a:cubicBezTo>
                    <a:cubicBezTo>
                      <a:pt x="64677" y="53463"/>
                      <a:pt x="68550" y="49064"/>
                      <a:pt x="70875" y="43833"/>
                    </a:cubicBezTo>
                    <a:cubicBezTo>
                      <a:pt x="74953" y="34658"/>
                      <a:pt x="84890" y="6278"/>
                      <a:pt x="80400" y="15258"/>
                    </a:cubicBezTo>
                    <a:lnTo>
                      <a:pt x="85163" y="10496"/>
                    </a:ln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08" name="Dowolny kształt 207"/>
              <p:cNvSpPr/>
              <p:nvPr/>
            </p:nvSpPr>
            <p:spPr bwMode="auto">
              <a:xfrm flipH="1">
                <a:off x="4979490" y="1371669"/>
                <a:ext cx="331735" cy="306403"/>
              </a:xfrm>
              <a:custGeom>
                <a:avLst/>
                <a:gdLst>
                  <a:gd name="connsiteX0" fmla="*/ 3175 w 331788"/>
                  <a:gd name="connsiteY0" fmla="*/ 271463 h 361950"/>
                  <a:gd name="connsiteX1" fmla="*/ 12700 w 331788"/>
                  <a:gd name="connsiteY1" fmla="*/ 223838 h 361950"/>
                  <a:gd name="connsiteX2" fmla="*/ 46038 w 331788"/>
                  <a:gd name="connsiteY2" fmla="*/ 176213 h 361950"/>
                  <a:gd name="connsiteX3" fmla="*/ 55563 w 331788"/>
                  <a:gd name="connsiteY3" fmla="*/ 161925 h 361950"/>
                  <a:gd name="connsiteX4" fmla="*/ 60325 w 331788"/>
                  <a:gd name="connsiteY4" fmla="*/ 147638 h 361950"/>
                  <a:gd name="connsiteX5" fmla="*/ 65088 w 331788"/>
                  <a:gd name="connsiteY5" fmla="*/ 123825 h 361950"/>
                  <a:gd name="connsiteX6" fmla="*/ 74613 w 331788"/>
                  <a:gd name="connsiteY6" fmla="*/ 109538 h 361950"/>
                  <a:gd name="connsiteX7" fmla="*/ 98425 w 331788"/>
                  <a:gd name="connsiteY7" fmla="*/ 57150 h 361950"/>
                  <a:gd name="connsiteX8" fmla="*/ 107950 w 331788"/>
                  <a:gd name="connsiteY8" fmla="*/ 28575 h 361950"/>
                  <a:gd name="connsiteX9" fmla="*/ 112713 w 331788"/>
                  <a:gd name="connsiteY9" fmla="*/ 14288 h 361950"/>
                  <a:gd name="connsiteX10" fmla="*/ 122238 w 331788"/>
                  <a:gd name="connsiteY10" fmla="*/ 0 h 361950"/>
                  <a:gd name="connsiteX11" fmla="*/ 165100 w 331788"/>
                  <a:gd name="connsiteY11" fmla="*/ 4763 h 361950"/>
                  <a:gd name="connsiteX12" fmla="*/ 179388 w 331788"/>
                  <a:gd name="connsiteY12" fmla="*/ 9525 h 361950"/>
                  <a:gd name="connsiteX13" fmla="*/ 198438 w 331788"/>
                  <a:gd name="connsiteY13" fmla="*/ 14288 h 361950"/>
                  <a:gd name="connsiteX14" fmla="*/ 241300 w 331788"/>
                  <a:gd name="connsiteY14" fmla="*/ 38100 h 361950"/>
                  <a:gd name="connsiteX15" fmla="*/ 269875 w 331788"/>
                  <a:gd name="connsiteY15" fmla="*/ 52388 h 361950"/>
                  <a:gd name="connsiteX16" fmla="*/ 298450 w 331788"/>
                  <a:gd name="connsiteY16" fmla="*/ 76200 h 361950"/>
                  <a:gd name="connsiteX17" fmla="*/ 331788 w 331788"/>
                  <a:gd name="connsiteY17" fmla="*/ 128588 h 361950"/>
                  <a:gd name="connsiteX18" fmla="*/ 327025 w 331788"/>
                  <a:gd name="connsiteY18" fmla="*/ 147638 h 361950"/>
                  <a:gd name="connsiteX19" fmla="*/ 312738 w 331788"/>
                  <a:gd name="connsiteY19" fmla="*/ 157163 h 361950"/>
                  <a:gd name="connsiteX20" fmla="*/ 298450 w 331788"/>
                  <a:gd name="connsiteY20" fmla="*/ 171450 h 361950"/>
                  <a:gd name="connsiteX21" fmla="*/ 265113 w 331788"/>
                  <a:gd name="connsiteY21" fmla="*/ 204788 h 361950"/>
                  <a:gd name="connsiteX22" fmla="*/ 255588 w 331788"/>
                  <a:gd name="connsiteY22" fmla="*/ 223838 h 361950"/>
                  <a:gd name="connsiteX23" fmla="*/ 241300 w 331788"/>
                  <a:gd name="connsiteY23" fmla="*/ 238125 h 361950"/>
                  <a:gd name="connsiteX24" fmla="*/ 227013 w 331788"/>
                  <a:gd name="connsiteY24" fmla="*/ 257175 h 361950"/>
                  <a:gd name="connsiteX25" fmla="*/ 207963 w 331788"/>
                  <a:gd name="connsiteY25" fmla="*/ 285750 h 361950"/>
                  <a:gd name="connsiteX26" fmla="*/ 198438 w 331788"/>
                  <a:gd name="connsiteY26" fmla="*/ 300038 h 361950"/>
                  <a:gd name="connsiteX27" fmla="*/ 184150 w 331788"/>
                  <a:gd name="connsiteY27" fmla="*/ 314325 h 361950"/>
                  <a:gd name="connsiteX28" fmla="*/ 146050 w 331788"/>
                  <a:gd name="connsiteY28" fmla="*/ 357188 h 361950"/>
                  <a:gd name="connsiteX29" fmla="*/ 131763 w 331788"/>
                  <a:gd name="connsiteY29" fmla="*/ 361950 h 361950"/>
                  <a:gd name="connsiteX30" fmla="*/ 117475 w 331788"/>
                  <a:gd name="connsiteY30" fmla="*/ 347663 h 361950"/>
                  <a:gd name="connsiteX31" fmla="*/ 98425 w 331788"/>
                  <a:gd name="connsiteY31" fmla="*/ 338138 h 361950"/>
                  <a:gd name="connsiteX32" fmla="*/ 88900 w 331788"/>
                  <a:gd name="connsiteY32" fmla="*/ 323850 h 361950"/>
                  <a:gd name="connsiteX33" fmla="*/ 74613 w 331788"/>
                  <a:gd name="connsiteY33" fmla="*/ 314325 h 361950"/>
                  <a:gd name="connsiteX34" fmla="*/ 60325 w 331788"/>
                  <a:gd name="connsiteY34" fmla="*/ 300038 h 361950"/>
                  <a:gd name="connsiteX35" fmla="*/ 46038 w 331788"/>
                  <a:gd name="connsiteY35" fmla="*/ 295275 h 361950"/>
                  <a:gd name="connsiteX36" fmla="*/ 31750 w 331788"/>
                  <a:gd name="connsiteY36" fmla="*/ 285750 h 361950"/>
                  <a:gd name="connsiteX37" fmla="*/ 3175 w 331788"/>
                  <a:gd name="connsiteY37" fmla="*/ 271463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1788" h="361950">
                    <a:moveTo>
                      <a:pt x="3175" y="271463"/>
                    </a:moveTo>
                    <a:cubicBezTo>
                      <a:pt x="0" y="261144"/>
                      <a:pt x="6515" y="233888"/>
                      <a:pt x="12700" y="223838"/>
                    </a:cubicBezTo>
                    <a:cubicBezTo>
                      <a:pt x="22856" y="207335"/>
                      <a:pt x="35008" y="192145"/>
                      <a:pt x="46038" y="176213"/>
                    </a:cubicBezTo>
                    <a:cubicBezTo>
                      <a:pt x="49296" y="171507"/>
                      <a:pt x="55563" y="161925"/>
                      <a:pt x="55563" y="161925"/>
                    </a:cubicBezTo>
                    <a:cubicBezTo>
                      <a:pt x="57150" y="157163"/>
                      <a:pt x="59107" y="152508"/>
                      <a:pt x="60325" y="147638"/>
                    </a:cubicBezTo>
                    <a:cubicBezTo>
                      <a:pt x="62288" y="139785"/>
                      <a:pt x="62246" y="131404"/>
                      <a:pt x="65088" y="123825"/>
                    </a:cubicBezTo>
                    <a:cubicBezTo>
                      <a:pt x="67098" y="118466"/>
                      <a:pt x="71438" y="114300"/>
                      <a:pt x="74613" y="109538"/>
                    </a:cubicBezTo>
                    <a:cubicBezTo>
                      <a:pt x="101132" y="29982"/>
                      <a:pt x="66004" y="128479"/>
                      <a:pt x="98425" y="57150"/>
                    </a:cubicBezTo>
                    <a:cubicBezTo>
                      <a:pt x="102580" y="48010"/>
                      <a:pt x="104775" y="38100"/>
                      <a:pt x="107950" y="28575"/>
                    </a:cubicBezTo>
                    <a:cubicBezTo>
                      <a:pt x="109538" y="23813"/>
                      <a:pt x="109928" y="18465"/>
                      <a:pt x="112713" y="14288"/>
                    </a:cubicBezTo>
                    <a:lnTo>
                      <a:pt x="122238" y="0"/>
                    </a:lnTo>
                    <a:cubicBezTo>
                      <a:pt x="136525" y="1588"/>
                      <a:pt x="150920" y="2400"/>
                      <a:pt x="165100" y="4763"/>
                    </a:cubicBezTo>
                    <a:cubicBezTo>
                      <a:pt x="170052" y="5588"/>
                      <a:pt x="174561" y="8146"/>
                      <a:pt x="179388" y="9525"/>
                    </a:cubicBezTo>
                    <a:cubicBezTo>
                      <a:pt x="185682" y="11323"/>
                      <a:pt x="192088" y="12700"/>
                      <a:pt x="198438" y="14288"/>
                    </a:cubicBezTo>
                    <a:cubicBezTo>
                      <a:pt x="212725" y="22225"/>
                      <a:pt x="226681" y="30791"/>
                      <a:pt x="241300" y="38100"/>
                    </a:cubicBezTo>
                    <a:cubicBezTo>
                      <a:pt x="280730" y="57815"/>
                      <a:pt x="228937" y="25095"/>
                      <a:pt x="269875" y="52388"/>
                    </a:cubicBezTo>
                    <a:cubicBezTo>
                      <a:pt x="294164" y="88820"/>
                      <a:pt x="260853" y="43974"/>
                      <a:pt x="298450" y="76200"/>
                    </a:cubicBezTo>
                    <a:cubicBezTo>
                      <a:pt x="308703" y="84988"/>
                      <a:pt x="327689" y="121415"/>
                      <a:pt x="331788" y="128588"/>
                    </a:cubicBezTo>
                    <a:cubicBezTo>
                      <a:pt x="330200" y="134938"/>
                      <a:pt x="330656" y="142192"/>
                      <a:pt x="327025" y="147638"/>
                    </a:cubicBezTo>
                    <a:cubicBezTo>
                      <a:pt x="323850" y="152400"/>
                      <a:pt x="317135" y="153499"/>
                      <a:pt x="312738" y="157163"/>
                    </a:cubicBezTo>
                    <a:cubicBezTo>
                      <a:pt x="307564" y="161475"/>
                      <a:pt x="302833" y="166336"/>
                      <a:pt x="298450" y="171450"/>
                    </a:cubicBezTo>
                    <a:cubicBezTo>
                      <a:pt x="271777" y="202568"/>
                      <a:pt x="298137" y="180019"/>
                      <a:pt x="265113" y="204788"/>
                    </a:cubicBezTo>
                    <a:cubicBezTo>
                      <a:pt x="261938" y="211138"/>
                      <a:pt x="259715" y="218061"/>
                      <a:pt x="255588" y="223838"/>
                    </a:cubicBezTo>
                    <a:cubicBezTo>
                      <a:pt x="251673" y="229319"/>
                      <a:pt x="245683" y="233011"/>
                      <a:pt x="241300" y="238125"/>
                    </a:cubicBezTo>
                    <a:cubicBezTo>
                      <a:pt x="236134" y="244151"/>
                      <a:pt x="231565" y="250672"/>
                      <a:pt x="227013" y="257175"/>
                    </a:cubicBezTo>
                    <a:cubicBezTo>
                      <a:pt x="220448" y="266553"/>
                      <a:pt x="214313" y="276225"/>
                      <a:pt x="207963" y="285750"/>
                    </a:cubicBezTo>
                    <a:cubicBezTo>
                      <a:pt x="204788" y="290513"/>
                      <a:pt x="202486" y="295991"/>
                      <a:pt x="198438" y="300038"/>
                    </a:cubicBezTo>
                    <a:cubicBezTo>
                      <a:pt x="193675" y="304800"/>
                      <a:pt x="188462" y="309151"/>
                      <a:pt x="184150" y="314325"/>
                    </a:cubicBezTo>
                    <a:cubicBezTo>
                      <a:pt x="171932" y="328987"/>
                      <a:pt x="167427" y="350063"/>
                      <a:pt x="146050" y="357188"/>
                    </a:cubicBezTo>
                    <a:lnTo>
                      <a:pt x="131763" y="361950"/>
                    </a:lnTo>
                    <a:cubicBezTo>
                      <a:pt x="127000" y="357188"/>
                      <a:pt x="122956" y="351578"/>
                      <a:pt x="117475" y="347663"/>
                    </a:cubicBezTo>
                    <a:cubicBezTo>
                      <a:pt x="111698" y="343537"/>
                      <a:pt x="103879" y="342683"/>
                      <a:pt x="98425" y="338138"/>
                    </a:cubicBezTo>
                    <a:cubicBezTo>
                      <a:pt x="94028" y="334474"/>
                      <a:pt x="92947" y="327898"/>
                      <a:pt x="88900" y="323850"/>
                    </a:cubicBezTo>
                    <a:cubicBezTo>
                      <a:pt x="84853" y="319803"/>
                      <a:pt x="79010" y="317989"/>
                      <a:pt x="74613" y="314325"/>
                    </a:cubicBezTo>
                    <a:cubicBezTo>
                      <a:pt x="69439" y="310013"/>
                      <a:pt x="65929" y="303774"/>
                      <a:pt x="60325" y="300038"/>
                    </a:cubicBezTo>
                    <a:cubicBezTo>
                      <a:pt x="56148" y="297253"/>
                      <a:pt x="50528" y="297520"/>
                      <a:pt x="46038" y="295275"/>
                    </a:cubicBezTo>
                    <a:cubicBezTo>
                      <a:pt x="40918" y="292715"/>
                      <a:pt x="36981" y="288075"/>
                      <a:pt x="31750" y="285750"/>
                    </a:cubicBezTo>
                    <a:cubicBezTo>
                      <a:pt x="9189" y="275723"/>
                      <a:pt x="6350" y="281782"/>
                      <a:pt x="3175" y="271463"/>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09" name="Dowolny kształt 208"/>
              <p:cNvSpPr/>
              <p:nvPr/>
            </p:nvSpPr>
            <p:spPr bwMode="auto">
              <a:xfrm flipH="1">
                <a:off x="4770229" y="1480303"/>
                <a:ext cx="392050" cy="314341"/>
              </a:xfrm>
              <a:custGeom>
                <a:avLst/>
                <a:gdLst>
                  <a:gd name="connsiteX0" fmla="*/ 2723 w 393248"/>
                  <a:gd name="connsiteY0" fmla="*/ 257175 h 371475"/>
                  <a:gd name="connsiteX1" fmla="*/ 17010 w 393248"/>
                  <a:gd name="connsiteY1" fmla="*/ 214312 h 371475"/>
                  <a:gd name="connsiteX2" fmla="*/ 31298 w 393248"/>
                  <a:gd name="connsiteY2" fmla="*/ 204787 h 371475"/>
                  <a:gd name="connsiteX3" fmla="*/ 69398 w 393248"/>
                  <a:gd name="connsiteY3" fmla="*/ 171450 h 371475"/>
                  <a:gd name="connsiteX4" fmla="*/ 97973 w 393248"/>
                  <a:gd name="connsiteY4" fmla="*/ 128587 h 371475"/>
                  <a:gd name="connsiteX5" fmla="*/ 112260 w 393248"/>
                  <a:gd name="connsiteY5" fmla="*/ 119062 h 371475"/>
                  <a:gd name="connsiteX6" fmla="*/ 131310 w 393248"/>
                  <a:gd name="connsiteY6" fmla="*/ 85725 h 371475"/>
                  <a:gd name="connsiteX7" fmla="*/ 159885 w 393248"/>
                  <a:gd name="connsiteY7" fmla="*/ 42862 h 371475"/>
                  <a:gd name="connsiteX8" fmla="*/ 174173 w 393248"/>
                  <a:gd name="connsiteY8" fmla="*/ 33337 h 371475"/>
                  <a:gd name="connsiteX9" fmla="*/ 188460 w 393248"/>
                  <a:gd name="connsiteY9" fmla="*/ 19050 h 371475"/>
                  <a:gd name="connsiteX10" fmla="*/ 197985 w 393248"/>
                  <a:gd name="connsiteY10" fmla="*/ 4762 h 371475"/>
                  <a:gd name="connsiteX11" fmla="*/ 212273 w 393248"/>
                  <a:gd name="connsiteY11" fmla="*/ 0 h 371475"/>
                  <a:gd name="connsiteX12" fmla="*/ 226560 w 393248"/>
                  <a:gd name="connsiteY12" fmla="*/ 14287 h 371475"/>
                  <a:gd name="connsiteX13" fmla="*/ 231323 w 393248"/>
                  <a:gd name="connsiteY13" fmla="*/ 28575 h 371475"/>
                  <a:gd name="connsiteX14" fmla="*/ 259898 w 393248"/>
                  <a:gd name="connsiteY14" fmla="*/ 38100 h 371475"/>
                  <a:gd name="connsiteX15" fmla="*/ 278948 w 393248"/>
                  <a:gd name="connsiteY15" fmla="*/ 52387 h 371475"/>
                  <a:gd name="connsiteX16" fmla="*/ 312285 w 393248"/>
                  <a:gd name="connsiteY16" fmla="*/ 71437 h 371475"/>
                  <a:gd name="connsiteX17" fmla="*/ 336098 w 393248"/>
                  <a:gd name="connsiteY17" fmla="*/ 100012 h 371475"/>
                  <a:gd name="connsiteX18" fmla="*/ 350385 w 393248"/>
                  <a:gd name="connsiteY18" fmla="*/ 119062 h 371475"/>
                  <a:gd name="connsiteX19" fmla="*/ 355148 w 393248"/>
                  <a:gd name="connsiteY19" fmla="*/ 133350 h 371475"/>
                  <a:gd name="connsiteX20" fmla="*/ 393248 w 393248"/>
                  <a:gd name="connsiteY20" fmla="*/ 180975 h 371475"/>
                  <a:gd name="connsiteX21" fmla="*/ 369435 w 393248"/>
                  <a:gd name="connsiteY21" fmla="*/ 209550 h 371475"/>
                  <a:gd name="connsiteX22" fmla="*/ 355148 w 393248"/>
                  <a:gd name="connsiteY22" fmla="*/ 219075 h 371475"/>
                  <a:gd name="connsiteX23" fmla="*/ 336098 w 393248"/>
                  <a:gd name="connsiteY23" fmla="*/ 233362 h 371475"/>
                  <a:gd name="connsiteX24" fmla="*/ 326573 w 393248"/>
                  <a:gd name="connsiteY24" fmla="*/ 247650 h 371475"/>
                  <a:gd name="connsiteX25" fmla="*/ 307523 w 393248"/>
                  <a:gd name="connsiteY25" fmla="*/ 257175 h 371475"/>
                  <a:gd name="connsiteX26" fmla="*/ 274185 w 393248"/>
                  <a:gd name="connsiteY26" fmla="*/ 271462 h 371475"/>
                  <a:gd name="connsiteX27" fmla="*/ 226560 w 393248"/>
                  <a:gd name="connsiteY27" fmla="*/ 285750 h 371475"/>
                  <a:gd name="connsiteX28" fmla="*/ 212273 w 393248"/>
                  <a:gd name="connsiteY28" fmla="*/ 295275 h 371475"/>
                  <a:gd name="connsiteX29" fmla="*/ 188460 w 393248"/>
                  <a:gd name="connsiteY29" fmla="*/ 328612 h 371475"/>
                  <a:gd name="connsiteX30" fmla="*/ 183698 w 393248"/>
                  <a:gd name="connsiteY30" fmla="*/ 342900 h 371475"/>
                  <a:gd name="connsiteX31" fmla="*/ 174173 w 393248"/>
                  <a:gd name="connsiteY31" fmla="*/ 357187 h 371475"/>
                  <a:gd name="connsiteX32" fmla="*/ 145598 w 393248"/>
                  <a:gd name="connsiteY32" fmla="*/ 371475 h 371475"/>
                  <a:gd name="connsiteX33" fmla="*/ 131310 w 393248"/>
                  <a:gd name="connsiteY33" fmla="*/ 357187 h 371475"/>
                  <a:gd name="connsiteX34" fmla="*/ 117023 w 393248"/>
                  <a:gd name="connsiteY34" fmla="*/ 347662 h 371475"/>
                  <a:gd name="connsiteX35" fmla="*/ 74160 w 393248"/>
                  <a:gd name="connsiteY35" fmla="*/ 295275 h 371475"/>
                  <a:gd name="connsiteX36" fmla="*/ 55110 w 393248"/>
                  <a:gd name="connsiteY36" fmla="*/ 285750 h 371475"/>
                  <a:gd name="connsiteX37" fmla="*/ 40823 w 393248"/>
                  <a:gd name="connsiteY37" fmla="*/ 276225 h 371475"/>
                  <a:gd name="connsiteX38" fmla="*/ 26535 w 393248"/>
                  <a:gd name="connsiteY38" fmla="*/ 271462 h 371475"/>
                  <a:gd name="connsiteX39" fmla="*/ 2723 w 393248"/>
                  <a:gd name="connsiteY39" fmla="*/ 266700 h 371475"/>
                  <a:gd name="connsiteX40" fmla="*/ 2723 w 393248"/>
                  <a:gd name="connsiteY40" fmla="*/ 2571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3248" h="371475">
                    <a:moveTo>
                      <a:pt x="2723" y="257175"/>
                    </a:moveTo>
                    <a:cubicBezTo>
                      <a:pt x="5104" y="248444"/>
                      <a:pt x="6632" y="226765"/>
                      <a:pt x="17010" y="214312"/>
                    </a:cubicBezTo>
                    <a:cubicBezTo>
                      <a:pt x="20674" y="209915"/>
                      <a:pt x="27250" y="208834"/>
                      <a:pt x="31298" y="204787"/>
                    </a:cubicBezTo>
                    <a:cubicBezTo>
                      <a:pt x="66527" y="169560"/>
                      <a:pt x="33054" y="189622"/>
                      <a:pt x="69398" y="171450"/>
                    </a:cubicBezTo>
                    <a:cubicBezTo>
                      <a:pt x="78923" y="157162"/>
                      <a:pt x="87099" y="141877"/>
                      <a:pt x="97973" y="128587"/>
                    </a:cubicBezTo>
                    <a:cubicBezTo>
                      <a:pt x="101597" y="124157"/>
                      <a:pt x="109085" y="123824"/>
                      <a:pt x="112260" y="119062"/>
                    </a:cubicBezTo>
                    <a:cubicBezTo>
                      <a:pt x="150634" y="61500"/>
                      <a:pt x="79491" y="137544"/>
                      <a:pt x="131310" y="85725"/>
                    </a:cubicBezTo>
                    <a:cubicBezTo>
                      <a:pt x="142810" y="51226"/>
                      <a:pt x="133226" y="61904"/>
                      <a:pt x="159885" y="42862"/>
                    </a:cubicBezTo>
                    <a:cubicBezTo>
                      <a:pt x="164543" y="39535"/>
                      <a:pt x="169776" y="37001"/>
                      <a:pt x="174173" y="33337"/>
                    </a:cubicBezTo>
                    <a:cubicBezTo>
                      <a:pt x="179347" y="29025"/>
                      <a:pt x="184148" y="24224"/>
                      <a:pt x="188460" y="19050"/>
                    </a:cubicBezTo>
                    <a:cubicBezTo>
                      <a:pt x="192124" y="14653"/>
                      <a:pt x="193515" y="8338"/>
                      <a:pt x="197985" y="4762"/>
                    </a:cubicBezTo>
                    <a:cubicBezTo>
                      <a:pt x="201905" y="1626"/>
                      <a:pt x="207510" y="1587"/>
                      <a:pt x="212273" y="0"/>
                    </a:cubicBezTo>
                    <a:cubicBezTo>
                      <a:pt x="217035" y="4762"/>
                      <a:pt x="222824" y="8683"/>
                      <a:pt x="226560" y="14287"/>
                    </a:cubicBezTo>
                    <a:cubicBezTo>
                      <a:pt x="229345" y="18464"/>
                      <a:pt x="227238" y="25657"/>
                      <a:pt x="231323" y="28575"/>
                    </a:cubicBezTo>
                    <a:cubicBezTo>
                      <a:pt x="239493" y="34411"/>
                      <a:pt x="259898" y="38100"/>
                      <a:pt x="259898" y="38100"/>
                    </a:cubicBezTo>
                    <a:cubicBezTo>
                      <a:pt x="266248" y="42862"/>
                      <a:pt x="272252" y="48126"/>
                      <a:pt x="278948" y="52387"/>
                    </a:cubicBezTo>
                    <a:cubicBezTo>
                      <a:pt x="289746" y="59258"/>
                      <a:pt x="301800" y="64097"/>
                      <a:pt x="312285" y="71437"/>
                    </a:cubicBezTo>
                    <a:cubicBezTo>
                      <a:pt x="324991" y="80331"/>
                      <a:pt x="327621" y="88144"/>
                      <a:pt x="336098" y="100012"/>
                    </a:cubicBezTo>
                    <a:cubicBezTo>
                      <a:pt x="340712" y="106471"/>
                      <a:pt x="345623" y="112712"/>
                      <a:pt x="350385" y="119062"/>
                    </a:cubicBezTo>
                    <a:cubicBezTo>
                      <a:pt x="351973" y="123825"/>
                      <a:pt x="352710" y="128961"/>
                      <a:pt x="355148" y="133350"/>
                    </a:cubicBezTo>
                    <a:cubicBezTo>
                      <a:pt x="370168" y="160386"/>
                      <a:pt x="373172" y="160899"/>
                      <a:pt x="393248" y="180975"/>
                    </a:cubicBezTo>
                    <a:cubicBezTo>
                      <a:pt x="383882" y="195023"/>
                      <a:pt x="383186" y="198090"/>
                      <a:pt x="369435" y="209550"/>
                    </a:cubicBezTo>
                    <a:cubicBezTo>
                      <a:pt x="365038" y="213214"/>
                      <a:pt x="359806" y="215748"/>
                      <a:pt x="355148" y="219075"/>
                    </a:cubicBezTo>
                    <a:cubicBezTo>
                      <a:pt x="348689" y="223689"/>
                      <a:pt x="342448" y="228600"/>
                      <a:pt x="336098" y="233362"/>
                    </a:cubicBezTo>
                    <a:cubicBezTo>
                      <a:pt x="332923" y="238125"/>
                      <a:pt x="330970" y="243986"/>
                      <a:pt x="326573" y="247650"/>
                    </a:cubicBezTo>
                    <a:cubicBezTo>
                      <a:pt x="321119" y="252195"/>
                      <a:pt x="313986" y="254237"/>
                      <a:pt x="307523" y="257175"/>
                    </a:cubicBezTo>
                    <a:cubicBezTo>
                      <a:pt x="296516" y="262178"/>
                      <a:pt x="285547" y="267330"/>
                      <a:pt x="274185" y="271462"/>
                    </a:cubicBezTo>
                    <a:cubicBezTo>
                      <a:pt x="259546" y="276785"/>
                      <a:pt x="239637" y="277032"/>
                      <a:pt x="226560" y="285750"/>
                    </a:cubicBezTo>
                    <a:lnTo>
                      <a:pt x="212273" y="295275"/>
                    </a:lnTo>
                    <a:cubicBezTo>
                      <a:pt x="201510" y="327559"/>
                      <a:pt x="216712" y="289058"/>
                      <a:pt x="188460" y="328612"/>
                    </a:cubicBezTo>
                    <a:cubicBezTo>
                      <a:pt x="185542" y="332697"/>
                      <a:pt x="185943" y="338410"/>
                      <a:pt x="183698" y="342900"/>
                    </a:cubicBezTo>
                    <a:cubicBezTo>
                      <a:pt x="181138" y="348019"/>
                      <a:pt x="178220" y="353140"/>
                      <a:pt x="174173" y="357187"/>
                    </a:cubicBezTo>
                    <a:cubicBezTo>
                      <a:pt x="164941" y="366418"/>
                      <a:pt x="157217" y="367601"/>
                      <a:pt x="145598" y="371475"/>
                    </a:cubicBezTo>
                    <a:cubicBezTo>
                      <a:pt x="140835" y="366712"/>
                      <a:pt x="136484" y="361499"/>
                      <a:pt x="131310" y="357187"/>
                    </a:cubicBezTo>
                    <a:cubicBezTo>
                      <a:pt x="126913" y="353523"/>
                      <a:pt x="120748" y="352008"/>
                      <a:pt x="117023" y="347662"/>
                    </a:cubicBezTo>
                    <a:cubicBezTo>
                      <a:pt x="97993" y="325461"/>
                      <a:pt x="106095" y="311242"/>
                      <a:pt x="74160" y="295275"/>
                    </a:cubicBezTo>
                    <a:cubicBezTo>
                      <a:pt x="67810" y="292100"/>
                      <a:pt x="61274" y="289272"/>
                      <a:pt x="55110" y="285750"/>
                    </a:cubicBezTo>
                    <a:cubicBezTo>
                      <a:pt x="50140" y="282910"/>
                      <a:pt x="45942" y="278785"/>
                      <a:pt x="40823" y="276225"/>
                    </a:cubicBezTo>
                    <a:cubicBezTo>
                      <a:pt x="36333" y="273980"/>
                      <a:pt x="31405" y="272680"/>
                      <a:pt x="26535" y="271462"/>
                    </a:cubicBezTo>
                    <a:cubicBezTo>
                      <a:pt x="18682" y="269499"/>
                      <a:pt x="9664" y="270865"/>
                      <a:pt x="2723" y="266700"/>
                    </a:cubicBezTo>
                    <a:cubicBezTo>
                      <a:pt x="0" y="265066"/>
                      <a:pt x="342" y="265906"/>
                      <a:pt x="2723" y="257175"/>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10" name="Dowolny kształt 209"/>
              <p:cNvSpPr/>
              <p:nvPr/>
            </p:nvSpPr>
            <p:spPr bwMode="auto">
              <a:xfrm flipH="1">
                <a:off x="4632308" y="1649891"/>
                <a:ext cx="369829" cy="285765"/>
              </a:xfrm>
              <a:custGeom>
                <a:avLst/>
                <a:gdLst>
                  <a:gd name="connsiteX0" fmla="*/ 0 w 371475"/>
                  <a:gd name="connsiteY0" fmla="*/ 195980 h 338855"/>
                  <a:gd name="connsiteX1" fmla="*/ 14288 w 371475"/>
                  <a:gd name="connsiteY1" fmla="*/ 186455 h 338855"/>
                  <a:gd name="connsiteX2" fmla="*/ 23813 w 371475"/>
                  <a:gd name="connsiteY2" fmla="*/ 172168 h 338855"/>
                  <a:gd name="connsiteX3" fmla="*/ 38100 w 371475"/>
                  <a:gd name="connsiteY3" fmla="*/ 157880 h 338855"/>
                  <a:gd name="connsiteX4" fmla="*/ 61913 w 371475"/>
                  <a:gd name="connsiteY4" fmla="*/ 115018 h 338855"/>
                  <a:gd name="connsiteX5" fmla="*/ 128588 w 371475"/>
                  <a:gd name="connsiteY5" fmla="*/ 105493 h 338855"/>
                  <a:gd name="connsiteX6" fmla="*/ 142875 w 371475"/>
                  <a:gd name="connsiteY6" fmla="*/ 76918 h 338855"/>
                  <a:gd name="connsiteX7" fmla="*/ 157163 w 371475"/>
                  <a:gd name="connsiteY7" fmla="*/ 67393 h 338855"/>
                  <a:gd name="connsiteX8" fmla="*/ 171450 w 371475"/>
                  <a:gd name="connsiteY8" fmla="*/ 53105 h 338855"/>
                  <a:gd name="connsiteX9" fmla="*/ 209550 w 371475"/>
                  <a:gd name="connsiteY9" fmla="*/ 43580 h 338855"/>
                  <a:gd name="connsiteX10" fmla="*/ 219075 w 371475"/>
                  <a:gd name="connsiteY10" fmla="*/ 29293 h 338855"/>
                  <a:gd name="connsiteX11" fmla="*/ 247650 w 371475"/>
                  <a:gd name="connsiteY11" fmla="*/ 5480 h 338855"/>
                  <a:gd name="connsiteX12" fmla="*/ 271463 w 371475"/>
                  <a:gd name="connsiteY12" fmla="*/ 43580 h 338855"/>
                  <a:gd name="connsiteX13" fmla="*/ 290513 w 371475"/>
                  <a:gd name="connsiteY13" fmla="*/ 72155 h 338855"/>
                  <a:gd name="connsiteX14" fmla="*/ 295275 w 371475"/>
                  <a:gd name="connsiteY14" fmla="*/ 86443 h 338855"/>
                  <a:gd name="connsiteX15" fmla="*/ 338138 w 371475"/>
                  <a:gd name="connsiteY15" fmla="*/ 110255 h 338855"/>
                  <a:gd name="connsiteX16" fmla="*/ 352425 w 371475"/>
                  <a:gd name="connsiteY16" fmla="*/ 129305 h 338855"/>
                  <a:gd name="connsiteX17" fmla="*/ 361950 w 371475"/>
                  <a:gd name="connsiteY17" fmla="*/ 143593 h 338855"/>
                  <a:gd name="connsiteX18" fmla="*/ 366713 w 371475"/>
                  <a:gd name="connsiteY18" fmla="*/ 195980 h 338855"/>
                  <a:gd name="connsiteX19" fmla="*/ 371475 w 371475"/>
                  <a:gd name="connsiteY19" fmla="*/ 215030 h 338855"/>
                  <a:gd name="connsiteX20" fmla="*/ 357188 w 371475"/>
                  <a:gd name="connsiteY20" fmla="*/ 219793 h 338855"/>
                  <a:gd name="connsiteX21" fmla="*/ 342900 w 371475"/>
                  <a:gd name="connsiteY21" fmla="*/ 229318 h 338855"/>
                  <a:gd name="connsiteX22" fmla="*/ 309563 w 371475"/>
                  <a:gd name="connsiteY22" fmla="*/ 234080 h 338855"/>
                  <a:gd name="connsiteX23" fmla="*/ 271463 w 371475"/>
                  <a:gd name="connsiteY23" fmla="*/ 248368 h 338855"/>
                  <a:gd name="connsiteX24" fmla="*/ 252413 w 371475"/>
                  <a:gd name="connsiteY24" fmla="*/ 257893 h 338855"/>
                  <a:gd name="connsiteX25" fmla="*/ 223838 w 371475"/>
                  <a:gd name="connsiteY25" fmla="*/ 276943 h 338855"/>
                  <a:gd name="connsiteX26" fmla="*/ 180975 w 371475"/>
                  <a:gd name="connsiteY26" fmla="*/ 291230 h 338855"/>
                  <a:gd name="connsiteX27" fmla="*/ 147638 w 371475"/>
                  <a:gd name="connsiteY27" fmla="*/ 315043 h 338855"/>
                  <a:gd name="connsiteX28" fmla="*/ 133350 w 371475"/>
                  <a:gd name="connsiteY28" fmla="*/ 324568 h 338855"/>
                  <a:gd name="connsiteX29" fmla="*/ 100013 w 371475"/>
                  <a:gd name="connsiteY29" fmla="*/ 338855 h 338855"/>
                  <a:gd name="connsiteX30" fmla="*/ 85725 w 371475"/>
                  <a:gd name="connsiteY30" fmla="*/ 329330 h 338855"/>
                  <a:gd name="connsiteX31" fmla="*/ 71438 w 371475"/>
                  <a:gd name="connsiteY31" fmla="*/ 300755 h 338855"/>
                  <a:gd name="connsiteX32" fmla="*/ 61913 w 371475"/>
                  <a:gd name="connsiteY32" fmla="*/ 286468 h 338855"/>
                  <a:gd name="connsiteX33" fmla="*/ 33338 w 371475"/>
                  <a:gd name="connsiteY33" fmla="*/ 257893 h 338855"/>
                  <a:gd name="connsiteX34" fmla="*/ 0 w 371475"/>
                  <a:gd name="connsiteY34" fmla="*/ 215030 h 338855"/>
                  <a:gd name="connsiteX35" fmla="*/ 0 w 371475"/>
                  <a:gd name="connsiteY35" fmla="*/ 195980 h 33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71475" h="338855">
                    <a:moveTo>
                      <a:pt x="0" y="195980"/>
                    </a:moveTo>
                    <a:cubicBezTo>
                      <a:pt x="4763" y="192805"/>
                      <a:pt x="10240" y="190502"/>
                      <a:pt x="14288" y="186455"/>
                    </a:cubicBezTo>
                    <a:cubicBezTo>
                      <a:pt x="18335" y="182408"/>
                      <a:pt x="20149" y="176565"/>
                      <a:pt x="23813" y="172168"/>
                    </a:cubicBezTo>
                    <a:cubicBezTo>
                      <a:pt x="28125" y="166994"/>
                      <a:pt x="33338" y="162643"/>
                      <a:pt x="38100" y="157880"/>
                    </a:cubicBezTo>
                    <a:cubicBezTo>
                      <a:pt x="41935" y="146377"/>
                      <a:pt x="50451" y="116655"/>
                      <a:pt x="61913" y="115018"/>
                    </a:cubicBezTo>
                    <a:lnTo>
                      <a:pt x="128588" y="105493"/>
                    </a:lnTo>
                    <a:cubicBezTo>
                      <a:pt x="132461" y="93872"/>
                      <a:pt x="133642" y="86151"/>
                      <a:pt x="142875" y="76918"/>
                    </a:cubicBezTo>
                    <a:cubicBezTo>
                      <a:pt x="146923" y="72871"/>
                      <a:pt x="152766" y="71057"/>
                      <a:pt x="157163" y="67393"/>
                    </a:cubicBezTo>
                    <a:cubicBezTo>
                      <a:pt x="162337" y="63081"/>
                      <a:pt x="165846" y="56841"/>
                      <a:pt x="171450" y="53105"/>
                    </a:cubicBezTo>
                    <a:cubicBezTo>
                      <a:pt x="177723" y="48923"/>
                      <a:pt x="206120" y="44266"/>
                      <a:pt x="209550" y="43580"/>
                    </a:cubicBezTo>
                    <a:cubicBezTo>
                      <a:pt x="212725" y="38818"/>
                      <a:pt x="215411" y="33690"/>
                      <a:pt x="219075" y="29293"/>
                    </a:cubicBezTo>
                    <a:cubicBezTo>
                      <a:pt x="230535" y="15542"/>
                      <a:pt x="233602" y="14846"/>
                      <a:pt x="247650" y="5480"/>
                    </a:cubicBezTo>
                    <a:cubicBezTo>
                      <a:pt x="280814" y="49697"/>
                      <a:pt x="245315" y="0"/>
                      <a:pt x="271463" y="43580"/>
                    </a:cubicBezTo>
                    <a:cubicBezTo>
                      <a:pt x="277353" y="53396"/>
                      <a:pt x="290513" y="72155"/>
                      <a:pt x="290513" y="72155"/>
                    </a:cubicBezTo>
                    <a:cubicBezTo>
                      <a:pt x="292100" y="76918"/>
                      <a:pt x="292139" y="82523"/>
                      <a:pt x="295275" y="86443"/>
                    </a:cubicBezTo>
                    <a:cubicBezTo>
                      <a:pt x="300419" y="92873"/>
                      <a:pt x="337941" y="110157"/>
                      <a:pt x="338138" y="110255"/>
                    </a:cubicBezTo>
                    <a:cubicBezTo>
                      <a:pt x="342900" y="116605"/>
                      <a:pt x="347812" y="122846"/>
                      <a:pt x="352425" y="129305"/>
                    </a:cubicBezTo>
                    <a:cubicBezTo>
                      <a:pt x="355752" y="133963"/>
                      <a:pt x="360751" y="137996"/>
                      <a:pt x="361950" y="143593"/>
                    </a:cubicBezTo>
                    <a:cubicBezTo>
                      <a:pt x="365624" y="160738"/>
                      <a:pt x="364396" y="178599"/>
                      <a:pt x="366713" y="195980"/>
                    </a:cubicBezTo>
                    <a:cubicBezTo>
                      <a:pt x="367578" y="202468"/>
                      <a:pt x="369888" y="208680"/>
                      <a:pt x="371475" y="215030"/>
                    </a:cubicBezTo>
                    <a:cubicBezTo>
                      <a:pt x="366713" y="216618"/>
                      <a:pt x="361678" y="217548"/>
                      <a:pt x="357188" y="219793"/>
                    </a:cubicBezTo>
                    <a:cubicBezTo>
                      <a:pt x="352068" y="222353"/>
                      <a:pt x="348383" y="227673"/>
                      <a:pt x="342900" y="229318"/>
                    </a:cubicBezTo>
                    <a:cubicBezTo>
                      <a:pt x="332148" y="232543"/>
                      <a:pt x="320675" y="232493"/>
                      <a:pt x="309563" y="234080"/>
                    </a:cubicBezTo>
                    <a:cubicBezTo>
                      <a:pt x="293854" y="239317"/>
                      <a:pt x="288546" y="240776"/>
                      <a:pt x="271463" y="248368"/>
                    </a:cubicBezTo>
                    <a:cubicBezTo>
                      <a:pt x="264975" y="251251"/>
                      <a:pt x="258763" y="254718"/>
                      <a:pt x="252413" y="257893"/>
                    </a:cubicBezTo>
                    <a:cubicBezTo>
                      <a:pt x="238217" y="279187"/>
                      <a:pt x="249631" y="269007"/>
                      <a:pt x="223838" y="276943"/>
                    </a:cubicBezTo>
                    <a:cubicBezTo>
                      <a:pt x="209444" y="281372"/>
                      <a:pt x="180975" y="291230"/>
                      <a:pt x="180975" y="291230"/>
                    </a:cubicBezTo>
                    <a:cubicBezTo>
                      <a:pt x="157705" y="314502"/>
                      <a:pt x="176890" y="298328"/>
                      <a:pt x="147638" y="315043"/>
                    </a:cubicBezTo>
                    <a:cubicBezTo>
                      <a:pt x="142668" y="317883"/>
                      <a:pt x="138320" y="321728"/>
                      <a:pt x="133350" y="324568"/>
                    </a:cubicBezTo>
                    <a:cubicBezTo>
                      <a:pt x="116871" y="333985"/>
                      <a:pt x="116043" y="333512"/>
                      <a:pt x="100013" y="338855"/>
                    </a:cubicBezTo>
                    <a:cubicBezTo>
                      <a:pt x="95250" y="335680"/>
                      <a:pt x="89773" y="333377"/>
                      <a:pt x="85725" y="329330"/>
                    </a:cubicBezTo>
                    <a:cubicBezTo>
                      <a:pt x="72075" y="315680"/>
                      <a:pt x="79185" y="316250"/>
                      <a:pt x="71438" y="300755"/>
                    </a:cubicBezTo>
                    <a:cubicBezTo>
                      <a:pt x="68878" y="295636"/>
                      <a:pt x="65716" y="290746"/>
                      <a:pt x="61913" y="286468"/>
                    </a:cubicBezTo>
                    <a:cubicBezTo>
                      <a:pt x="52964" y="276400"/>
                      <a:pt x="40810" y="269101"/>
                      <a:pt x="33338" y="257893"/>
                    </a:cubicBezTo>
                    <a:cubicBezTo>
                      <a:pt x="10552" y="223714"/>
                      <a:pt x="22383" y="237413"/>
                      <a:pt x="0" y="215030"/>
                    </a:cubicBezTo>
                    <a:lnTo>
                      <a:pt x="0" y="195980"/>
                    </a:ln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11" name="Dowolny kształt 210"/>
              <p:cNvSpPr/>
              <p:nvPr/>
            </p:nvSpPr>
            <p:spPr bwMode="auto">
              <a:xfrm flipH="1">
                <a:off x="4522834" y="1841603"/>
                <a:ext cx="369830" cy="241312"/>
              </a:xfrm>
              <a:custGeom>
                <a:avLst/>
                <a:gdLst>
                  <a:gd name="connsiteX0" fmla="*/ 5073 w 371786"/>
                  <a:gd name="connsiteY0" fmla="*/ 128587 h 284736"/>
                  <a:gd name="connsiteX1" fmla="*/ 14598 w 371786"/>
                  <a:gd name="connsiteY1" fmla="*/ 114300 h 284736"/>
                  <a:gd name="connsiteX2" fmla="*/ 47936 w 371786"/>
                  <a:gd name="connsiteY2" fmla="*/ 95250 h 284736"/>
                  <a:gd name="connsiteX3" fmla="*/ 62223 w 371786"/>
                  <a:gd name="connsiteY3" fmla="*/ 85725 h 284736"/>
                  <a:gd name="connsiteX4" fmla="*/ 86036 w 371786"/>
                  <a:gd name="connsiteY4" fmla="*/ 80962 h 284736"/>
                  <a:gd name="connsiteX5" fmla="*/ 100323 w 371786"/>
                  <a:gd name="connsiteY5" fmla="*/ 76200 h 284736"/>
                  <a:gd name="connsiteX6" fmla="*/ 119373 w 371786"/>
                  <a:gd name="connsiteY6" fmla="*/ 61912 h 284736"/>
                  <a:gd name="connsiteX7" fmla="*/ 152711 w 371786"/>
                  <a:gd name="connsiteY7" fmla="*/ 52387 h 284736"/>
                  <a:gd name="connsiteX8" fmla="*/ 166998 w 371786"/>
                  <a:gd name="connsiteY8" fmla="*/ 42862 h 284736"/>
                  <a:gd name="connsiteX9" fmla="*/ 181286 w 371786"/>
                  <a:gd name="connsiteY9" fmla="*/ 38100 h 284736"/>
                  <a:gd name="connsiteX10" fmla="*/ 219386 w 371786"/>
                  <a:gd name="connsiteY10" fmla="*/ 19050 h 284736"/>
                  <a:gd name="connsiteX11" fmla="*/ 262248 w 371786"/>
                  <a:gd name="connsiteY11" fmla="*/ 4762 h 284736"/>
                  <a:gd name="connsiteX12" fmla="*/ 276536 w 371786"/>
                  <a:gd name="connsiteY12" fmla="*/ 0 h 284736"/>
                  <a:gd name="connsiteX13" fmla="*/ 290823 w 371786"/>
                  <a:gd name="connsiteY13" fmla="*/ 4762 h 284736"/>
                  <a:gd name="connsiteX14" fmla="*/ 300348 w 371786"/>
                  <a:gd name="connsiteY14" fmla="*/ 33337 h 284736"/>
                  <a:gd name="connsiteX15" fmla="*/ 314636 w 371786"/>
                  <a:gd name="connsiteY15" fmla="*/ 61912 h 284736"/>
                  <a:gd name="connsiteX16" fmla="*/ 324161 w 371786"/>
                  <a:gd name="connsiteY16" fmla="*/ 76200 h 284736"/>
                  <a:gd name="connsiteX17" fmla="*/ 333686 w 371786"/>
                  <a:gd name="connsiteY17" fmla="*/ 95250 h 284736"/>
                  <a:gd name="connsiteX18" fmla="*/ 343211 w 371786"/>
                  <a:gd name="connsiteY18" fmla="*/ 133350 h 284736"/>
                  <a:gd name="connsiteX19" fmla="*/ 352736 w 371786"/>
                  <a:gd name="connsiteY19" fmla="*/ 147637 h 284736"/>
                  <a:gd name="connsiteX20" fmla="*/ 367023 w 371786"/>
                  <a:gd name="connsiteY20" fmla="*/ 195262 h 284736"/>
                  <a:gd name="connsiteX21" fmla="*/ 371786 w 371786"/>
                  <a:gd name="connsiteY21" fmla="*/ 209550 h 284736"/>
                  <a:gd name="connsiteX22" fmla="*/ 357498 w 371786"/>
                  <a:gd name="connsiteY22" fmla="*/ 233362 h 284736"/>
                  <a:gd name="connsiteX23" fmla="*/ 343211 w 371786"/>
                  <a:gd name="connsiteY23" fmla="*/ 238125 h 284736"/>
                  <a:gd name="connsiteX24" fmla="*/ 309873 w 371786"/>
                  <a:gd name="connsiteY24" fmla="*/ 252412 h 284736"/>
                  <a:gd name="connsiteX25" fmla="*/ 295586 w 371786"/>
                  <a:gd name="connsiteY25" fmla="*/ 261937 h 284736"/>
                  <a:gd name="connsiteX26" fmla="*/ 281298 w 371786"/>
                  <a:gd name="connsiteY26" fmla="*/ 266700 h 284736"/>
                  <a:gd name="connsiteX27" fmla="*/ 176523 w 371786"/>
                  <a:gd name="connsiteY27" fmla="*/ 271462 h 284736"/>
                  <a:gd name="connsiteX28" fmla="*/ 71748 w 371786"/>
                  <a:gd name="connsiteY28" fmla="*/ 276225 h 284736"/>
                  <a:gd name="connsiteX29" fmla="*/ 57461 w 371786"/>
                  <a:gd name="connsiteY29" fmla="*/ 252412 h 284736"/>
                  <a:gd name="connsiteX30" fmla="*/ 43173 w 371786"/>
                  <a:gd name="connsiteY30" fmla="*/ 204787 h 284736"/>
                  <a:gd name="connsiteX31" fmla="*/ 28886 w 371786"/>
                  <a:gd name="connsiteY31" fmla="*/ 195262 h 284736"/>
                  <a:gd name="connsiteX32" fmla="*/ 24123 w 371786"/>
                  <a:gd name="connsiteY32" fmla="*/ 180975 h 284736"/>
                  <a:gd name="connsiteX33" fmla="*/ 5073 w 371786"/>
                  <a:gd name="connsiteY33" fmla="*/ 152400 h 284736"/>
                  <a:gd name="connsiteX34" fmla="*/ 5073 w 371786"/>
                  <a:gd name="connsiteY34" fmla="*/ 128587 h 28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71786" h="284736">
                    <a:moveTo>
                      <a:pt x="5073" y="128587"/>
                    </a:moveTo>
                    <a:cubicBezTo>
                      <a:pt x="6661" y="122237"/>
                      <a:pt x="10551" y="118347"/>
                      <a:pt x="14598" y="114300"/>
                    </a:cubicBezTo>
                    <a:cubicBezTo>
                      <a:pt x="29016" y="99882"/>
                      <a:pt x="31587" y="100699"/>
                      <a:pt x="47936" y="95250"/>
                    </a:cubicBezTo>
                    <a:cubicBezTo>
                      <a:pt x="52698" y="92075"/>
                      <a:pt x="56864" y="87735"/>
                      <a:pt x="62223" y="85725"/>
                    </a:cubicBezTo>
                    <a:cubicBezTo>
                      <a:pt x="69802" y="82883"/>
                      <a:pt x="78183" y="82925"/>
                      <a:pt x="86036" y="80962"/>
                    </a:cubicBezTo>
                    <a:cubicBezTo>
                      <a:pt x="90906" y="79744"/>
                      <a:pt x="95561" y="77787"/>
                      <a:pt x="100323" y="76200"/>
                    </a:cubicBezTo>
                    <a:cubicBezTo>
                      <a:pt x="106673" y="71437"/>
                      <a:pt x="112481" y="65850"/>
                      <a:pt x="119373" y="61912"/>
                    </a:cubicBezTo>
                    <a:cubicBezTo>
                      <a:pt x="124683" y="58878"/>
                      <a:pt x="148593" y="53417"/>
                      <a:pt x="152711" y="52387"/>
                    </a:cubicBezTo>
                    <a:cubicBezTo>
                      <a:pt x="157473" y="49212"/>
                      <a:pt x="161879" y="45422"/>
                      <a:pt x="166998" y="42862"/>
                    </a:cubicBezTo>
                    <a:cubicBezTo>
                      <a:pt x="171488" y="40617"/>
                      <a:pt x="176927" y="40591"/>
                      <a:pt x="181286" y="38100"/>
                    </a:cubicBezTo>
                    <a:cubicBezTo>
                      <a:pt x="227531" y="11675"/>
                      <a:pt x="174528" y="32507"/>
                      <a:pt x="219386" y="19050"/>
                    </a:cubicBezTo>
                    <a:cubicBezTo>
                      <a:pt x="219453" y="19030"/>
                      <a:pt x="255071" y="7154"/>
                      <a:pt x="262248" y="4762"/>
                    </a:cubicBezTo>
                    <a:lnTo>
                      <a:pt x="276536" y="0"/>
                    </a:lnTo>
                    <a:cubicBezTo>
                      <a:pt x="281298" y="1587"/>
                      <a:pt x="287905" y="677"/>
                      <a:pt x="290823" y="4762"/>
                    </a:cubicBezTo>
                    <a:cubicBezTo>
                      <a:pt x="296659" y="12932"/>
                      <a:pt x="294779" y="24983"/>
                      <a:pt x="300348" y="33337"/>
                    </a:cubicBezTo>
                    <a:cubicBezTo>
                      <a:pt x="327646" y="74286"/>
                      <a:pt x="294917" y="22476"/>
                      <a:pt x="314636" y="61912"/>
                    </a:cubicBezTo>
                    <a:cubicBezTo>
                      <a:pt x="317196" y="67032"/>
                      <a:pt x="321321" y="71230"/>
                      <a:pt x="324161" y="76200"/>
                    </a:cubicBezTo>
                    <a:cubicBezTo>
                      <a:pt x="327683" y="82364"/>
                      <a:pt x="330511" y="88900"/>
                      <a:pt x="333686" y="95250"/>
                    </a:cubicBezTo>
                    <a:cubicBezTo>
                      <a:pt x="335498" y="104311"/>
                      <a:pt x="338328" y="123585"/>
                      <a:pt x="343211" y="133350"/>
                    </a:cubicBezTo>
                    <a:cubicBezTo>
                      <a:pt x="345771" y="138469"/>
                      <a:pt x="349561" y="142875"/>
                      <a:pt x="352736" y="147637"/>
                    </a:cubicBezTo>
                    <a:cubicBezTo>
                      <a:pt x="359932" y="176425"/>
                      <a:pt x="355429" y="160481"/>
                      <a:pt x="367023" y="195262"/>
                    </a:cubicBezTo>
                    <a:lnTo>
                      <a:pt x="371786" y="209550"/>
                    </a:lnTo>
                    <a:cubicBezTo>
                      <a:pt x="367023" y="217487"/>
                      <a:pt x="364043" y="226817"/>
                      <a:pt x="357498" y="233362"/>
                    </a:cubicBezTo>
                    <a:cubicBezTo>
                      <a:pt x="353948" y="236912"/>
                      <a:pt x="347701" y="235880"/>
                      <a:pt x="343211" y="238125"/>
                    </a:cubicBezTo>
                    <a:cubicBezTo>
                      <a:pt x="310326" y="254568"/>
                      <a:pt x="349514" y="242503"/>
                      <a:pt x="309873" y="252412"/>
                    </a:cubicBezTo>
                    <a:cubicBezTo>
                      <a:pt x="305111" y="255587"/>
                      <a:pt x="300705" y="259377"/>
                      <a:pt x="295586" y="261937"/>
                    </a:cubicBezTo>
                    <a:cubicBezTo>
                      <a:pt x="291096" y="264182"/>
                      <a:pt x="286302" y="266300"/>
                      <a:pt x="281298" y="266700"/>
                    </a:cubicBezTo>
                    <a:cubicBezTo>
                      <a:pt x="246448" y="269488"/>
                      <a:pt x="211448" y="269875"/>
                      <a:pt x="176523" y="271462"/>
                    </a:cubicBezTo>
                    <a:cubicBezTo>
                      <a:pt x="110153" y="284736"/>
                      <a:pt x="145031" y="282331"/>
                      <a:pt x="71748" y="276225"/>
                    </a:cubicBezTo>
                    <a:cubicBezTo>
                      <a:pt x="66986" y="268287"/>
                      <a:pt x="61220" y="260871"/>
                      <a:pt x="57461" y="252412"/>
                    </a:cubicBezTo>
                    <a:cubicBezTo>
                      <a:pt x="53448" y="243383"/>
                      <a:pt x="49882" y="209260"/>
                      <a:pt x="43173" y="204787"/>
                    </a:cubicBezTo>
                    <a:lnTo>
                      <a:pt x="28886" y="195262"/>
                    </a:lnTo>
                    <a:cubicBezTo>
                      <a:pt x="27298" y="190500"/>
                      <a:pt x="26561" y="185363"/>
                      <a:pt x="24123" y="180975"/>
                    </a:cubicBezTo>
                    <a:cubicBezTo>
                      <a:pt x="18563" y="170968"/>
                      <a:pt x="5073" y="152400"/>
                      <a:pt x="5073" y="152400"/>
                    </a:cubicBezTo>
                    <a:cubicBezTo>
                      <a:pt x="0" y="127030"/>
                      <a:pt x="3486" y="134937"/>
                      <a:pt x="5073" y="128587"/>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12" name="Dowolny kształt 211"/>
              <p:cNvSpPr/>
              <p:nvPr/>
            </p:nvSpPr>
            <p:spPr bwMode="auto">
              <a:xfrm flipH="1">
                <a:off x="4452445" y="2028603"/>
                <a:ext cx="365068" cy="234962"/>
              </a:xfrm>
              <a:custGeom>
                <a:avLst/>
                <a:gdLst>
                  <a:gd name="connsiteX0" fmla="*/ 9525 w 366712"/>
                  <a:gd name="connsiteY0" fmla="*/ 92593 h 278331"/>
                  <a:gd name="connsiteX1" fmla="*/ 71437 w 366712"/>
                  <a:gd name="connsiteY1" fmla="*/ 87831 h 278331"/>
                  <a:gd name="connsiteX2" fmla="*/ 100012 w 366712"/>
                  <a:gd name="connsiteY2" fmla="*/ 78306 h 278331"/>
                  <a:gd name="connsiteX3" fmla="*/ 114300 w 366712"/>
                  <a:gd name="connsiteY3" fmla="*/ 68781 h 278331"/>
                  <a:gd name="connsiteX4" fmla="*/ 128587 w 366712"/>
                  <a:gd name="connsiteY4" fmla="*/ 64018 h 278331"/>
                  <a:gd name="connsiteX5" fmla="*/ 247650 w 366712"/>
                  <a:gd name="connsiteY5" fmla="*/ 59256 h 278331"/>
                  <a:gd name="connsiteX6" fmla="*/ 266700 w 366712"/>
                  <a:gd name="connsiteY6" fmla="*/ 44968 h 278331"/>
                  <a:gd name="connsiteX7" fmla="*/ 280987 w 366712"/>
                  <a:gd name="connsiteY7" fmla="*/ 35443 h 278331"/>
                  <a:gd name="connsiteX8" fmla="*/ 309562 w 366712"/>
                  <a:gd name="connsiteY8" fmla="*/ 6868 h 278331"/>
                  <a:gd name="connsiteX9" fmla="*/ 323850 w 366712"/>
                  <a:gd name="connsiteY9" fmla="*/ 16393 h 278331"/>
                  <a:gd name="connsiteX10" fmla="*/ 338137 w 366712"/>
                  <a:gd name="connsiteY10" fmla="*/ 64018 h 278331"/>
                  <a:gd name="connsiteX11" fmla="*/ 347662 w 366712"/>
                  <a:gd name="connsiteY11" fmla="*/ 140218 h 278331"/>
                  <a:gd name="connsiteX12" fmla="*/ 352425 w 366712"/>
                  <a:gd name="connsiteY12" fmla="*/ 164031 h 278331"/>
                  <a:gd name="connsiteX13" fmla="*/ 361950 w 366712"/>
                  <a:gd name="connsiteY13" fmla="*/ 183081 h 278331"/>
                  <a:gd name="connsiteX14" fmla="*/ 366712 w 366712"/>
                  <a:gd name="connsiteY14" fmla="*/ 225943 h 278331"/>
                  <a:gd name="connsiteX15" fmla="*/ 361950 w 366712"/>
                  <a:gd name="connsiteY15" fmla="*/ 249756 h 278331"/>
                  <a:gd name="connsiteX16" fmla="*/ 347662 w 366712"/>
                  <a:gd name="connsiteY16" fmla="*/ 259281 h 278331"/>
                  <a:gd name="connsiteX17" fmla="*/ 266700 w 366712"/>
                  <a:gd name="connsiteY17" fmla="*/ 264043 h 278331"/>
                  <a:gd name="connsiteX18" fmla="*/ 219075 w 366712"/>
                  <a:gd name="connsiteY18" fmla="*/ 273568 h 278331"/>
                  <a:gd name="connsiteX19" fmla="*/ 195262 w 366712"/>
                  <a:gd name="connsiteY19" fmla="*/ 278331 h 278331"/>
                  <a:gd name="connsiteX20" fmla="*/ 161925 w 366712"/>
                  <a:gd name="connsiteY20" fmla="*/ 268806 h 278331"/>
                  <a:gd name="connsiteX21" fmla="*/ 80962 w 366712"/>
                  <a:gd name="connsiteY21" fmla="*/ 259281 h 278331"/>
                  <a:gd name="connsiteX22" fmla="*/ 52387 w 366712"/>
                  <a:gd name="connsiteY22" fmla="*/ 264043 h 278331"/>
                  <a:gd name="connsiteX23" fmla="*/ 47625 w 366712"/>
                  <a:gd name="connsiteY23" fmla="*/ 249756 h 278331"/>
                  <a:gd name="connsiteX24" fmla="*/ 33337 w 366712"/>
                  <a:gd name="connsiteY24" fmla="*/ 183081 h 278331"/>
                  <a:gd name="connsiteX25" fmla="*/ 23812 w 366712"/>
                  <a:gd name="connsiteY25" fmla="*/ 149743 h 278331"/>
                  <a:gd name="connsiteX26" fmla="*/ 14287 w 366712"/>
                  <a:gd name="connsiteY26" fmla="*/ 135456 h 278331"/>
                  <a:gd name="connsiteX27" fmla="*/ 9525 w 366712"/>
                  <a:gd name="connsiteY27" fmla="*/ 92593 h 27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6712" h="278331">
                    <a:moveTo>
                      <a:pt x="9525" y="92593"/>
                    </a:moveTo>
                    <a:cubicBezTo>
                      <a:pt x="19050" y="84656"/>
                      <a:pt x="50992" y="91059"/>
                      <a:pt x="71437" y="87831"/>
                    </a:cubicBezTo>
                    <a:cubicBezTo>
                      <a:pt x="81354" y="86265"/>
                      <a:pt x="100012" y="78306"/>
                      <a:pt x="100012" y="78306"/>
                    </a:cubicBezTo>
                    <a:cubicBezTo>
                      <a:pt x="104775" y="75131"/>
                      <a:pt x="109180" y="71341"/>
                      <a:pt x="114300" y="68781"/>
                    </a:cubicBezTo>
                    <a:cubicBezTo>
                      <a:pt x="118790" y="66536"/>
                      <a:pt x="123580" y="64376"/>
                      <a:pt x="128587" y="64018"/>
                    </a:cubicBezTo>
                    <a:cubicBezTo>
                      <a:pt x="168205" y="61188"/>
                      <a:pt x="207962" y="60843"/>
                      <a:pt x="247650" y="59256"/>
                    </a:cubicBezTo>
                    <a:cubicBezTo>
                      <a:pt x="254000" y="54493"/>
                      <a:pt x="260241" y="49582"/>
                      <a:pt x="266700" y="44968"/>
                    </a:cubicBezTo>
                    <a:cubicBezTo>
                      <a:pt x="271357" y="41641"/>
                      <a:pt x="276940" y="39490"/>
                      <a:pt x="280987" y="35443"/>
                    </a:cubicBezTo>
                    <a:cubicBezTo>
                      <a:pt x="316430" y="0"/>
                      <a:pt x="275892" y="29315"/>
                      <a:pt x="309562" y="6868"/>
                    </a:cubicBezTo>
                    <a:cubicBezTo>
                      <a:pt x="314325" y="10043"/>
                      <a:pt x="320816" y="11539"/>
                      <a:pt x="323850" y="16393"/>
                    </a:cubicBezTo>
                    <a:cubicBezTo>
                      <a:pt x="327425" y="22113"/>
                      <a:pt x="336168" y="54175"/>
                      <a:pt x="338137" y="64018"/>
                    </a:cubicBezTo>
                    <a:cubicBezTo>
                      <a:pt x="346036" y="103511"/>
                      <a:pt x="341092" y="90946"/>
                      <a:pt x="347662" y="140218"/>
                    </a:cubicBezTo>
                    <a:cubicBezTo>
                      <a:pt x="348732" y="148242"/>
                      <a:pt x="349865" y="156352"/>
                      <a:pt x="352425" y="164031"/>
                    </a:cubicBezTo>
                    <a:cubicBezTo>
                      <a:pt x="354670" y="170766"/>
                      <a:pt x="358775" y="176731"/>
                      <a:pt x="361950" y="183081"/>
                    </a:cubicBezTo>
                    <a:cubicBezTo>
                      <a:pt x="363537" y="197368"/>
                      <a:pt x="366712" y="211568"/>
                      <a:pt x="366712" y="225943"/>
                    </a:cubicBezTo>
                    <a:cubicBezTo>
                      <a:pt x="366712" y="234038"/>
                      <a:pt x="365966" y="242728"/>
                      <a:pt x="361950" y="249756"/>
                    </a:cubicBezTo>
                    <a:cubicBezTo>
                      <a:pt x="359110" y="254726"/>
                      <a:pt x="353323" y="258432"/>
                      <a:pt x="347662" y="259281"/>
                    </a:cubicBezTo>
                    <a:cubicBezTo>
                      <a:pt x="320927" y="263291"/>
                      <a:pt x="293687" y="262456"/>
                      <a:pt x="266700" y="264043"/>
                    </a:cubicBezTo>
                    <a:lnTo>
                      <a:pt x="219075" y="273568"/>
                    </a:lnTo>
                    <a:lnTo>
                      <a:pt x="195262" y="278331"/>
                    </a:lnTo>
                    <a:cubicBezTo>
                      <a:pt x="184150" y="275156"/>
                      <a:pt x="173366" y="270440"/>
                      <a:pt x="161925" y="268806"/>
                    </a:cubicBezTo>
                    <a:cubicBezTo>
                      <a:pt x="63355" y="254724"/>
                      <a:pt x="122447" y="273107"/>
                      <a:pt x="80962" y="259281"/>
                    </a:cubicBezTo>
                    <a:cubicBezTo>
                      <a:pt x="71437" y="260868"/>
                      <a:pt x="61672" y="266696"/>
                      <a:pt x="52387" y="264043"/>
                    </a:cubicBezTo>
                    <a:cubicBezTo>
                      <a:pt x="47560" y="262664"/>
                      <a:pt x="48335" y="254725"/>
                      <a:pt x="47625" y="249756"/>
                    </a:cubicBezTo>
                    <a:cubicBezTo>
                      <a:pt x="38504" y="185908"/>
                      <a:pt x="53842" y="213838"/>
                      <a:pt x="33337" y="183081"/>
                    </a:cubicBezTo>
                    <a:cubicBezTo>
                      <a:pt x="31810" y="176973"/>
                      <a:pt x="27230" y="156578"/>
                      <a:pt x="23812" y="149743"/>
                    </a:cubicBezTo>
                    <a:cubicBezTo>
                      <a:pt x="21252" y="144624"/>
                      <a:pt x="17462" y="140218"/>
                      <a:pt x="14287" y="135456"/>
                    </a:cubicBezTo>
                    <a:cubicBezTo>
                      <a:pt x="8370" y="111786"/>
                      <a:pt x="0" y="100530"/>
                      <a:pt x="9525" y="92593"/>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13" name="Dowolny kształt 212"/>
              <p:cNvSpPr/>
              <p:nvPr/>
            </p:nvSpPr>
            <p:spPr bwMode="auto">
              <a:xfrm flipH="1">
                <a:off x="4418172" y="2267101"/>
                <a:ext cx="355544" cy="207973"/>
              </a:xfrm>
              <a:custGeom>
                <a:avLst/>
                <a:gdLst>
                  <a:gd name="connsiteX0" fmla="*/ 18362 w 357510"/>
                  <a:gd name="connsiteY0" fmla="*/ 14288 h 246085"/>
                  <a:gd name="connsiteX1" fmla="*/ 8837 w 357510"/>
                  <a:gd name="connsiteY1" fmla="*/ 47625 h 246085"/>
                  <a:gd name="connsiteX2" fmla="*/ 8837 w 357510"/>
                  <a:gd name="connsiteY2" fmla="*/ 238125 h 246085"/>
                  <a:gd name="connsiteX3" fmla="*/ 46937 w 357510"/>
                  <a:gd name="connsiteY3" fmla="*/ 228600 h 246085"/>
                  <a:gd name="connsiteX4" fmla="*/ 75512 w 357510"/>
                  <a:gd name="connsiteY4" fmla="*/ 219075 h 246085"/>
                  <a:gd name="connsiteX5" fmla="*/ 166000 w 357510"/>
                  <a:gd name="connsiteY5" fmla="*/ 223838 h 246085"/>
                  <a:gd name="connsiteX6" fmla="*/ 194575 w 357510"/>
                  <a:gd name="connsiteY6" fmla="*/ 233363 h 246085"/>
                  <a:gd name="connsiteX7" fmla="*/ 261250 w 357510"/>
                  <a:gd name="connsiteY7" fmla="*/ 228600 h 246085"/>
                  <a:gd name="connsiteX8" fmla="*/ 337450 w 357510"/>
                  <a:gd name="connsiteY8" fmla="*/ 223838 h 246085"/>
                  <a:gd name="connsiteX9" fmla="*/ 332687 w 357510"/>
                  <a:gd name="connsiteY9" fmla="*/ 100013 h 246085"/>
                  <a:gd name="connsiteX10" fmla="*/ 327925 w 357510"/>
                  <a:gd name="connsiteY10" fmla="*/ 66675 h 246085"/>
                  <a:gd name="connsiteX11" fmla="*/ 323162 w 357510"/>
                  <a:gd name="connsiteY11" fmla="*/ 4763 h 246085"/>
                  <a:gd name="connsiteX12" fmla="*/ 289825 w 357510"/>
                  <a:gd name="connsiteY12" fmla="*/ 9525 h 246085"/>
                  <a:gd name="connsiteX13" fmla="*/ 266012 w 357510"/>
                  <a:gd name="connsiteY13" fmla="*/ 14288 h 246085"/>
                  <a:gd name="connsiteX14" fmla="*/ 175525 w 357510"/>
                  <a:gd name="connsiteY14" fmla="*/ 9525 h 246085"/>
                  <a:gd name="connsiteX15" fmla="*/ 156475 w 357510"/>
                  <a:gd name="connsiteY15" fmla="*/ 4763 h 246085"/>
                  <a:gd name="connsiteX16" fmla="*/ 142187 w 357510"/>
                  <a:gd name="connsiteY16" fmla="*/ 0 h 246085"/>
                  <a:gd name="connsiteX17" fmla="*/ 42175 w 357510"/>
                  <a:gd name="connsiteY17" fmla="*/ 4763 h 246085"/>
                  <a:gd name="connsiteX18" fmla="*/ 18362 w 357510"/>
                  <a:gd name="connsiteY18" fmla="*/ 14288 h 2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7510" h="246085">
                    <a:moveTo>
                      <a:pt x="18362" y="14288"/>
                    </a:moveTo>
                    <a:cubicBezTo>
                      <a:pt x="12806" y="21432"/>
                      <a:pt x="10214" y="36150"/>
                      <a:pt x="8837" y="47625"/>
                    </a:cubicBezTo>
                    <a:cubicBezTo>
                      <a:pt x="0" y="121267"/>
                      <a:pt x="5385" y="162164"/>
                      <a:pt x="8837" y="238125"/>
                    </a:cubicBezTo>
                    <a:cubicBezTo>
                      <a:pt x="21537" y="234950"/>
                      <a:pt x="34518" y="232740"/>
                      <a:pt x="46937" y="228600"/>
                    </a:cubicBezTo>
                    <a:lnTo>
                      <a:pt x="75512" y="219075"/>
                    </a:lnTo>
                    <a:cubicBezTo>
                      <a:pt x="105675" y="220663"/>
                      <a:pt x="136011" y="220239"/>
                      <a:pt x="166000" y="223838"/>
                    </a:cubicBezTo>
                    <a:cubicBezTo>
                      <a:pt x="175969" y="225034"/>
                      <a:pt x="194575" y="233363"/>
                      <a:pt x="194575" y="233363"/>
                    </a:cubicBezTo>
                    <a:lnTo>
                      <a:pt x="261250" y="228600"/>
                    </a:lnTo>
                    <a:cubicBezTo>
                      <a:pt x="286643" y="226907"/>
                      <a:pt x="325091" y="246085"/>
                      <a:pt x="337450" y="223838"/>
                    </a:cubicBezTo>
                    <a:cubicBezTo>
                      <a:pt x="357510" y="187730"/>
                      <a:pt x="335186" y="141243"/>
                      <a:pt x="332687" y="100013"/>
                    </a:cubicBezTo>
                    <a:cubicBezTo>
                      <a:pt x="332008" y="88808"/>
                      <a:pt x="329042" y="77845"/>
                      <a:pt x="327925" y="66675"/>
                    </a:cubicBezTo>
                    <a:cubicBezTo>
                      <a:pt x="325865" y="46079"/>
                      <a:pt x="324750" y="25400"/>
                      <a:pt x="323162" y="4763"/>
                    </a:cubicBezTo>
                    <a:cubicBezTo>
                      <a:pt x="312050" y="6350"/>
                      <a:pt x="300897" y="7680"/>
                      <a:pt x="289825" y="9525"/>
                    </a:cubicBezTo>
                    <a:cubicBezTo>
                      <a:pt x="281840" y="10856"/>
                      <a:pt x="274107" y="14288"/>
                      <a:pt x="266012" y="14288"/>
                    </a:cubicBezTo>
                    <a:cubicBezTo>
                      <a:pt x="235808" y="14288"/>
                      <a:pt x="205687" y="11113"/>
                      <a:pt x="175525" y="9525"/>
                    </a:cubicBezTo>
                    <a:cubicBezTo>
                      <a:pt x="169175" y="7938"/>
                      <a:pt x="162769" y="6561"/>
                      <a:pt x="156475" y="4763"/>
                    </a:cubicBezTo>
                    <a:cubicBezTo>
                      <a:pt x="151648" y="3384"/>
                      <a:pt x="147207" y="0"/>
                      <a:pt x="142187" y="0"/>
                    </a:cubicBezTo>
                    <a:cubicBezTo>
                      <a:pt x="108812" y="0"/>
                      <a:pt x="75512" y="3175"/>
                      <a:pt x="42175" y="4763"/>
                    </a:cubicBezTo>
                    <a:cubicBezTo>
                      <a:pt x="25642" y="21295"/>
                      <a:pt x="23918" y="7144"/>
                      <a:pt x="18362" y="14288"/>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14" name="Dowolny kształt 213"/>
              <p:cNvSpPr/>
              <p:nvPr/>
            </p:nvSpPr>
            <p:spPr bwMode="auto">
              <a:xfrm flipH="1">
                <a:off x="4414143" y="2467852"/>
                <a:ext cx="344433" cy="228612"/>
              </a:xfrm>
              <a:custGeom>
                <a:avLst/>
                <a:gdLst>
                  <a:gd name="connsiteX0" fmla="*/ 3175 w 346075"/>
                  <a:gd name="connsiteY0" fmla="*/ 26988 h 269184"/>
                  <a:gd name="connsiteX1" fmla="*/ 26988 w 346075"/>
                  <a:gd name="connsiteY1" fmla="*/ 12701 h 269184"/>
                  <a:gd name="connsiteX2" fmla="*/ 98425 w 346075"/>
                  <a:gd name="connsiteY2" fmla="*/ 7938 h 269184"/>
                  <a:gd name="connsiteX3" fmla="*/ 136525 w 346075"/>
                  <a:gd name="connsiteY3" fmla="*/ 3176 h 269184"/>
                  <a:gd name="connsiteX4" fmla="*/ 212725 w 346075"/>
                  <a:gd name="connsiteY4" fmla="*/ 7938 h 269184"/>
                  <a:gd name="connsiteX5" fmla="*/ 231775 w 346075"/>
                  <a:gd name="connsiteY5" fmla="*/ 17463 h 269184"/>
                  <a:gd name="connsiteX6" fmla="*/ 260350 w 346075"/>
                  <a:gd name="connsiteY6" fmla="*/ 12701 h 269184"/>
                  <a:gd name="connsiteX7" fmla="*/ 298450 w 346075"/>
                  <a:gd name="connsiteY7" fmla="*/ 3176 h 269184"/>
                  <a:gd name="connsiteX8" fmla="*/ 317500 w 346075"/>
                  <a:gd name="connsiteY8" fmla="*/ 7938 h 269184"/>
                  <a:gd name="connsiteX9" fmla="*/ 327025 w 346075"/>
                  <a:gd name="connsiteY9" fmla="*/ 36513 h 269184"/>
                  <a:gd name="connsiteX10" fmla="*/ 331788 w 346075"/>
                  <a:gd name="connsiteY10" fmla="*/ 122238 h 269184"/>
                  <a:gd name="connsiteX11" fmla="*/ 341313 w 346075"/>
                  <a:gd name="connsiteY11" fmla="*/ 150813 h 269184"/>
                  <a:gd name="connsiteX12" fmla="*/ 346075 w 346075"/>
                  <a:gd name="connsiteY12" fmla="*/ 165101 h 269184"/>
                  <a:gd name="connsiteX13" fmla="*/ 336550 w 346075"/>
                  <a:gd name="connsiteY13" fmla="*/ 207963 h 269184"/>
                  <a:gd name="connsiteX14" fmla="*/ 327025 w 346075"/>
                  <a:gd name="connsiteY14" fmla="*/ 222251 h 269184"/>
                  <a:gd name="connsiteX15" fmla="*/ 312738 w 346075"/>
                  <a:gd name="connsiteY15" fmla="*/ 227013 h 269184"/>
                  <a:gd name="connsiteX16" fmla="*/ 260350 w 346075"/>
                  <a:gd name="connsiteY16" fmla="*/ 222251 h 269184"/>
                  <a:gd name="connsiteX17" fmla="*/ 127000 w 346075"/>
                  <a:gd name="connsiteY17" fmla="*/ 212726 h 269184"/>
                  <a:gd name="connsiteX18" fmla="*/ 84138 w 346075"/>
                  <a:gd name="connsiteY18" fmla="*/ 217488 h 269184"/>
                  <a:gd name="connsiteX19" fmla="*/ 69850 w 346075"/>
                  <a:gd name="connsiteY19" fmla="*/ 227013 h 269184"/>
                  <a:gd name="connsiteX20" fmla="*/ 26988 w 346075"/>
                  <a:gd name="connsiteY20" fmla="*/ 236538 h 269184"/>
                  <a:gd name="connsiteX21" fmla="*/ 12700 w 346075"/>
                  <a:gd name="connsiteY21" fmla="*/ 188913 h 269184"/>
                  <a:gd name="connsiteX22" fmla="*/ 7938 w 346075"/>
                  <a:gd name="connsiteY22" fmla="*/ 174626 h 269184"/>
                  <a:gd name="connsiteX23" fmla="*/ 3175 w 346075"/>
                  <a:gd name="connsiteY23" fmla="*/ 26988 h 26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6075" h="269184">
                    <a:moveTo>
                      <a:pt x="3175" y="26988"/>
                    </a:moveTo>
                    <a:cubicBezTo>
                      <a:pt x="6350" y="0"/>
                      <a:pt x="17911" y="14516"/>
                      <a:pt x="26988" y="12701"/>
                    </a:cubicBezTo>
                    <a:cubicBezTo>
                      <a:pt x="50390" y="8021"/>
                      <a:pt x="74650" y="10005"/>
                      <a:pt x="98425" y="7938"/>
                    </a:cubicBezTo>
                    <a:cubicBezTo>
                      <a:pt x="111176" y="6829"/>
                      <a:pt x="123825" y="4763"/>
                      <a:pt x="136525" y="3176"/>
                    </a:cubicBezTo>
                    <a:cubicBezTo>
                      <a:pt x="161925" y="4763"/>
                      <a:pt x="187557" y="4163"/>
                      <a:pt x="212725" y="7938"/>
                    </a:cubicBezTo>
                    <a:cubicBezTo>
                      <a:pt x="219746" y="8991"/>
                      <a:pt x="224711" y="16756"/>
                      <a:pt x="231775" y="17463"/>
                    </a:cubicBezTo>
                    <a:cubicBezTo>
                      <a:pt x="241383" y="18424"/>
                      <a:pt x="250849" y="14428"/>
                      <a:pt x="260350" y="12701"/>
                    </a:cubicBezTo>
                    <a:cubicBezTo>
                      <a:pt x="285633" y="8104"/>
                      <a:pt x="278624" y="9784"/>
                      <a:pt x="298450" y="3176"/>
                    </a:cubicBezTo>
                    <a:cubicBezTo>
                      <a:pt x="304800" y="4763"/>
                      <a:pt x="313240" y="2968"/>
                      <a:pt x="317500" y="7938"/>
                    </a:cubicBezTo>
                    <a:cubicBezTo>
                      <a:pt x="324034" y="15561"/>
                      <a:pt x="327025" y="36513"/>
                      <a:pt x="327025" y="36513"/>
                    </a:cubicBezTo>
                    <a:cubicBezTo>
                      <a:pt x="328613" y="65088"/>
                      <a:pt x="328238" y="93840"/>
                      <a:pt x="331788" y="122238"/>
                    </a:cubicBezTo>
                    <a:cubicBezTo>
                      <a:pt x="333033" y="132201"/>
                      <a:pt x="338138" y="141288"/>
                      <a:pt x="341313" y="150813"/>
                    </a:cubicBezTo>
                    <a:lnTo>
                      <a:pt x="346075" y="165101"/>
                    </a:lnTo>
                    <a:cubicBezTo>
                      <a:pt x="344245" y="176082"/>
                      <a:pt x="342414" y="196236"/>
                      <a:pt x="336550" y="207963"/>
                    </a:cubicBezTo>
                    <a:cubicBezTo>
                      <a:pt x="333990" y="213083"/>
                      <a:pt x="331495" y="218675"/>
                      <a:pt x="327025" y="222251"/>
                    </a:cubicBezTo>
                    <a:cubicBezTo>
                      <a:pt x="323105" y="225387"/>
                      <a:pt x="317500" y="225426"/>
                      <a:pt x="312738" y="227013"/>
                    </a:cubicBezTo>
                    <a:cubicBezTo>
                      <a:pt x="295275" y="225426"/>
                      <a:pt x="277853" y="223312"/>
                      <a:pt x="260350" y="222251"/>
                    </a:cubicBezTo>
                    <a:cubicBezTo>
                      <a:pt x="129585" y="214326"/>
                      <a:pt x="194575" y="223987"/>
                      <a:pt x="127000" y="212726"/>
                    </a:cubicBezTo>
                    <a:cubicBezTo>
                      <a:pt x="112713" y="214313"/>
                      <a:pt x="98084" y="214002"/>
                      <a:pt x="84138" y="217488"/>
                    </a:cubicBezTo>
                    <a:cubicBezTo>
                      <a:pt x="78585" y="218876"/>
                      <a:pt x="75280" y="225203"/>
                      <a:pt x="69850" y="227013"/>
                    </a:cubicBezTo>
                    <a:cubicBezTo>
                      <a:pt x="55965" y="231641"/>
                      <a:pt x="41275" y="233363"/>
                      <a:pt x="26988" y="236538"/>
                    </a:cubicBezTo>
                    <a:cubicBezTo>
                      <a:pt x="5225" y="269184"/>
                      <a:pt x="20639" y="252427"/>
                      <a:pt x="12700" y="188913"/>
                    </a:cubicBezTo>
                    <a:cubicBezTo>
                      <a:pt x="12077" y="183932"/>
                      <a:pt x="8077" y="179644"/>
                      <a:pt x="7938" y="174626"/>
                    </a:cubicBezTo>
                    <a:cubicBezTo>
                      <a:pt x="6484" y="122259"/>
                      <a:pt x="0" y="53976"/>
                      <a:pt x="3175" y="26988"/>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15" name="Dowolny kształt 214"/>
              <p:cNvSpPr/>
              <p:nvPr/>
            </p:nvSpPr>
            <p:spPr bwMode="auto">
              <a:xfrm flipH="1">
                <a:off x="4385578" y="2660752"/>
                <a:ext cx="382528" cy="242899"/>
              </a:xfrm>
              <a:custGeom>
                <a:avLst/>
                <a:gdLst>
                  <a:gd name="connsiteX0" fmla="*/ 16669 w 384025"/>
                  <a:gd name="connsiteY0" fmla="*/ 38100 h 286562"/>
                  <a:gd name="connsiteX1" fmla="*/ 26194 w 384025"/>
                  <a:gd name="connsiteY1" fmla="*/ 80963 h 286562"/>
                  <a:gd name="connsiteX2" fmla="*/ 30956 w 384025"/>
                  <a:gd name="connsiteY2" fmla="*/ 104775 h 286562"/>
                  <a:gd name="connsiteX3" fmla="*/ 40481 w 384025"/>
                  <a:gd name="connsiteY3" fmla="*/ 133350 h 286562"/>
                  <a:gd name="connsiteX4" fmla="*/ 45244 w 384025"/>
                  <a:gd name="connsiteY4" fmla="*/ 157163 h 286562"/>
                  <a:gd name="connsiteX5" fmla="*/ 64294 w 384025"/>
                  <a:gd name="connsiteY5" fmla="*/ 185738 h 286562"/>
                  <a:gd name="connsiteX6" fmla="*/ 78581 w 384025"/>
                  <a:gd name="connsiteY6" fmla="*/ 223838 h 286562"/>
                  <a:gd name="connsiteX7" fmla="*/ 92869 w 384025"/>
                  <a:gd name="connsiteY7" fmla="*/ 257175 h 286562"/>
                  <a:gd name="connsiteX8" fmla="*/ 116681 w 384025"/>
                  <a:gd name="connsiteY8" fmla="*/ 285750 h 286562"/>
                  <a:gd name="connsiteX9" fmla="*/ 135731 w 384025"/>
                  <a:gd name="connsiteY9" fmla="*/ 280988 h 286562"/>
                  <a:gd name="connsiteX10" fmla="*/ 240506 w 384025"/>
                  <a:gd name="connsiteY10" fmla="*/ 276225 h 286562"/>
                  <a:gd name="connsiteX11" fmla="*/ 273844 w 384025"/>
                  <a:gd name="connsiteY11" fmla="*/ 252413 h 286562"/>
                  <a:gd name="connsiteX12" fmla="*/ 307181 w 384025"/>
                  <a:gd name="connsiteY12" fmla="*/ 242888 h 286562"/>
                  <a:gd name="connsiteX13" fmla="*/ 316706 w 384025"/>
                  <a:gd name="connsiteY13" fmla="*/ 228600 h 286562"/>
                  <a:gd name="connsiteX14" fmla="*/ 373856 w 384025"/>
                  <a:gd name="connsiteY14" fmla="*/ 195263 h 286562"/>
                  <a:gd name="connsiteX15" fmla="*/ 364331 w 384025"/>
                  <a:gd name="connsiteY15" fmla="*/ 157163 h 286562"/>
                  <a:gd name="connsiteX16" fmla="*/ 345281 w 384025"/>
                  <a:gd name="connsiteY16" fmla="*/ 80963 h 286562"/>
                  <a:gd name="connsiteX17" fmla="*/ 330994 w 384025"/>
                  <a:gd name="connsiteY17" fmla="*/ 0 h 286562"/>
                  <a:gd name="connsiteX18" fmla="*/ 297656 w 384025"/>
                  <a:gd name="connsiteY18" fmla="*/ 33338 h 286562"/>
                  <a:gd name="connsiteX19" fmla="*/ 259556 w 384025"/>
                  <a:gd name="connsiteY19" fmla="*/ 42863 h 286562"/>
                  <a:gd name="connsiteX20" fmla="*/ 240506 w 384025"/>
                  <a:gd name="connsiteY20" fmla="*/ 47625 h 286562"/>
                  <a:gd name="connsiteX21" fmla="*/ 226219 w 384025"/>
                  <a:gd name="connsiteY21" fmla="*/ 52388 h 286562"/>
                  <a:gd name="connsiteX22" fmla="*/ 173831 w 384025"/>
                  <a:gd name="connsiteY22" fmla="*/ 47625 h 286562"/>
                  <a:gd name="connsiteX23" fmla="*/ 154781 w 384025"/>
                  <a:gd name="connsiteY23" fmla="*/ 42863 h 286562"/>
                  <a:gd name="connsiteX24" fmla="*/ 126206 w 384025"/>
                  <a:gd name="connsiteY24" fmla="*/ 38100 h 286562"/>
                  <a:gd name="connsiteX25" fmla="*/ 16669 w 384025"/>
                  <a:gd name="connsiteY25" fmla="*/ 38100 h 28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4025" h="286562">
                    <a:moveTo>
                      <a:pt x="16669" y="38100"/>
                    </a:moveTo>
                    <a:cubicBezTo>
                      <a:pt x="0" y="45244"/>
                      <a:pt x="14469" y="34064"/>
                      <a:pt x="26194" y="80963"/>
                    </a:cubicBezTo>
                    <a:cubicBezTo>
                      <a:pt x="28157" y="88816"/>
                      <a:pt x="28826" y="96966"/>
                      <a:pt x="30956" y="104775"/>
                    </a:cubicBezTo>
                    <a:cubicBezTo>
                      <a:pt x="33598" y="114461"/>
                      <a:pt x="37839" y="123664"/>
                      <a:pt x="40481" y="133350"/>
                    </a:cubicBezTo>
                    <a:cubicBezTo>
                      <a:pt x="42611" y="141160"/>
                      <a:pt x="41894" y="149794"/>
                      <a:pt x="45244" y="157163"/>
                    </a:cubicBezTo>
                    <a:cubicBezTo>
                      <a:pt x="49981" y="167585"/>
                      <a:pt x="60275" y="175019"/>
                      <a:pt x="64294" y="185738"/>
                    </a:cubicBezTo>
                    <a:cubicBezTo>
                      <a:pt x="69056" y="198438"/>
                      <a:pt x="74292" y="210970"/>
                      <a:pt x="78581" y="223838"/>
                    </a:cubicBezTo>
                    <a:cubicBezTo>
                      <a:pt x="88831" y="254589"/>
                      <a:pt x="76129" y="232066"/>
                      <a:pt x="92869" y="257175"/>
                    </a:cubicBezTo>
                    <a:cubicBezTo>
                      <a:pt x="97131" y="274225"/>
                      <a:pt x="94186" y="282938"/>
                      <a:pt x="116681" y="285750"/>
                    </a:cubicBezTo>
                    <a:cubicBezTo>
                      <a:pt x="123176" y="286562"/>
                      <a:pt x="129205" y="281490"/>
                      <a:pt x="135731" y="280988"/>
                    </a:cubicBezTo>
                    <a:cubicBezTo>
                      <a:pt x="170589" y="278307"/>
                      <a:pt x="205581" y="277813"/>
                      <a:pt x="240506" y="276225"/>
                    </a:cubicBezTo>
                    <a:cubicBezTo>
                      <a:pt x="244822" y="272988"/>
                      <a:pt x="266879" y="255896"/>
                      <a:pt x="273844" y="252413"/>
                    </a:cubicBezTo>
                    <a:cubicBezTo>
                      <a:pt x="280681" y="248994"/>
                      <a:pt x="301071" y="244415"/>
                      <a:pt x="307181" y="242888"/>
                    </a:cubicBezTo>
                    <a:cubicBezTo>
                      <a:pt x="310356" y="238125"/>
                      <a:pt x="312276" y="232225"/>
                      <a:pt x="316706" y="228600"/>
                    </a:cubicBezTo>
                    <a:cubicBezTo>
                      <a:pt x="349046" y="202140"/>
                      <a:pt x="347576" y="204022"/>
                      <a:pt x="373856" y="195263"/>
                    </a:cubicBezTo>
                    <a:cubicBezTo>
                      <a:pt x="384025" y="164759"/>
                      <a:pt x="376633" y="198987"/>
                      <a:pt x="364331" y="157163"/>
                    </a:cubicBezTo>
                    <a:cubicBezTo>
                      <a:pt x="333780" y="53292"/>
                      <a:pt x="370743" y="131887"/>
                      <a:pt x="345281" y="80963"/>
                    </a:cubicBezTo>
                    <a:cubicBezTo>
                      <a:pt x="332269" y="28917"/>
                      <a:pt x="337201" y="55874"/>
                      <a:pt x="330994" y="0"/>
                    </a:cubicBezTo>
                    <a:cubicBezTo>
                      <a:pt x="319881" y="11113"/>
                      <a:pt x="312902" y="29526"/>
                      <a:pt x="297656" y="33338"/>
                    </a:cubicBezTo>
                    <a:lnTo>
                      <a:pt x="259556" y="42863"/>
                    </a:lnTo>
                    <a:cubicBezTo>
                      <a:pt x="253206" y="44450"/>
                      <a:pt x="246715" y="45555"/>
                      <a:pt x="240506" y="47625"/>
                    </a:cubicBezTo>
                    <a:lnTo>
                      <a:pt x="226219" y="52388"/>
                    </a:lnTo>
                    <a:cubicBezTo>
                      <a:pt x="208756" y="50800"/>
                      <a:pt x="191212" y="49942"/>
                      <a:pt x="173831" y="47625"/>
                    </a:cubicBezTo>
                    <a:cubicBezTo>
                      <a:pt x="167343" y="46760"/>
                      <a:pt x="161199" y="44147"/>
                      <a:pt x="154781" y="42863"/>
                    </a:cubicBezTo>
                    <a:cubicBezTo>
                      <a:pt x="145312" y="40969"/>
                      <a:pt x="135731" y="39688"/>
                      <a:pt x="126206" y="38100"/>
                    </a:cubicBezTo>
                    <a:cubicBezTo>
                      <a:pt x="86521" y="39754"/>
                      <a:pt x="33338" y="30956"/>
                      <a:pt x="16669" y="38100"/>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16" name="Dowolny kształt 215"/>
              <p:cNvSpPr/>
              <p:nvPr/>
            </p:nvSpPr>
            <p:spPr bwMode="auto">
              <a:xfrm flipH="1">
                <a:off x="5752792" y="1379765"/>
                <a:ext cx="92061" cy="73029"/>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17" name="Dowolny kształt 216"/>
              <p:cNvSpPr/>
              <p:nvPr/>
            </p:nvSpPr>
            <p:spPr bwMode="auto">
              <a:xfrm flipH="1">
                <a:off x="5552877" y="1383338"/>
                <a:ext cx="92061" cy="74617"/>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18" name="Dowolny kształt 217"/>
              <p:cNvSpPr/>
              <p:nvPr/>
            </p:nvSpPr>
            <p:spPr bwMode="auto">
              <a:xfrm flipH="1">
                <a:off x="5316265" y="1418562"/>
                <a:ext cx="92061" cy="74616"/>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19" name="Dowolny kształt 218"/>
              <p:cNvSpPr/>
              <p:nvPr/>
            </p:nvSpPr>
            <p:spPr bwMode="auto">
              <a:xfrm flipH="1">
                <a:off x="5151618" y="1531887"/>
                <a:ext cx="93647" cy="74616"/>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20" name="Dowolny kształt 219"/>
              <p:cNvSpPr/>
              <p:nvPr/>
            </p:nvSpPr>
            <p:spPr bwMode="auto">
              <a:xfrm flipH="1">
                <a:off x="4982577" y="1643860"/>
                <a:ext cx="93647" cy="73029"/>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21" name="Dowolny kształt 220"/>
              <p:cNvSpPr/>
              <p:nvPr/>
            </p:nvSpPr>
            <p:spPr bwMode="auto">
              <a:xfrm flipH="1">
                <a:off x="4830616" y="1791423"/>
                <a:ext cx="92061" cy="73029"/>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22" name="Dowolny kształt 221"/>
              <p:cNvSpPr/>
              <p:nvPr/>
            </p:nvSpPr>
            <p:spPr bwMode="auto">
              <a:xfrm flipH="1">
                <a:off x="4716931" y="1939970"/>
                <a:ext cx="92061" cy="73029"/>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23" name="Dowolny kształt 222"/>
              <p:cNvSpPr/>
              <p:nvPr/>
            </p:nvSpPr>
            <p:spPr bwMode="auto">
              <a:xfrm flipH="1">
                <a:off x="4603435" y="2140407"/>
                <a:ext cx="92061" cy="74616"/>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24" name="Dowolny kształt 223"/>
              <p:cNvSpPr/>
              <p:nvPr/>
            </p:nvSpPr>
            <p:spPr bwMode="auto">
              <a:xfrm flipH="1">
                <a:off x="4589384" y="2307800"/>
                <a:ext cx="93647" cy="74617"/>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25" name="Dowolny kształt 224"/>
              <p:cNvSpPr/>
              <p:nvPr/>
            </p:nvSpPr>
            <p:spPr bwMode="auto">
              <a:xfrm flipH="1">
                <a:off x="4588077" y="2518689"/>
                <a:ext cx="92061" cy="74616"/>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26" name="Dowolny kształt 225"/>
              <p:cNvSpPr/>
              <p:nvPr/>
            </p:nvSpPr>
            <p:spPr bwMode="auto">
              <a:xfrm flipH="1">
                <a:off x="4358885" y="3112158"/>
                <a:ext cx="93648" cy="74617"/>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27" name="Dowolny kształt 226"/>
              <p:cNvSpPr/>
              <p:nvPr/>
            </p:nvSpPr>
            <p:spPr bwMode="auto">
              <a:xfrm flipH="1">
                <a:off x="4099727" y="2556713"/>
                <a:ext cx="331735" cy="549303"/>
              </a:xfrm>
              <a:custGeom>
                <a:avLst/>
                <a:gdLst>
                  <a:gd name="connsiteX0" fmla="*/ 31941 w 330900"/>
                  <a:gd name="connsiteY0" fmla="*/ 0 h 647700"/>
                  <a:gd name="connsiteX1" fmla="*/ 36703 w 330900"/>
                  <a:gd name="connsiteY1" fmla="*/ 19050 h 647700"/>
                  <a:gd name="connsiteX2" fmla="*/ 12891 w 330900"/>
                  <a:gd name="connsiteY2" fmla="*/ 33338 h 647700"/>
                  <a:gd name="connsiteX3" fmla="*/ 3366 w 330900"/>
                  <a:gd name="connsiteY3" fmla="*/ 47625 h 647700"/>
                  <a:gd name="connsiteX4" fmla="*/ 31941 w 330900"/>
                  <a:gd name="connsiteY4" fmla="*/ 85725 h 647700"/>
                  <a:gd name="connsiteX5" fmla="*/ 55753 w 330900"/>
                  <a:gd name="connsiteY5" fmla="*/ 76200 h 647700"/>
                  <a:gd name="connsiteX6" fmla="*/ 55753 w 330900"/>
                  <a:gd name="connsiteY6" fmla="*/ 42863 h 647700"/>
                  <a:gd name="connsiteX7" fmla="*/ 46228 w 330900"/>
                  <a:gd name="connsiteY7" fmla="*/ 57150 h 647700"/>
                  <a:gd name="connsiteX8" fmla="*/ 46228 w 330900"/>
                  <a:gd name="connsiteY8" fmla="*/ 104775 h 647700"/>
                  <a:gd name="connsiteX9" fmla="*/ 60516 w 330900"/>
                  <a:gd name="connsiteY9" fmla="*/ 100013 h 647700"/>
                  <a:gd name="connsiteX10" fmla="*/ 46228 w 330900"/>
                  <a:gd name="connsiteY10" fmla="*/ 95250 h 647700"/>
                  <a:gd name="connsiteX11" fmla="*/ 27178 w 330900"/>
                  <a:gd name="connsiteY11" fmla="*/ 100013 h 647700"/>
                  <a:gd name="connsiteX12" fmla="*/ 60516 w 330900"/>
                  <a:gd name="connsiteY12" fmla="*/ 133350 h 647700"/>
                  <a:gd name="connsiteX13" fmla="*/ 74803 w 330900"/>
                  <a:gd name="connsiteY13" fmla="*/ 128588 h 647700"/>
                  <a:gd name="connsiteX14" fmla="*/ 50991 w 330900"/>
                  <a:gd name="connsiteY14" fmla="*/ 100013 h 647700"/>
                  <a:gd name="connsiteX15" fmla="*/ 31941 w 330900"/>
                  <a:gd name="connsiteY15" fmla="*/ 104775 h 647700"/>
                  <a:gd name="connsiteX16" fmla="*/ 31941 w 330900"/>
                  <a:gd name="connsiteY16" fmla="*/ 152400 h 647700"/>
                  <a:gd name="connsiteX17" fmla="*/ 65278 w 330900"/>
                  <a:gd name="connsiteY17" fmla="*/ 185738 h 647700"/>
                  <a:gd name="connsiteX18" fmla="*/ 84328 w 330900"/>
                  <a:gd name="connsiteY18" fmla="*/ 152400 h 647700"/>
                  <a:gd name="connsiteX19" fmla="*/ 55753 w 330900"/>
                  <a:gd name="connsiteY19" fmla="*/ 133350 h 647700"/>
                  <a:gd name="connsiteX20" fmla="*/ 46228 w 330900"/>
                  <a:gd name="connsiteY20" fmla="*/ 152400 h 647700"/>
                  <a:gd name="connsiteX21" fmla="*/ 84328 w 330900"/>
                  <a:gd name="connsiteY21" fmla="*/ 219075 h 647700"/>
                  <a:gd name="connsiteX22" fmla="*/ 98616 w 330900"/>
                  <a:gd name="connsiteY22" fmla="*/ 223838 h 647700"/>
                  <a:gd name="connsiteX23" fmla="*/ 103378 w 330900"/>
                  <a:gd name="connsiteY23" fmla="*/ 195263 h 647700"/>
                  <a:gd name="connsiteX24" fmla="*/ 93853 w 330900"/>
                  <a:gd name="connsiteY24" fmla="*/ 180975 h 647700"/>
                  <a:gd name="connsiteX25" fmla="*/ 50991 w 330900"/>
                  <a:gd name="connsiteY25" fmla="*/ 142875 h 647700"/>
                  <a:gd name="connsiteX26" fmla="*/ 41466 w 330900"/>
                  <a:gd name="connsiteY26" fmla="*/ 214313 h 647700"/>
                  <a:gd name="connsiteX27" fmla="*/ 55753 w 330900"/>
                  <a:gd name="connsiteY27" fmla="*/ 228600 h 647700"/>
                  <a:gd name="connsiteX28" fmla="*/ 89091 w 330900"/>
                  <a:gd name="connsiteY28" fmla="*/ 242888 h 647700"/>
                  <a:gd name="connsiteX29" fmla="*/ 103378 w 330900"/>
                  <a:gd name="connsiteY29" fmla="*/ 233363 h 647700"/>
                  <a:gd name="connsiteX30" fmla="*/ 117666 w 330900"/>
                  <a:gd name="connsiteY30" fmla="*/ 257175 h 647700"/>
                  <a:gd name="connsiteX31" fmla="*/ 112903 w 330900"/>
                  <a:gd name="connsiteY31" fmla="*/ 238125 h 647700"/>
                  <a:gd name="connsiteX32" fmla="*/ 79566 w 330900"/>
                  <a:gd name="connsiteY32" fmla="*/ 238125 h 647700"/>
                  <a:gd name="connsiteX33" fmla="*/ 89091 w 330900"/>
                  <a:gd name="connsiteY33" fmla="*/ 290513 h 647700"/>
                  <a:gd name="connsiteX34" fmla="*/ 98616 w 330900"/>
                  <a:gd name="connsiteY34" fmla="*/ 304800 h 647700"/>
                  <a:gd name="connsiteX35" fmla="*/ 112903 w 330900"/>
                  <a:gd name="connsiteY35" fmla="*/ 300038 h 647700"/>
                  <a:gd name="connsiteX36" fmla="*/ 74803 w 330900"/>
                  <a:gd name="connsiteY36" fmla="*/ 242888 h 647700"/>
                  <a:gd name="connsiteX37" fmla="*/ 50991 w 330900"/>
                  <a:gd name="connsiteY37" fmla="*/ 252413 h 647700"/>
                  <a:gd name="connsiteX38" fmla="*/ 60516 w 330900"/>
                  <a:gd name="connsiteY38" fmla="*/ 304800 h 647700"/>
                  <a:gd name="connsiteX39" fmla="*/ 122428 w 330900"/>
                  <a:gd name="connsiteY39" fmla="*/ 309563 h 647700"/>
                  <a:gd name="connsiteX40" fmla="*/ 98616 w 330900"/>
                  <a:gd name="connsiteY40" fmla="*/ 261938 h 647700"/>
                  <a:gd name="connsiteX41" fmla="*/ 84328 w 330900"/>
                  <a:gd name="connsiteY41" fmla="*/ 252413 h 647700"/>
                  <a:gd name="connsiteX42" fmla="*/ 70041 w 330900"/>
                  <a:gd name="connsiteY42" fmla="*/ 257175 h 647700"/>
                  <a:gd name="connsiteX43" fmla="*/ 108141 w 330900"/>
                  <a:gd name="connsiteY43" fmla="*/ 323850 h 647700"/>
                  <a:gd name="connsiteX44" fmla="*/ 127191 w 330900"/>
                  <a:gd name="connsiteY44" fmla="*/ 333375 h 647700"/>
                  <a:gd name="connsiteX45" fmla="*/ 89091 w 330900"/>
                  <a:gd name="connsiteY45" fmla="*/ 314325 h 647700"/>
                  <a:gd name="connsiteX46" fmla="*/ 84328 w 330900"/>
                  <a:gd name="connsiteY46" fmla="*/ 328613 h 647700"/>
                  <a:gd name="connsiteX47" fmla="*/ 131953 w 330900"/>
                  <a:gd name="connsiteY47" fmla="*/ 366713 h 647700"/>
                  <a:gd name="connsiteX48" fmla="*/ 127191 w 330900"/>
                  <a:gd name="connsiteY48" fmla="*/ 381000 h 647700"/>
                  <a:gd name="connsiteX49" fmla="*/ 112903 w 330900"/>
                  <a:gd name="connsiteY49" fmla="*/ 476250 h 647700"/>
                  <a:gd name="connsiteX50" fmla="*/ 117666 w 330900"/>
                  <a:gd name="connsiteY50" fmla="*/ 509588 h 647700"/>
                  <a:gd name="connsiteX51" fmla="*/ 127191 w 330900"/>
                  <a:gd name="connsiteY51" fmla="*/ 495300 h 647700"/>
                  <a:gd name="connsiteX52" fmla="*/ 141478 w 330900"/>
                  <a:gd name="connsiteY52" fmla="*/ 457200 h 647700"/>
                  <a:gd name="connsiteX53" fmla="*/ 141478 w 330900"/>
                  <a:gd name="connsiteY53" fmla="*/ 381000 h 647700"/>
                  <a:gd name="connsiteX54" fmla="*/ 122428 w 330900"/>
                  <a:gd name="connsiteY54" fmla="*/ 385763 h 647700"/>
                  <a:gd name="connsiteX55" fmla="*/ 117666 w 330900"/>
                  <a:gd name="connsiteY55" fmla="*/ 400050 h 647700"/>
                  <a:gd name="connsiteX56" fmla="*/ 117666 w 330900"/>
                  <a:gd name="connsiteY56" fmla="*/ 466725 h 647700"/>
                  <a:gd name="connsiteX57" fmla="*/ 146241 w 330900"/>
                  <a:gd name="connsiteY57" fmla="*/ 481013 h 647700"/>
                  <a:gd name="connsiteX58" fmla="*/ 155766 w 330900"/>
                  <a:gd name="connsiteY58" fmla="*/ 466725 h 647700"/>
                  <a:gd name="connsiteX59" fmla="*/ 165291 w 330900"/>
                  <a:gd name="connsiteY59" fmla="*/ 419100 h 647700"/>
                  <a:gd name="connsiteX60" fmla="*/ 160528 w 330900"/>
                  <a:gd name="connsiteY60" fmla="*/ 385763 h 647700"/>
                  <a:gd name="connsiteX61" fmla="*/ 151003 w 330900"/>
                  <a:gd name="connsiteY61" fmla="*/ 409575 h 647700"/>
                  <a:gd name="connsiteX62" fmla="*/ 160528 w 330900"/>
                  <a:gd name="connsiteY62" fmla="*/ 481013 h 647700"/>
                  <a:gd name="connsiteX63" fmla="*/ 165291 w 330900"/>
                  <a:gd name="connsiteY63" fmla="*/ 495300 h 647700"/>
                  <a:gd name="connsiteX64" fmla="*/ 179578 w 330900"/>
                  <a:gd name="connsiteY64" fmla="*/ 500063 h 647700"/>
                  <a:gd name="connsiteX65" fmla="*/ 174816 w 330900"/>
                  <a:gd name="connsiteY65" fmla="*/ 428625 h 647700"/>
                  <a:gd name="connsiteX66" fmla="*/ 170053 w 330900"/>
                  <a:gd name="connsiteY66" fmla="*/ 442913 h 647700"/>
                  <a:gd name="connsiteX67" fmla="*/ 174816 w 330900"/>
                  <a:gd name="connsiteY67" fmla="*/ 528638 h 647700"/>
                  <a:gd name="connsiteX68" fmla="*/ 189103 w 330900"/>
                  <a:gd name="connsiteY68" fmla="*/ 523875 h 647700"/>
                  <a:gd name="connsiteX69" fmla="*/ 174816 w 330900"/>
                  <a:gd name="connsiteY69" fmla="*/ 466725 h 647700"/>
                  <a:gd name="connsiteX70" fmla="*/ 184341 w 330900"/>
                  <a:gd name="connsiteY70" fmla="*/ 538163 h 647700"/>
                  <a:gd name="connsiteX71" fmla="*/ 193866 w 330900"/>
                  <a:gd name="connsiteY71" fmla="*/ 552450 h 647700"/>
                  <a:gd name="connsiteX72" fmla="*/ 203391 w 330900"/>
                  <a:gd name="connsiteY72" fmla="*/ 538163 h 647700"/>
                  <a:gd name="connsiteX73" fmla="*/ 208153 w 330900"/>
                  <a:gd name="connsiteY73" fmla="*/ 523875 h 647700"/>
                  <a:gd name="connsiteX74" fmla="*/ 217678 w 330900"/>
                  <a:gd name="connsiteY74" fmla="*/ 538163 h 647700"/>
                  <a:gd name="connsiteX75" fmla="*/ 246253 w 330900"/>
                  <a:gd name="connsiteY75" fmla="*/ 547688 h 647700"/>
                  <a:gd name="connsiteX76" fmla="*/ 260541 w 330900"/>
                  <a:gd name="connsiteY76" fmla="*/ 557213 h 647700"/>
                  <a:gd name="connsiteX77" fmla="*/ 265303 w 330900"/>
                  <a:gd name="connsiteY77" fmla="*/ 571500 h 647700"/>
                  <a:gd name="connsiteX78" fmla="*/ 231966 w 330900"/>
                  <a:gd name="connsiteY78" fmla="*/ 576263 h 647700"/>
                  <a:gd name="connsiteX79" fmla="*/ 222441 w 330900"/>
                  <a:gd name="connsiteY79" fmla="*/ 557213 h 647700"/>
                  <a:gd name="connsiteX80" fmla="*/ 231966 w 330900"/>
                  <a:gd name="connsiteY80" fmla="*/ 542925 h 647700"/>
                  <a:gd name="connsiteX81" fmla="*/ 284353 w 330900"/>
                  <a:gd name="connsiteY81" fmla="*/ 561975 h 647700"/>
                  <a:gd name="connsiteX82" fmla="*/ 303403 w 330900"/>
                  <a:gd name="connsiteY82" fmla="*/ 585788 h 647700"/>
                  <a:gd name="connsiteX83" fmla="*/ 312928 w 330900"/>
                  <a:gd name="connsiteY83" fmla="*/ 604838 h 647700"/>
                  <a:gd name="connsiteX84" fmla="*/ 322453 w 330900"/>
                  <a:gd name="connsiteY84" fmla="*/ 619125 h 647700"/>
                  <a:gd name="connsiteX85" fmla="*/ 327216 w 330900"/>
                  <a:gd name="connsiteY85" fmla="*/ 638175 h 647700"/>
                  <a:gd name="connsiteX86" fmla="*/ 312928 w 330900"/>
                  <a:gd name="connsiteY86" fmla="*/ 647700 h 647700"/>
                  <a:gd name="connsiteX87" fmla="*/ 255778 w 330900"/>
                  <a:gd name="connsiteY87" fmla="*/ 638175 h 647700"/>
                  <a:gd name="connsiteX88" fmla="*/ 241491 w 330900"/>
                  <a:gd name="connsiteY88" fmla="*/ 619125 h 647700"/>
                  <a:gd name="connsiteX89" fmla="*/ 246253 w 330900"/>
                  <a:gd name="connsiteY89" fmla="*/ 595313 h 647700"/>
                  <a:gd name="connsiteX90" fmla="*/ 289116 w 330900"/>
                  <a:gd name="connsiteY90" fmla="*/ 609600 h 647700"/>
                  <a:gd name="connsiteX91" fmla="*/ 293878 w 330900"/>
                  <a:gd name="connsiteY91" fmla="*/ 633413 h 647700"/>
                  <a:gd name="connsiteX92" fmla="*/ 284353 w 330900"/>
                  <a:gd name="connsiteY92" fmla="*/ 619125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30900" h="647700">
                    <a:moveTo>
                      <a:pt x="31941" y="0"/>
                    </a:moveTo>
                    <a:cubicBezTo>
                      <a:pt x="33528" y="6350"/>
                      <a:pt x="33072" y="13604"/>
                      <a:pt x="36703" y="19050"/>
                    </a:cubicBezTo>
                    <a:cubicBezTo>
                      <a:pt x="48852" y="37273"/>
                      <a:pt x="85266" y="24290"/>
                      <a:pt x="12891" y="33338"/>
                    </a:cubicBezTo>
                    <a:cubicBezTo>
                      <a:pt x="9716" y="38100"/>
                      <a:pt x="4076" y="41946"/>
                      <a:pt x="3366" y="47625"/>
                    </a:cubicBezTo>
                    <a:cubicBezTo>
                      <a:pt x="0" y="74549"/>
                      <a:pt x="12557" y="74095"/>
                      <a:pt x="31941" y="85725"/>
                    </a:cubicBezTo>
                    <a:cubicBezTo>
                      <a:pt x="39878" y="82550"/>
                      <a:pt x="49186" y="81673"/>
                      <a:pt x="55753" y="76200"/>
                    </a:cubicBezTo>
                    <a:cubicBezTo>
                      <a:pt x="65649" y="67954"/>
                      <a:pt x="57740" y="50811"/>
                      <a:pt x="55753" y="42863"/>
                    </a:cubicBezTo>
                    <a:cubicBezTo>
                      <a:pt x="52578" y="47625"/>
                      <a:pt x="48238" y="51791"/>
                      <a:pt x="46228" y="57150"/>
                    </a:cubicBezTo>
                    <a:cubicBezTo>
                      <a:pt x="37946" y="79236"/>
                      <a:pt x="41811" y="82689"/>
                      <a:pt x="46228" y="104775"/>
                    </a:cubicBezTo>
                    <a:cubicBezTo>
                      <a:pt x="50991" y="103188"/>
                      <a:pt x="60516" y="105033"/>
                      <a:pt x="60516" y="100013"/>
                    </a:cubicBezTo>
                    <a:cubicBezTo>
                      <a:pt x="60516" y="94993"/>
                      <a:pt x="51248" y="95250"/>
                      <a:pt x="46228" y="95250"/>
                    </a:cubicBezTo>
                    <a:cubicBezTo>
                      <a:pt x="39683" y="95250"/>
                      <a:pt x="33528" y="98425"/>
                      <a:pt x="27178" y="100013"/>
                    </a:cubicBezTo>
                    <a:cubicBezTo>
                      <a:pt x="36271" y="113652"/>
                      <a:pt x="40955" y="133350"/>
                      <a:pt x="60516" y="133350"/>
                    </a:cubicBezTo>
                    <a:cubicBezTo>
                      <a:pt x="65536" y="133350"/>
                      <a:pt x="70041" y="130175"/>
                      <a:pt x="74803" y="128588"/>
                    </a:cubicBezTo>
                    <a:cubicBezTo>
                      <a:pt x="70708" y="122445"/>
                      <a:pt x="58541" y="102170"/>
                      <a:pt x="50991" y="100013"/>
                    </a:cubicBezTo>
                    <a:cubicBezTo>
                      <a:pt x="44697" y="98215"/>
                      <a:pt x="38291" y="103188"/>
                      <a:pt x="31941" y="104775"/>
                    </a:cubicBezTo>
                    <a:cubicBezTo>
                      <a:pt x="27914" y="120881"/>
                      <a:pt x="21561" y="135532"/>
                      <a:pt x="31941" y="152400"/>
                    </a:cubicBezTo>
                    <a:cubicBezTo>
                      <a:pt x="40177" y="165784"/>
                      <a:pt x="65278" y="185738"/>
                      <a:pt x="65278" y="185738"/>
                    </a:cubicBezTo>
                    <a:cubicBezTo>
                      <a:pt x="81623" y="179200"/>
                      <a:pt x="104956" y="178921"/>
                      <a:pt x="84328" y="152400"/>
                    </a:cubicBezTo>
                    <a:cubicBezTo>
                      <a:pt x="77300" y="143364"/>
                      <a:pt x="55753" y="133350"/>
                      <a:pt x="55753" y="133350"/>
                    </a:cubicBezTo>
                    <a:cubicBezTo>
                      <a:pt x="52578" y="139700"/>
                      <a:pt x="44920" y="145422"/>
                      <a:pt x="46228" y="152400"/>
                    </a:cubicBezTo>
                    <a:cubicBezTo>
                      <a:pt x="52543" y="186078"/>
                      <a:pt x="58333" y="206077"/>
                      <a:pt x="84328" y="219075"/>
                    </a:cubicBezTo>
                    <a:cubicBezTo>
                      <a:pt x="88818" y="221320"/>
                      <a:pt x="93853" y="222250"/>
                      <a:pt x="98616" y="223838"/>
                    </a:cubicBezTo>
                    <a:cubicBezTo>
                      <a:pt x="100203" y="214313"/>
                      <a:pt x="104444" y="204860"/>
                      <a:pt x="103378" y="195263"/>
                    </a:cubicBezTo>
                    <a:cubicBezTo>
                      <a:pt x="102746" y="189574"/>
                      <a:pt x="97287" y="185554"/>
                      <a:pt x="93853" y="180975"/>
                    </a:cubicBezTo>
                    <a:cubicBezTo>
                      <a:pt x="71843" y="151629"/>
                      <a:pt x="80948" y="160850"/>
                      <a:pt x="50991" y="142875"/>
                    </a:cubicBezTo>
                    <a:cubicBezTo>
                      <a:pt x="18019" y="153866"/>
                      <a:pt x="25454" y="146261"/>
                      <a:pt x="41466" y="214313"/>
                    </a:cubicBezTo>
                    <a:cubicBezTo>
                      <a:pt x="43009" y="220869"/>
                      <a:pt x="50273" y="224685"/>
                      <a:pt x="55753" y="228600"/>
                    </a:cubicBezTo>
                    <a:cubicBezTo>
                      <a:pt x="66051" y="235956"/>
                      <a:pt x="77432" y="239001"/>
                      <a:pt x="89091" y="242888"/>
                    </a:cubicBezTo>
                    <a:cubicBezTo>
                      <a:pt x="93853" y="239713"/>
                      <a:pt x="100818" y="228244"/>
                      <a:pt x="103378" y="233363"/>
                    </a:cubicBezTo>
                    <a:cubicBezTo>
                      <a:pt x="118970" y="264548"/>
                      <a:pt x="96869" y="309169"/>
                      <a:pt x="117666" y="257175"/>
                    </a:cubicBezTo>
                    <a:cubicBezTo>
                      <a:pt x="116078" y="250825"/>
                      <a:pt x="116992" y="243236"/>
                      <a:pt x="112903" y="238125"/>
                    </a:cubicBezTo>
                    <a:cubicBezTo>
                      <a:pt x="104933" y="228162"/>
                      <a:pt x="87153" y="236228"/>
                      <a:pt x="79566" y="238125"/>
                    </a:cubicBezTo>
                    <a:cubicBezTo>
                      <a:pt x="82741" y="255588"/>
                      <a:pt x="84215" y="273447"/>
                      <a:pt x="89091" y="290513"/>
                    </a:cubicBezTo>
                    <a:cubicBezTo>
                      <a:pt x="90663" y="296016"/>
                      <a:pt x="93302" y="302674"/>
                      <a:pt x="98616" y="304800"/>
                    </a:cubicBezTo>
                    <a:cubicBezTo>
                      <a:pt x="103277" y="306664"/>
                      <a:pt x="108141" y="301625"/>
                      <a:pt x="112903" y="300038"/>
                    </a:cubicBezTo>
                    <a:cubicBezTo>
                      <a:pt x="106036" y="276004"/>
                      <a:pt x="105751" y="251328"/>
                      <a:pt x="74803" y="242888"/>
                    </a:cubicBezTo>
                    <a:cubicBezTo>
                      <a:pt x="66555" y="240639"/>
                      <a:pt x="58928" y="249238"/>
                      <a:pt x="50991" y="252413"/>
                    </a:cubicBezTo>
                    <a:cubicBezTo>
                      <a:pt x="54166" y="269875"/>
                      <a:pt x="53078" y="288685"/>
                      <a:pt x="60516" y="304800"/>
                    </a:cubicBezTo>
                    <a:cubicBezTo>
                      <a:pt x="69077" y="323348"/>
                      <a:pt x="119784" y="309857"/>
                      <a:pt x="122428" y="309563"/>
                    </a:cubicBezTo>
                    <a:cubicBezTo>
                      <a:pt x="114676" y="286306"/>
                      <a:pt x="115541" y="278863"/>
                      <a:pt x="98616" y="261938"/>
                    </a:cubicBezTo>
                    <a:cubicBezTo>
                      <a:pt x="94569" y="257891"/>
                      <a:pt x="89091" y="255588"/>
                      <a:pt x="84328" y="252413"/>
                    </a:cubicBezTo>
                    <a:cubicBezTo>
                      <a:pt x="79566" y="254000"/>
                      <a:pt x="71259" y="252305"/>
                      <a:pt x="70041" y="257175"/>
                    </a:cubicBezTo>
                    <a:cubicBezTo>
                      <a:pt x="63227" y="284431"/>
                      <a:pt x="86183" y="312871"/>
                      <a:pt x="108141" y="323850"/>
                    </a:cubicBezTo>
                    <a:cubicBezTo>
                      <a:pt x="114491" y="327025"/>
                      <a:pt x="127191" y="340475"/>
                      <a:pt x="127191" y="333375"/>
                    </a:cubicBezTo>
                    <a:cubicBezTo>
                      <a:pt x="127191" y="321233"/>
                      <a:pt x="95814" y="316006"/>
                      <a:pt x="89091" y="314325"/>
                    </a:cubicBezTo>
                    <a:cubicBezTo>
                      <a:pt x="87503" y="319088"/>
                      <a:pt x="84328" y="323593"/>
                      <a:pt x="84328" y="328613"/>
                    </a:cubicBezTo>
                    <a:cubicBezTo>
                      <a:pt x="84328" y="352887"/>
                      <a:pt x="117040" y="358428"/>
                      <a:pt x="131953" y="366713"/>
                    </a:cubicBezTo>
                    <a:cubicBezTo>
                      <a:pt x="130366" y="371475"/>
                      <a:pt x="128243" y="376092"/>
                      <a:pt x="127191" y="381000"/>
                    </a:cubicBezTo>
                    <a:cubicBezTo>
                      <a:pt x="117421" y="426595"/>
                      <a:pt x="117742" y="432705"/>
                      <a:pt x="112903" y="476250"/>
                    </a:cubicBezTo>
                    <a:cubicBezTo>
                      <a:pt x="114491" y="487363"/>
                      <a:pt x="110931" y="500608"/>
                      <a:pt x="117666" y="509588"/>
                    </a:cubicBezTo>
                    <a:cubicBezTo>
                      <a:pt x="121100" y="514167"/>
                      <a:pt x="124631" y="500420"/>
                      <a:pt x="127191" y="495300"/>
                    </a:cubicBezTo>
                    <a:cubicBezTo>
                      <a:pt x="132889" y="483905"/>
                      <a:pt x="137355" y="469569"/>
                      <a:pt x="141478" y="457200"/>
                    </a:cubicBezTo>
                    <a:cubicBezTo>
                      <a:pt x="142532" y="447715"/>
                      <a:pt x="152139" y="393792"/>
                      <a:pt x="141478" y="381000"/>
                    </a:cubicBezTo>
                    <a:cubicBezTo>
                      <a:pt x="137288" y="375972"/>
                      <a:pt x="128778" y="384175"/>
                      <a:pt x="122428" y="385763"/>
                    </a:cubicBezTo>
                    <a:cubicBezTo>
                      <a:pt x="120841" y="390525"/>
                      <a:pt x="118884" y="395180"/>
                      <a:pt x="117666" y="400050"/>
                    </a:cubicBezTo>
                    <a:cubicBezTo>
                      <a:pt x="111910" y="423075"/>
                      <a:pt x="108766" y="442250"/>
                      <a:pt x="117666" y="466725"/>
                    </a:cubicBezTo>
                    <a:cubicBezTo>
                      <a:pt x="120213" y="473729"/>
                      <a:pt x="140484" y="479094"/>
                      <a:pt x="146241" y="481013"/>
                    </a:cubicBezTo>
                    <a:cubicBezTo>
                      <a:pt x="149416" y="476250"/>
                      <a:pt x="154083" y="472196"/>
                      <a:pt x="155766" y="466725"/>
                    </a:cubicBezTo>
                    <a:cubicBezTo>
                      <a:pt x="160527" y="451252"/>
                      <a:pt x="165291" y="419100"/>
                      <a:pt x="165291" y="419100"/>
                    </a:cubicBezTo>
                    <a:cubicBezTo>
                      <a:pt x="163703" y="407988"/>
                      <a:pt x="169868" y="391989"/>
                      <a:pt x="160528" y="385763"/>
                    </a:cubicBezTo>
                    <a:cubicBezTo>
                      <a:pt x="153415" y="381021"/>
                      <a:pt x="151003" y="401026"/>
                      <a:pt x="151003" y="409575"/>
                    </a:cubicBezTo>
                    <a:cubicBezTo>
                      <a:pt x="151003" y="433598"/>
                      <a:pt x="156578" y="457316"/>
                      <a:pt x="160528" y="481013"/>
                    </a:cubicBezTo>
                    <a:cubicBezTo>
                      <a:pt x="161353" y="485965"/>
                      <a:pt x="161741" y="491750"/>
                      <a:pt x="165291" y="495300"/>
                    </a:cubicBezTo>
                    <a:cubicBezTo>
                      <a:pt x="168841" y="498850"/>
                      <a:pt x="174816" y="498475"/>
                      <a:pt x="179578" y="500063"/>
                    </a:cubicBezTo>
                    <a:cubicBezTo>
                      <a:pt x="177991" y="476250"/>
                      <a:pt x="178739" y="452166"/>
                      <a:pt x="174816" y="428625"/>
                    </a:cubicBezTo>
                    <a:cubicBezTo>
                      <a:pt x="173991" y="423673"/>
                      <a:pt x="170053" y="437893"/>
                      <a:pt x="170053" y="442913"/>
                    </a:cubicBezTo>
                    <a:cubicBezTo>
                      <a:pt x="170053" y="471532"/>
                      <a:pt x="173228" y="500063"/>
                      <a:pt x="174816" y="528638"/>
                    </a:cubicBezTo>
                    <a:cubicBezTo>
                      <a:pt x="179578" y="527050"/>
                      <a:pt x="188480" y="528856"/>
                      <a:pt x="189103" y="523875"/>
                    </a:cubicBezTo>
                    <a:cubicBezTo>
                      <a:pt x="202159" y="419431"/>
                      <a:pt x="193215" y="439128"/>
                      <a:pt x="174816" y="466725"/>
                    </a:cubicBezTo>
                    <a:cubicBezTo>
                      <a:pt x="177991" y="490538"/>
                      <a:pt x="179130" y="514712"/>
                      <a:pt x="184341" y="538163"/>
                    </a:cubicBezTo>
                    <a:cubicBezTo>
                      <a:pt x="185583" y="543750"/>
                      <a:pt x="188142" y="552450"/>
                      <a:pt x="193866" y="552450"/>
                    </a:cubicBezTo>
                    <a:cubicBezTo>
                      <a:pt x="199590" y="552450"/>
                      <a:pt x="200216" y="542925"/>
                      <a:pt x="203391" y="538163"/>
                    </a:cubicBezTo>
                    <a:cubicBezTo>
                      <a:pt x="204978" y="533400"/>
                      <a:pt x="203133" y="523875"/>
                      <a:pt x="208153" y="523875"/>
                    </a:cubicBezTo>
                    <a:cubicBezTo>
                      <a:pt x="213877" y="523875"/>
                      <a:pt x="212824" y="535129"/>
                      <a:pt x="217678" y="538163"/>
                    </a:cubicBezTo>
                    <a:cubicBezTo>
                      <a:pt x="226192" y="543484"/>
                      <a:pt x="237078" y="543610"/>
                      <a:pt x="246253" y="547688"/>
                    </a:cubicBezTo>
                    <a:cubicBezTo>
                      <a:pt x="251484" y="550013"/>
                      <a:pt x="255778" y="554038"/>
                      <a:pt x="260541" y="557213"/>
                    </a:cubicBezTo>
                    <a:cubicBezTo>
                      <a:pt x="262128" y="561975"/>
                      <a:pt x="267167" y="566839"/>
                      <a:pt x="265303" y="571500"/>
                    </a:cubicBezTo>
                    <a:cubicBezTo>
                      <a:pt x="258725" y="587944"/>
                      <a:pt x="241525" y="578653"/>
                      <a:pt x="231966" y="576263"/>
                    </a:cubicBezTo>
                    <a:cubicBezTo>
                      <a:pt x="228791" y="569913"/>
                      <a:pt x="222441" y="564313"/>
                      <a:pt x="222441" y="557213"/>
                    </a:cubicBezTo>
                    <a:cubicBezTo>
                      <a:pt x="222441" y="551489"/>
                      <a:pt x="226259" y="542486"/>
                      <a:pt x="231966" y="542925"/>
                    </a:cubicBezTo>
                    <a:cubicBezTo>
                      <a:pt x="250492" y="544350"/>
                      <a:pt x="266891" y="555625"/>
                      <a:pt x="284353" y="561975"/>
                    </a:cubicBezTo>
                    <a:cubicBezTo>
                      <a:pt x="290703" y="569913"/>
                      <a:pt x="297764" y="577330"/>
                      <a:pt x="303403" y="585788"/>
                    </a:cubicBezTo>
                    <a:cubicBezTo>
                      <a:pt x="307341" y="591695"/>
                      <a:pt x="309406" y="598674"/>
                      <a:pt x="312928" y="604838"/>
                    </a:cubicBezTo>
                    <a:cubicBezTo>
                      <a:pt x="315768" y="609808"/>
                      <a:pt x="319278" y="614363"/>
                      <a:pt x="322453" y="619125"/>
                    </a:cubicBezTo>
                    <a:cubicBezTo>
                      <a:pt x="324041" y="625475"/>
                      <a:pt x="329286" y="631965"/>
                      <a:pt x="327216" y="638175"/>
                    </a:cubicBezTo>
                    <a:cubicBezTo>
                      <a:pt x="325406" y="643605"/>
                      <a:pt x="318652" y="647700"/>
                      <a:pt x="312928" y="647700"/>
                    </a:cubicBezTo>
                    <a:cubicBezTo>
                      <a:pt x="293615" y="647700"/>
                      <a:pt x="274828" y="641350"/>
                      <a:pt x="255778" y="638175"/>
                    </a:cubicBezTo>
                    <a:cubicBezTo>
                      <a:pt x="251016" y="631825"/>
                      <a:pt x="243213" y="626873"/>
                      <a:pt x="241491" y="619125"/>
                    </a:cubicBezTo>
                    <a:cubicBezTo>
                      <a:pt x="239735" y="611223"/>
                      <a:pt x="238316" y="596900"/>
                      <a:pt x="246253" y="595313"/>
                    </a:cubicBezTo>
                    <a:cubicBezTo>
                      <a:pt x="261021" y="592359"/>
                      <a:pt x="274828" y="604838"/>
                      <a:pt x="289116" y="609600"/>
                    </a:cubicBezTo>
                    <a:cubicBezTo>
                      <a:pt x="323415" y="643899"/>
                      <a:pt x="330900" y="640816"/>
                      <a:pt x="293878" y="633413"/>
                    </a:cubicBezTo>
                    <a:lnTo>
                      <a:pt x="284353" y="619125"/>
                    </a:lnTo>
                  </a:path>
                </a:pathLst>
              </a:custGeom>
              <a:noFill/>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28" name="Dowolny kształt 227"/>
              <p:cNvSpPr/>
              <p:nvPr/>
            </p:nvSpPr>
            <p:spPr bwMode="auto">
              <a:xfrm flipV="1">
                <a:off x="1990567" y="4525348"/>
                <a:ext cx="341259" cy="260363"/>
              </a:xfrm>
              <a:custGeom>
                <a:avLst/>
                <a:gdLst>
                  <a:gd name="connsiteX0" fmla="*/ 2381 w 354806"/>
                  <a:gd name="connsiteY0" fmla="*/ 143153 h 376496"/>
                  <a:gd name="connsiteX1" fmla="*/ 21431 w 354806"/>
                  <a:gd name="connsiteY1" fmla="*/ 133628 h 376496"/>
                  <a:gd name="connsiteX2" fmla="*/ 50006 w 354806"/>
                  <a:gd name="connsiteY2" fmla="*/ 124103 h 376496"/>
                  <a:gd name="connsiteX3" fmla="*/ 111918 w 354806"/>
                  <a:gd name="connsiteY3" fmla="*/ 95528 h 376496"/>
                  <a:gd name="connsiteX4" fmla="*/ 135731 w 354806"/>
                  <a:gd name="connsiteY4" fmla="*/ 57428 h 376496"/>
                  <a:gd name="connsiteX5" fmla="*/ 159543 w 354806"/>
                  <a:gd name="connsiteY5" fmla="*/ 52665 h 376496"/>
                  <a:gd name="connsiteX6" fmla="*/ 178593 w 354806"/>
                  <a:gd name="connsiteY6" fmla="*/ 43140 h 376496"/>
                  <a:gd name="connsiteX7" fmla="*/ 207168 w 354806"/>
                  <a:gd name="connsiteY7" fmla="*/ 33615 h 376496"/>
                  <a:gd name="connsiteX8" fmla="*/ 226218 w 354806"/>
                  <a:gd name="connsiteY8" fmla="*/ 9803 h 376496"/>
                  <a:gd name="connsiteX9" fmla="*/ 235743 w 354806"/>
                  <a:gd name="connsiteY9" fmla="*/ 28853 h 376496"/>
                  <a:gd name="connsiteX10" fmla="*/ 240506 w 354806"/>
                  <a:gd name="connsiteY10" fmla="*/ 47903 h 376496"/>
                  <a:gd name="connsiteX11" fmla="*/ 250031 w 354806"/>
                  <a:gd name="connsiteY11" fmla="*/ 76478 h 376496"/>
                  <a:gd name="connsiteX12" fmla="*/ 259556 w 354806"/>
                  <a:gd name="connsiteY12" fmla="*/ 114578 h 376496"/>
                  <a:gd name="connsiteX13" fmla="*/ 269081 w 354806"/>
                  <a:gd name="connsiteY13" fmla="*/ 133628 h 376496"/>
                  <a:gd name="connsiteX14" fmla="*/ 273843 w 354806"/>
                  <a:gd name="connsiteY14" fmla="*/ 157440 h 376496"/>
                  <a:gd name="connsiteX15" fmla="*/ 278606 w 354806"/>
                  <a:gd name="connsiteY15" fmla="*/ 171728 h 376496"/>
                  <a:gd name="connsiteX16" fmla="*/ 307181 w 354806"/>
                  <a:gd name="connsiteY16" fmla="*/ 190778 h 376496"/>
                  <a:gd name="connsiteX17" fmla="*/ 330993 w 354806"/>
                  <a:gd name="connsiteY17" fmla="*/ 205065 h 376496"/>
                  <a:gd name="connsiteX18" fmla="*/ 340518 w 354806"/>
                  <a:gd name="connsiteY18" fmla="*/ 219353 h 376496"/>
                  <a:gd name="connsiteX19" fmla="*/ 350043 w 354806"/>
                  <a:gd name="connsiteY19" fmla="*/ 257453 h 376496"/>
                  <a:gd name="connsiteX20" fmla="*/ 354806 w 354806"/>
                  <a:gd name="connsiteY20" fmla="*/ 271740 h 376496"/>
                  <a:gd name="connsiteX21" fmla="*/ 350043 w 354806"/>
                  <a:gd name="connsiteY21" fmla="*/ 286028 h 376496"/>
                  <a:gd name="connsiteX22" fmla="*/ 321468 w 354806"/>
                  <a:gd name="connsiteY22" fmla="*/ 319365 h 376496"/>
                  <a:gd name="connsiteX23" fmla="*/ 307181 w 354806"/>
                  <a:gd name="connsiteY23" fmla="*/ 328890 h 376496"/>
                  <a:gd name="connsiteX24" fmla="*/ 292893 w 354806"/>
                  <a:gd name="connsiteY24" fmla="*/ 333653 h 376496"/>
                  <a:gd name="connsiteX25" fmla="*/ 273843 w 354806"/>
                  <a:gd name="connsiteY25" fmla="*/ 343178 h 376496"/>
                  <a:gd name="connsiteX26" fmla="*/ 259556 w 354806"/>
                  <a:gd name="connsiteY26" fmla="*/ 352703 h 376496"/>
                  <a:gd name="connsiteX27" fmla="*/ 240506 w 354806"/>
                  <a:gd name="connsiteY27" fmla="*/ 357465 h 376496"/>
                  <a:gd name="connsiteX28" fmla="*/ 183356 w 354806"/>
                  <a:gd name="connsiteY28" fmla="*/ 366990 h 376496"/>
                  <a:gd name="connsiteX29" fmla="*/ 159543 w 354806"/>
                  <a:gd name="connsiteY29" fmla="*/ 328890 h 376496"/>
                  <a:gd name="connsiteX30" fmla="*/ 140493 w 354806"/>
                  <a:gd name="connsiteY30" fmla="*/ 300315 h 376496"/>
                  <a:gd name="connsiteX31" fmla="*/ 135731 w 354806"/>
                  <a:gd name="connsiteY31" fmla="*/ 286028 h 376496"/>
                  <a:gd name="connsiteX32" fmla="*/ 107156 w 354806"/>
                  <a:gd name="connsiteY32" fmla="*/ 262215 h 376496"/>
                  <a:gd name="connsiteX33" fmla="*/ 73818 w 354806"/>
                  <a:gd name="connsiteY33" fmla="*/ 224115 h 376496"/>
                  <a:gd name="connsiteX34" fmla="*/ 64293 w 354806"/>
                  <a:gd name="connsiteY34" fmla="*/ 209828 h 376496"/>
                  <a:gd name="connsiteX35" fmla="*/ 50006 w 354806"/>
                  <a:gd name="connsiteY35" fmla="*/ 200303 h 376496"/>
                  <a:gd name="connsiteX36" fmla="*/ 30956 w 354806"/>
                  <a:gd name="connsiteY36" fmla="*/ 176490 h 376496"/>
                  <a:gd name="connsiteX37" fmla="*/ 21431 w 354806"/>
                  <a:gd name="connsiteY37" fmla="*/ 162203 h 376496"/>
                  <a:gd name="connsiteX38" fmla="*/ 7143 w 354806"/>
                  <a:gd name="connsiteY38" fmla="*/ 152678 h 376496"/>
                  <a:gd name="connsiteX39" fmla="*/ 2381 w 354806"/>
                  <a:gd name="connsiteY39" fmla="*/ 143153 h 37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4806" h="376496">
                    <a:moveTo>
                      <a:pt x="2381" y="143153"/>
                    </a:moveTo>
                    <a:cubicBezTo>
                      <a:pt x="4762" y="139978"/>
                      <a:pt x="14839" y="136265"/>
                      <a:pt x="21431" y="133628"/>
                    </a:cubicBezTo>
                    <a:cubicBezTo>
                      <a:pt x="30753" y="129899"/>
                      <a:pt x="41026" y="128593"/>
                      <a:pt x="50006" y="124103"/>
                    </a:cubicBezTo>
                    <a:cubicBezTo>
                      <a:pt x="102121" y="98045"/>
                      <a:pt x="80793" y="105902"/>
                      <a:pt x="111918" y="95528"/>
                    </a:cubicBezTo>
                    <a:cubicBezTo>
                      <a:pt x="118841" y="74760"/>
                      <a:pt x="115604" y="64976"/>
                      <a:pt x="135731" y="57428"/>
                    </a:cubicBezTo>
                    <a:cubicBezTo>
                      <a:pt x="143310" y="54586"/>
                      <a:pt x="151606" y="54253"/>
                      <a:pt x="159543" y="52665"/>
                    </a:cubicBezTo>
                    <a:cubicBezTo>
                      <a:pt x="165893" y="49490"/>
                      <a:pt x="172001" y="45777"/>
                      <a:pt x="178593" y="43140"/>
                    </a:cubicBezTo>
                    <a:cubicBezTo>
                      <a:pt x="187915" y="39411"/>
                      <a:pt x="207168" y="33615"/>
                      <a:pt x="207168" y="33615"/>
                    </a:cubicBezTo>
                    <a:cubicBezTo>
                      <a:pt x="207726" y="31385"/>
                      <a:pt x="209881" y="0"/>
                      <a:pt x="226218" y="9803"/>
                    </a:cubicBezTo>
                    <a:cubicBezTo>
                      <a:pt x="232306" y="13456"/>
                      <a:pt x="233250" y="22206"/>
                      <a:pt x="235743" y="28853"/>
                    </a:cubicBezTo>
                    <a:cubicBezTo>
                      <a:pt x="238041" y="34982"/>
                      <a:pt x="238625" y="41634"/>
                      <a:pt x="240506" y="47903"/>
                    </a:cubicBezTo>
                    <a:cubicBezTo>
                      <a:pt x="243391" y="57520"/>
                      <a:pt x="248062" y="66633"/>
                      <a:pt x="250031" y="76478"/>
                    </a:cubicBezTo>
                    <a:cubicBezTo>
                      <a:pt x="252827" y="90459"/>
                      <a:pt x="254063" y="101761"/>
                      <a:pt x="259556" y="114578"/>
                    </a:cubicBezTo>
                    <a:cubicBezTo>
                      <a:pt x="262353" y="121103"/>
                      <a:pt x="265906" y="127278"/>
                      <a:pt x="269081" y="133628"/>
                    </a:cubicBezTo>
                    <a:cubicBezTo>
                      <a:pt x="270668" y="141565"/>
                      <a:pt x="271880" y="149587"/>
                      <a:pt x="273843" y="157440"/>
                    </a:cubicBezTo>
                    <a:cubicBezTo>
                      <a:pt x="275061" y="162310"/>
                      <a:pt x="275056" y="168178"/>
                      <a:pt x="278606" y="171728"/>
                    </a:cubicBezTo>
                    <a:cubicBezTo>
                      <a:pt x="286701" y="179823"/>
                      <a:pt x="297523" y="184632"/>
                      <a:pt x="307181" y="190778"/>
                    </a:cubicBezTo>
                    <a:cubicBezTo>
                      <a:pt x="314990" y="195748"/>
                      <a:pt x="330993" y="205065"/>
                      <a:pt x="330993" y="205065"/>
                    </a:cubicBezTo>
                    <a:cubicBezTo>
                      <a:pt x="334168" y="209828"/>
                      <a:pt x="337958" y="214233"/>
                      <a:pt x="340518" y="219353"/>
                    </a:cubicBezTo>
                    <a:cubicBezTo>
                      <a:pt x="345964" y="230244"/>
                      <a:pt x="347324" y="246576"/>
                      <a:pt x="350043" y="257453"/>
                    </a:cubicBezTo>
                    <a:cubicBezTo>
                      <a:pt x="351261" y="262323"/>
                      <a:pt x="353218" y="266978"/>
                      <a:pt x="354806" y="271740"/>
                    </a:cubicBezTo>
                    <a:cubicBezTo>
                      <a:pt x="353218" y="276503"/>
                      <a:pt x="352288" y="281538"/>
                      <a:pt x="350043" y="286028"/>
                    </a:cubicBezTo>
                    <a:cubicBezTo>
                      <a:pt x="343723" y="298667"/>
                      <a:pt x="331720" y="310577"/>
                      <a:pt x="321468" y="319365"/>
                    </a:cubicBezTo>
                    <a:cubicBezTo>
                      <a:pt x="317122" y="323090"/>
                      <a:pt x="312300" y="326330"/>
                      <a:pt x="307181" y="328890"/>
                    </a:cubicBezTo>
                    <a:cubicBezTo>
                      <a:pt x="302691" y="331135"/>
                      <a:pt x="297507" y="331675"/>
                      <a:pt x="292893" y="333653"/>
                    </a:cubicBezTo>
                    <a:cubicBezTo>
                      <a:pt x="286368" y="336450"/>
                      <a:pt x="280007" y="339656"/>
                      <a:pt x="273843" y="343178"/>
                    </a:cubicBezTo>
                    <a:cubicBezTo>
                      <a:pt x="268873" y="346018"/>
                      <a:pt x="264817" y="350448"/>
                      <a:pt x="259556" y="352703"/>
                    </a:cubicBezTo>
                    <a:cubicBezTo>
                      <a:pt x="253540" y="355281"/>
                      <a:pt x="246800" y="355667"/>
                      <a:pt x="240506" y="357465"/>
                    </a:cubicBezTo>
                    <a:cubicBezTo>
                      <a:pt x="204960" y="367621"/>
                      <a:pt x="253027" y="359249"/>
                      <a:pt x="183356" y="366990"/>
                    </a:cubicBezTo>
                    <a:cubicBezTo>
                      <a:pt x="149082" y="344142"/>
                      <a:pt x="191281" y="376496"/>
                      <a:pt x="159543" y="328890"/>
                    </a:cubicBezTo>
                    <a:lnTo>
                      <a:pt x="140493" y="300315"/>
                    </a:lnTo>
                    <a:cubicBezTo>
                      <a:pt x="138906" y="295553"/>
                      <a:pt x="138516" y="290205"/>
                      <a:pt x="135731" y="286028"/>
                    </a:cubicBezTo>
                    <a:cubicBezTo>
                      <a:pt x="128397" y="275027"/>
                      <a:pt x="117698" y="269243"/>
                      <a:pt x="107156" y="262215"/>
                    </a:cubicBezTo>
                    <a:cubicBezTo>
                      <a:pt x="84931" y="228877"/>
                      <a:pt x="97631" y="239990"/>
                      <a:pt x="73818" y="224115"/>
                    </a:cubicBezTo>
                    <a:cubicBezTo>
                      <a:pt x="70643" y="219353"/>
                      <a:pt x="68340" y="213875"/>
                      <a:pt x="64293" y="209828"/>
                    </a:cubicBezTo>
                    <a:cubicBezTo>
                      <a:pt x="60246" y="205781"/>
                      <a:pt x="53582" y="204772"/>
                      <a:pt x="50006" y="200303"/>
                    </a:cubicBezTo>
                    <a:cubicBezTo>
                      <a:pt x="23716" y="167440"/>
                      <a:pt x="71899" y="203786"/>
                      <a:pt x="30956" y="176490"/>
                    </a:cubicBezTo>
                    <a:cubicBezTo>
                      <a:pt x="27781" y="171728"/>
                      <a:pt x="25478" y="166250"/>
                      <a:pt x="21431" y="162203"/>
                    </a:cubicBezTo>
                    <a:cubicBezTo>
                      <a:pt x="17383" y="158156"/>
                      <a:pt x="11722" y="156112"/>
                      <a:pt x="7143" y="152678"/>
                    </a:cubicBezTo>
                    <a:cubicBezTo>
                      <a:pt x="5347" y="151331"/>
                      <a:pt x="0" y="146328"/>
                      <a:pt x="2381" y="143153"/>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29" name="Dowolny kształt 228"/>
              <p:cNvSpPr/>
              <p:nvPr/>
            </p:nvSpPr>
            <p:spPr bwMode="auto">
              <a:xfrm flipV="1">
                <a:off x="2210869" y="4598964"/>
                <a:ext cx="307927" cy="250838"/>
              </a:xfrm>
              <a:custGeom>
                <a:avLst/>
                <a:gdLst>
                  <a:gd name="connsiteX0" fmla="*/ 6350 w 320675"/>
                  <a:gd name="connsiteY0" fmla="*/ 81652 h 362639"/>
                  <a:gd name="connsiteX1" fmla="*/ 63500 w 320675"/>
                  <a:gd name="connsiteY1" fmla="*/ 76889 h 362639"/>
                  <a:gd name="connsiteX2" fmla="*/ 101600 w 320675"/>
                  <a:gd name="connsiteY2" fmla="*/ 53077 h 362639"/>
                  <a:gd name="connsiteX3" fmla="*/ 144463 w 320675"/>
                  <a:gd name="connsiteY3" fmla="*/ 48314 h 362639"/>
                  <a:gd name="connsiteX4" fmla="*/ 163513 w 320675"/>
                  <a:gd name="connsiteY4" fmla="*/ 14977 h 362639"/>
                  <a:gd name="connsiteX5" fmla="*/ 177800 w 320675"/>
                  <a:gd name="connsiteY5" fmla="*/ 5452 h 362639"/>
                  <a:gd name="connsiteX6" fmla="*/ 211138 w 320675"/>
                  <a:gd name="connsiteY6" fmla="*/ 689 h 362639"/>
                  <a:gd name="connsiteX7" fmla="*/ 244475 w 320675"/>
                  <a:gd name="connsiteY7" fmla="*/ 5452 h 362639"/>
                  <a:gd name="connsiteX8" fmla="*/ 254000 w 320675"/>
                  <a:gd name="connsiteY8" fmla="*/ 24502 h 362639"/>
                  <a:gd name="connsiteX9" fmla="*/ 263525 w 320675"/>
                  <a:gd name="connsiteY9" fmla="*/ 57839 h 362639"/>
                  <a:gd name="connsiteX10" fmla="*/ 273050 w 320675"/>
                  <a:gd name="connsiteY10" fmla="*/ 143564 h 362639"/>
                  <a:gd name="connsiteX11" fmla="*/ 282575 w 320675"/>
                  <a:gd name="connsiteY11" fmla="*/ 191189 h 362639"/>
                  <a:gd name="connsiteX12" fmla="*/ 296863 w 320675"/>
                  <a:gd name="connsiteY12" fmla="*/ 234052 h 362639"/>
                  <a:gd name="connsiteX13" fmla="*/ 301625 w 320675"/>
                  <a:gd name="connsiteY13" fmla="*/ 257864 h 362639"/>
                  <a:gd name="connsiteX14" fmla="*/ 320675 w 320675"/>
                  <a:gd name="connsiteY14" fmla="*/ 291202 h 362639"/>
                  <a:gd name="connsiteX15" fmla="*/ 315913 w 320675"/>
                  <a:gd name="connsiteY15" fmla="*/ 310252 h 362639"/>
                  <a:gd name="connsiteX16" fmla="*/ 282575 w 320675"/>
                  <a:gd name="connsiteY16" fmla="*/ 324539 h 362639"/>
                  <a:gd name="connsiteX17" fmla="*/ 268288 w 320675"/>
                  <a:gd name="connsiteY17" fmla="*/ 329302 h 362639"/>
                  <a:gd name="connsiteX18" fmla="*/ 230188 w 320675"/>
                  <a:gd name="connsiteY18" fmla="*/ 338827 h 362639"/>
                  <a:gd name="connsiteX19" fmla="*/ 211138 w 320675"/>
                  <a:gd name="connsiteY19" fmla="*/ 343589 h 362639"/>
                  <a:gd name="connsiteX20" fmla="*/ 177800 w 320675"/>
                  <a:gd name="connsiteY20" fmla="*/ 357877 h 362639"/>
                  <a:gd name="connsiteX21" fmla="*/ 163513 w 320675"/>
                  <a:gd name="connsiteY21" fmla="*/ 362639 h 362639"/>
                  <a:gd name="connsiteX22" fmla="*/ 130175 w 320675"/>
                  <a:gd name="connsiteY22" fmla="*/ 353114 h 362639"/>
                  <a:gd name="connsiteX23" fmla="*/ 125413 w 320675"/>
                  <a:gd name="connsiteY23" fmla="*/ 334064 h 362639"/>
                  <a:gd name="connsiteX24" fmla="*/ 111125 w 320675"/>
                  <a:gd name="connsiteY24" fmla="*/ 305489 h 362639"/>
                  <a:gd name="connsiteX25" fmla="*/ 106363 w 320675"/>
                  <a:gd name="connsiteY25" fmla="*/ 286439 h 362639"/>
                  <a:gd name="connsiteX26" fmla="*/ 77788 w 320675"/>
                  <a:gd name="connsiteY26" fmla="*/ 276914 h 362639"/>
                  <a:gd name="connsiteX27" fmla="*/ 63500 w 320675"/>
                  <a:gd name="connsiteY27" fmla="*/ 262627 h 362639"/>
                  <a:gd name="connsiteX28" fmla="*/ 58738 w 320675"/>
                  <a:gd name="connsiteY28" fmla="*/ 243577 h 362639"/>
                  <a:gd name="connsiteX29" fmla="*/ 39688 w 320675"/>
                  <a:gd name="connsiteY29" fmla="*/ 167377 h 362639"/>
                  <a:gd name="connsiteX30" fmla="*/ 25400 w 320675"/>
                  <a:gd name="connsiteY30" fmla="*/ 114989 h 362639"/>
                  <a:gd name="connsiteX31" fmla="*/ 6350 w 320675"/>
                  <a:gd name="connsiteY31" fmla="*/ 81652 h 362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0675" h="362639">
                    <a:moveTo>
                      <a:pt x="6350" y="81652"/>
                    </a:moveTo>
                    <a:cubicBezTo>
                      <a:pt x="12700" y="75302"/>
                      <a:pt x="45190" y="82382"/>
                      <a:pt x="63500" y="76889"/>
                    </a:cubicBezTo>
                    <a:cubicBezTo>
                      <a:pt x="77845" y="72586"/>
                      <a:pt x="86715" y="54731"/>
                      <a:pt x="101600" y="53077"/>
                    </a:cubicBezTo>
                    <a:lnTo>
                      <a:pt x="144463" y="48314"/>
                    </a:lnTo>
                    <a:cubicBezTo>
                      <a:pt x="148199" y="40842"/>
                      <a:pt x="156781" y="21709"/>
                      <a:pt x="163513" y="14977"/>
                    </a:cubicBezTo>
                    <a:cubicBezTo>
                      <a:pt x="167560" y="10930"/>
                      <a:pt x="172318" y="7097"/>
                      <a:pt x="177800" y="5452"/>
                    </a:cubicBezTo>
                    <a:cubicBezTo>
                      <a:pt x="188552" y="2226"/>
                      <a:pt x="200025" y="2277"/>
                      <a:pt x="211138" y="689"/>
                    </a:cubicBezTo>
                    <a:cubicBezTo>
                      <a:pt x="222250" y="2277"/>
                      <a:pt x="234663" y="0"/>
                      <a:pt x="244475" y="5452"/>
                    </a:cubicBezTo>
                    <a:cubicBezTo>
                      <a:pt x="250681" y="8900"/>
                      <a:pt x="251203" y="17977"/>
                      <a:pt x="254000" y="24502"/>
                    </a:cubicBezTo>
                    <a:cubicBezTo>
                      <a:pt x="258102" y="34073"/>
                      <a:pt x="261107" y="48164"/>
                      <a:pt x="263525" y="57839"/>
                    </a:cubicBezTo>
                    <a:cubicBezTo>
                      <a:pt x="266475" y="90283"/>
                      <a:pt x="267620" y="112792"/>
                      <a:pt x="273050" y="143564"/>
                    </a:cubicBezTo>
                    <a:cubicBezTo>
                      <a:pt x="275863" y="159507"/>
                      <a:pt x="277455" y="175830"/>
                      <a:pt x="282575" y="191189"/>
                    </a:cubicBezTo>
                    <a:cubicBezTo>
                      <a:pt x="287338" y="205477"/>
                      <a:pt x="293910" y="219284"/>
                      <a:pt x="296863" y="234052"/>
                    </a:cubicBezTo>
                    <a:cubicBezTo>
                      <a:pt x="298450" y="241989"/>
                      <a:pt x="299065" y="250185"/>
                      <a:pt x="301625" y="257864"/>
                    </a:cubicBezTo>
                    <a:cubicBezTo>
                      <a:pt x="305653" y="269948"/>
                      <a:pt x="313708" y="280751"/>
                      <a:pt x="320675" y="291202"/>
                    </a:cubicBezTo>
                    <a:cubicBezTo>
                      <a:pt x="319088" y="297552"/>
                      <a:pt x="319544" y="304806"/>
                      <a:pt x="315913" y="310252"/>
                    </a:cubicBezTo>
                    <a:cubicBezTo>
                      <a:pt x="309089" y="320488"/>
                      <a:pt x="292415" y="321727"/>
                      <a:pt x="282575" y="324539"/>
                    </a:cubicBezTo>
                    <a:cubicBezTo>
                      <a:pt x="277748" y="325918"/>
                      <a:pt x="273131" y="327981"/>
                      <a:pt x="268288" y="329302"/>
                    </a:cubicBezTo>
                    <a:cubicBezTo>
                      <a:pt x="255658" y="332747"/>
                      <a:pt x="242888" y="335652"/>
                      <a:pt x="230188" y="338827"/>
                    </a:cubicBezTo>
                    <a:cubicBezTo>
                      <a:pt x="223838" y="340414"/>
                      <a:pt x="217347" y="341519"/>
                      <a:pt x="211138" y="343589"/>
                    </a:cubicBezTo>
                    <a:cubicBezTo>
                      <a:pt x="177625" y="354761"/>
                      <a:pt x="219004" y="340219"/>
                      <a:pt x="177800" y="357877"/>
                    </a:cubicBezTo>
                    <a:cubicBezTo>
                      <a:pt x="173186" y="359854"/>
                      <a:pt x="168275" y="361052"/>
                      <a:pt x="163513" y="362639"/>
                    </a:cubicBezTo>
                    <a:cubicBezTo>
                      <a:pt x="152400" y="359464"/>
                      <a:pt x="139421" y="360048"/>
                      <a:pt x="130175" y="353114"/>
                    </a:cubicBezTo>
                    <a:cubicBezTo>
                      <a:pt x="124939" y="349187"/>
                      <a:pt x="127211" y="340358"/>
                      <a:pt x="125413" y="334064"/>
                    </a:cubicBezTo>
                    <a:cubicBezTo>
                      <a:pt x="120484" y="316814"/>
                      <a:pt x="121559" y="321141"/>
                      <a:pt x="111125" y="305489"/>
                    </a:cubicBezTo>
                    <a:cubicBezTo>
                      <a:pt x="109538" y="299139"/>
                      <a:pt x="111333" y="290699"/>
                      <a:pt x="106363" y="286439"/>
                    </a:cubicBezTo>
                    <a:cubicBezTo>
                      <a:pt x="98740" y="279905"/>
                      <a:pt x="77788" y="276914"/>
                      <a:pt x="77788" y="276914"/>
                    </a:cubicBezTo>
                    <a:cubicBezTo>
                      <a:pt x="73025" y="272152"/>
                      <a:pt x="66842" y="268475"/>
                      <a:pt x="63500" y="262627"/>
                    </a:cubicBezTo>
                    <a:cubicBezTo>
                      <a:pt x="60253" y="256944"/>
                      <a:pt x="59944" y="250010"/>
                      <a:pt x="58738" y="243577"/>
                    </a:cubicBezTo>
                    <a:cubicBezTo>
                      <a:pt x="45908" y="175149"/>
                      <a:pt x="58636" y="205273"/>
                      <a:pt x="39688" y="167377"/>
                    </a:cubicBezTo>
                    <a:cubicBezTo>
                      <a:pt x="31365" y="109122"/>
                      <a:pt x="41562" y="155393"/>
                      <a:pt x="25400" y="114989"/>
                    </a:cubicBezTo>
                    <a:cubicBezTo>
                      <a:pt x="21671" y="105667"/>
                      <a:pt x="0" y="88002"/>
                      <a:pt x="6350" y="8165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30" name="Dowolny kształt 229"/>
              <p:cNvSpPr/>
              <p:nvPr/>
            </p:nvSpPr>
            <p:spPr bwMode="auto">
              <a:xfrm flipV="1">
                <a:off x="2454197" y="4643370"/>
                <a:ext cx="260309" cy="242899"/>
              </a:xfrm>
              <a:custGeom>
                <a:avLst/>
                <a:gdLst>
                  <a:gd name="connsiteX0" fmla="*/ 0 w 271463"/>
                  <a:gd name="connsiteY0" fmla="*/ 44933 h 349733"/>
                  <a:gd name="connsiteX1" fmla="*/ 42863 w 271463"/>
                  <a:gd name="connsiteY1" fmla="*/ 40170 h 349733"/>
                  <a:gd name="connsiteX2" fmla="*/ 57150 w 271463"/>
                  <a:gd name="connsiteY2" fmla="*/ 35408 h 349733"/>
                  <a:gd name="connsiteX3" fmla="*/ 85725 w 271463"/>
                  <a:gd name="connsiteY3" fmla="*/ 30645 h 349733"/>
                  <a:gd name="connsiteX4" fmla="*/ 109538 w 271463"/>
                  <a:gd name="connsiteY4" fmla="*/ 16358 h 349733"/>
                  <a:gd name="connsiteX5" fmla="*/ 138113 w 271463"/>
                  <a:gd name="connsiteY5" fmla="*/ 11595 h 349733"/>
                  <a:gd name="connsiteX6" fmla="*/ 214313 w 271463"/>
                  <a:gd name="connsiteY6" fmla="*/ 6833 h 349733"/>
                  <a:gd name="connsiteX7" fmla="*/ 233363 w 271463"/>
                  <a:gd name="connsiteY7" fmla="*/ 2070 h 349733"/>
                  <a:gd name="connsiteX8" fmla="*/ 242888 w 271463"/>
                  <a:gd name="connsiteY8" fmla="*/ 16358 h 349733"/>
                  <a:gd name="connsiteX9" fmla="*/ 247650 w 271463"/>
                  <a:gd name="connsiteY9" fmla="*/ 130658 h 349733"/>
                  <a:gd name="connsiteX10" fmla="*/ 257175 w 271463"/>
                  <a:gd name="connsiteY10" fmla="*/ 168758 h 349733"/>
                  <a:gd name="connsiteX11" fmla="*/ 261938 w 271463"/>
                  <a:gd name="connsiteY11" fmla="*/ 235433 h 349733"/>
                  <a:gd name="connsiteX12" fmla="*/ 266700 w 271463"/>
                  <a:gd name="connsiteY12" fmla="*/ 249720 h 349733"/>
                  <a:gd name="connsiteX13" fmla="*/ 271463 w 271463"/>
                  <a:gd name="connsiteY13" fmla="*/ 268770 h 349733"/>
                  <a:gd name="connsiteX14" fmla="*/ 261938 w 271463"/>
                  <a:gd name="connsiteY14" fmla="*/ 321158 h 349733"/>
                  <a:gd name="connsiteX15" fmla="*/ 233363 w 271463"/>
                  <a:gd name="connsiteY15" fmla="*/ 330683 h 349733"/>
                  <a:gd name="connsiteX16" fmla="*/ 204788 w 271463"/>
                  <a:gd name="connsiteY16" fmla="*/ 340208 h 349733"/>
                  <a:gd name="connsiteX17" fmla="*/ 185738 w 271463"/>
                  <a:gd name="connsiteY17" fmla="*/ 349733 h 349733"/>
                  <a:gd name="connsiteX18" fmla="*/ 147638 w 271463"/>
                  <a:gd name="connsiteY18" fmla="*/ 344970 h 349733"/>
                  <a:gd name="connsiteX19" fmla="*/ 133350 w 271463"/>
                  <a:gd name="connsiteY19" fmla="*/ 340208 h 349733"/>
                  <a:gd name="connsiteX20" fmla="*/ 80963 w 271463"/>
                  <a:gd name="connsiteY20" fmla="*/ 335445 h 349733"/>
                  <a:gd name="connsiteX21" fmla="*/ 61913 w 271463"/>
                  <a:gd name="connsiteY21" fmla="*/ 306870 h 349733"/>
                  <a:gd name="connsiteX22" fmla="*/ 52388 w 271463"/>
                  <a:gd name="connsiteY22" fmla="*/ 268770 h 349733"/>
                  <a:gd name="connsiteX23" fmla="*/ 47625 w 271463"/>
                  <a:gd name="connsiteY23" fmla="*/ 249720 h 349733"/>
                  <a:gd name="connsiteX24" fmla="*/ 42863 w 271463"/>
                  <a:gd name="connsiteY24" fmla="*/ 235433 h 349733"/>
                  <a:gd name="connsiteX25" fmla="*/ 38100 w 271463"/>
                  <a:gd name="connsiteY25" fmla="*/ 211620 h 349733"/>
                  <a:gd name="connsiteX26" fmla="*/ 28575 w 271463"/>
                  <a:gd name="connsiteY26" fmla="*/ 125895 h 349733"/>
                  <a:gd name="connsiteX27" fmla="*/ 19050 w 271463"/>
                  <a:gd name="connsiteY27" fmla="*/ 111608 h 349733"/>
                  <a:gd name="connsiteX28" fmla="*/ 4763 w 271463"/>
                  <a:gd name="connsiteY28" fmla="*/ 59220 h 349733"/>
                  <a:gd name="connsiteX29" fmla="*/ 0 w 271463"/>
                  <a:gd name="connsiteY29" fmla="*/ 44933 h 3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1463" h="349733">
                    <a:moveTo>
                      <a:pt x="0" y="44933"/>
                    </a:moveTo>
                    <a:cubicBezTo>
                      <a:pt x="14288" y="43345"/>
                      <a:pt x="28683" y="42533"/>
                      <a:pt x="42863" y="40170"/>
                    </a:cubicBezTo>
                    <a:cubicBezTo>
                      <a:pt x="47815" y="39345"/>
                      <a:pt x="52250" y="36497"/>
                      <a:pt x="57150" y="35408"/>
                    </a:cubicBezTo>
                    <a:cubicBezTo>
                      <a:pt x="66576" y="33313"/>
                      <a:pt x="76200" y="32233"/>
                      <a:pt x="85725" y="30645"/>
                    </a:cubicBezTo>
                    <a:cubicBezTo>
                      <a:pt x="93663" y="25883"/>
                      <a:pt x="100839" y="19521"/>
                      <a:pt x="109538" y="16358"/>
                    </a:cubicBezTo>
                    <a:cubicBezTo>
                      <a:pt x="118613" y="13058"/>
                      <a:pt x="128496" y="12469"/>
                      <a:pt x="138113" y="11595"/>
                    </a:cubicBezTo>
                    <a:cubicBezTo>
                      <a:pt x="163458" y="9291"/>
                      <a:pt x="188913" y="8420"/>
                      <a:pt x="214313" y="6833"/>
                    </a:cubicBezTo>
                    <a:cubicBezTo>
                      <a:pt x="220663" y="5245"/>
                      <a:pt x="227153" y="0"/>
                      <a:pt x="233363" y="2070"/>
                    </a:cubicBezTo>
                    <a:cubicBezTo>
                      <a:pt x="238793" y="3880"/>
                      <a:pt x="242256" y="10669"/>
                      <a:pt x="242888" y="16358"/>
                    </a:cubicBezTo>
                    <a:cubicBezTo>
                      <a:pt x="247099" y="54258"/>
                      <a:pt x="245026" y="92615"/>
                      <a:pt x="247650" y="130658"/>
                    </a:cubicBezTo>
                    <a:cubicBezTo>
                      <a:pt x="248649" y="145145"/>
                      <a:pt x="252799" y="155627"/>
                      <a:pt x="257175" y="168758"/>
                    </a:cubicBezTo>
                    <a:cubicBezTo>
                      <a:pt x="258763" y="190983"/>
                      <a:pt x="259335" y="213304"/>
                      <a:pt x="261938" y="235433"/>
                    </a:cubicBezTo>
                    <a:cubicBezTo>
                      <a:pt x="262525" y="240419"/>
                      <a:pt x="265321" y="244893"/>
                      <a:pt x="266700" y="249720"/>
                    </a:cubicBezTo>
                    <a:cubicBezTo>
                      <a:pt x="268498" y="256014"/>
                      <a:pt x="269875" y="262420"/>
                      <a:pt x="271463" y="268770"/>
                    </a:cubicBezTo>
                    <a:cubicBezTo>
                      <a:pt x="268288" y="286233"/>
                      <a:pt x="271240" y="306042"/>
                      <a:pt x="261938" y="321158"/>
                    </a:cubicBezTo>
                    <a:cubicBezTo>
                      <a:pt x="256676" y="329709"/>
                      <a:pt x="242888" y="327508"/>
                      <a:pt x="233363" y="330683"/>
                    </a:cubicBezTo>
                    <a:cubicBezTo>
                      <a:pt x="233352" y="330687"/>
                      <a:pt x="204799" y="340203"/>
                      <a:pt x="204788" y="340208"/>
                    </a:cubicBezTo>
                    <a:lnTo>
                      <a:pt x="185738" y="349733"/>
                    </a:lnTo>
                    <a:cubicBezTo>
                      <a:pt x="173038" y="348145"/>
                      <a:pt x="160230" y="347260"/>
                      <a:pt x="147638" y="344970"/>
                    </a:cubicBezTo>
                    <a:cubicBezTo>
                      <a:pt x="142699" y="344072"/>
                      <a:pt x="138320" y="340918"/>
                      <a:pt x="133350" y="340208"/>
                    </a:cubicBezTo>
                    <a:cubicBezTo>
                      <a:pt x="115992" y="337728"/>
                      <a:pt x="98425" y="337033"/>
                      <a:pt x="80963" y="335445"/>
                    </a:cubicBezTo>
                    <a:cubicBezTo>
                      <a:pt x="74613" y="325920"/>
                      <a:pt x="66422" y="317392"/>
                      <a:pt x="61913" y="306870"/>
                    </a:cubicBezTo>
                    <a:cubicBezTo>
                      <a:pt x="56756" y="294838"/>
                      <a:pt x="55563" y="281470"/>
                      <a:pt x="52388" y="268770"/>
                    </a:cubicBezTo>
                    <a:cubicBezTo>
                      <a:pt x="50800" y="262420"/>
                      <a:pt x="49695" y="255930"/>
                      <a:pt x="47625" y="249720"/>
                    </a:cubicBezTo>
                    <a:cubicBezTo>
                      <a:pt x="46038" y="244958"/>
                      <a:pt x="44081" y="240303"/>
                      <a:pt x="42863" y="235433"/>
                    </a:cubicBezTo>
                    <a:cubicBezTo>
                      <a:pt x="40900" y="227580"/>
                      <a:pt x="39688" y="219558"/>
                      <a:pt x="38100" y="211620"/>
                    </a:cubicBezTo>
                    <a:cubicBezTo>
                      <a:pt x="37504" y="202686"/>
                      <a:pt x="39939" y="148621"/>
                      <a:pt x="28575" y="125895"/>
                    </a:cubicBezTo>
                    <a:cubicBezTo>
                      <a:pt x="26015" y="120776"/>
                      <a:pt x="22225" y="116370"/>
                      <a:pt x="19050" y="111608"/>
                    </a:cubicBezTo>
                    <a:cubicBezTo>
                      <a:pt x="17190" y="102308"/>
                      <a:pt x="10806" y="65262"/>
                      <a:pt x="4763" y="59220"/>
                    </a:cubicBezTo>
                    <a:lnTo>
                      <a:pt x="0" y="44933"/>
                    </a:ln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31" name="Dowolny kształt 230"/>
              <p:cNvSpPr/>
              <p:nvPr/>
            </p:nvSpPr>
            <p:spPr bwMode="auto">
              <a:xfrm flipV="1">
                <a:off x="2692065" y="4668834"/>
                <a:ext cx="250786" cy="220673"/>
              </a:xfrm>
              <a:custGeom>
                <a:avLst/>
                <a:gdLst>
                  <a:gd name="connsiteX0" fmla="*/ 0 w 261938"/>
                  <a:gd name="connsiteY0" fmla="*/ 9525 h 317148"/>
                  <a:gd name="connsiteX1" fmla="*/ 114300 w 261938"/>
                  <a:gd name="connsiteY1" fmla="*/ 4763 h 317148"/>
                  <a:gd name="connsiteX2" fmla="*/ 190500 w 261938"/>
                  <a:gd name="connsiteY2" fmla="*/ 0 h 317148"/>
                  <a:gd name="connsiteX3" fmla="*/ 214313 w 261938"/>
                  <a:gd name="connsiteY3" fmla="*/ 4763 h 317148"/>
                  <a:gd name="connsiteX4" fmla="*/ 247650 w 261938"/>
                  <a:gd name="connsiteY4" fmla="*/ 14288 h 317148"/>
                  <a:gd name="connsiteX5" fmla="*/ 261938 w 261938"/>
                  <a:gd name="connsiteY5" fmla="*/ 42863 h 317148"/>
                  <a:gd name="connsiteX6" fmla="*/ 257175 w 261938"/>
                  <a:gd name="connsiteY6" fmla="*/ 76200 h 317148"/>
                  <a:gd name="connsiteX7" fmla="*/ 247650 w 261938"/>
                  <a:gd name="connsiteY7" fmla="*/ 161925 h 317148"/>
                  <a:gd name="connsiteX8" fmla="*/ 242888 w 261938"/>
                  <a:gd name="connsiteY8" fmla="*/ 252413 h 317148"/>
                  <a:gd name="connsiteX9" fmla="*/ 228600 w 261938"/>
                  <a:gd name="connsiteY9" fmla="*/ 309563 h 317148"/>
                  <a:gd name="connsiteX10" fmla="*/ 147638 w 261938"/>
                  <a:gd name="connsiteY10" fmla="*/ 314325 h 317148"/>
                  <a:gd name="connsiteX11" fmla="*/ 80963 w 261938"/>
                  <a:gd name="connsiteY11" fmla="*/ 309563 h 317148"/>
                  <a:gd name="connsiteX12" fmla="*/ 23813 w 261938"/>
                  <a:gd name="connsiteY12" fmla="*/ 304800 h 317148"/>
                  <a:gd name="connsiteX13" fmla="*/ 19050 w 261938"/>
                  <a:gd name="connsiteY13" fmla="*/ 257175 h 317148"/>
                  <a:gd name="connsiteX14" fmla="*/ 14288 w 261938"/>
                  <a:gd name="connsiteY14" fmla="*/ 238125 h 317148"/>
                  <a:gd name="connsiteX15" fmla="*/ 19050 w 261938"/>
                  <a:gd name="connsiteY15" fmla="*/ 123825 h 317148"/>
                  <a:gd name="connsiteX16" fmla="*/ 9525 w 261938"/>
                  <a:gd name="connsiteY16" fmla="*/ 80963 h 317148"/>
                  <a:gd name="connsiteX17" fmla="*/ 0 w 261938"/>
                  <a:gd name="connsiteY17" fmla="*/ 9525 h 31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1938" h="317148">
                    <a:moveTo>
                      <a:pt x="0" y="9525"/>
                    </a:moveTo>
                    <a:lnTo>
                      <a:pt x="114300" y="4763"/>
                    </a:lnTo>
                    <a:cubicBezTo>
                      <a:pt x="139718" y="3492"/>
                      <a:pt x="165050" y="0"/>
                      <a:pt x="190500" y="0"/>
                    </a:cubicBezTo>
                    <a:cubicBezTo>
                      <a:pt x="198595" y="0"/>
                      <a:pt x="206411" y="3007"/>
                      <a:pt x="214313" y="4763"/>
                    </a:cubicBezTo>
                    <a:cubicBezTo>
                      <a:pt x="232261" y="8751"/>
                      <a:pt x="231734" y="8982"/>
                      <a:pt x="247650" y="14288"/>
                    </a:cubicBezTo>
                    <a:cubicBezTo>
                      <a:pt x="252466" y="21512"/>
                      <a:pt x="261938" y="33004"/>
                      <a:pt x="261938" y="42863"/>
                    </a:cubicBezTo>
                    <a:cubicBezTo>
                      <a:pt x="261938" y="54088"/>
                      <a:pt x="258512" y="65055"/>
                      <a:pt x="257175" y="76200"/>
                    </a:cubicBezTo>
                    <a:cubicBezTo>
                      <a:pt x="253749" y="104746"/>
                      <a:pt x="247650" y="161925"/>
                      <a:pt x="247650" y="161925"/>
                    </a:cubicBezTo>
                    <a:cubicBezTo>
                      <a:pt x="246063" y="192088"/>
                      <a:pt x="245297" y="222305"/>
                      <a:pt x="242888" y="252413"/>
                    </a:cubicBezTo>
                    <a:cubicBezTo>
                      <a:pt x="242685" y="254945"/>
                      <a:pt x="234720" y="309203"/>
                      <a:pt x="228600" y="309563"/>
                    </a:cubicBezTo>
                    <a:lnTo>
                      <a:pt x="147638" y="314325"/>
                    </a:lnTo>
                    <a:lnTo>
                      <a:pt x="80963" y="309563"/>
                    </a:lnTo>
                    <a:cubicBezTo>
                      <a:pt x="61903" y="308097"/>
                      <a:pt x="38406" y="317148"/>
                      <a:pt x="23813" y="304800"/>
                    </a:cubicBezTo>
                    <a:cubicBezTo>
                      <a:pt x="11634" y="294495"/>
                      <a:pt x="21306" y="272969"/>
                      <a:pt x="19050" y="257175"/>
                    </a:cubicBezTo>
                    <a:cubicBezTo>
                      <a:pt x="18124" y="250695"/>
                      <a:pt x="15875" y="244475"/>
                      <a:pt x="14288" y="238125"/>
                    </a:cubicBezTo>
                    <a:cubicBezTo>
                      <a:pt x="15875" y="200025"/>
                      <a:pt x="19050" y="161958"/>
                      <a:pt x="19050" y="123825"/>
                    </a:cubicBezTo>
                    <a:cubicBezTo>
                      <a:pt x="19050" y="117774"/>
                      <a:pt x="11363" y="88313"/>
                      <a:pt x="9525" y="80963"/>
                    </a:cubicBezTo>
                    <a:lnTo>
                      <a:pt x="0" y="9525"/>
                    </a:ln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32" name="Dowolny kształt 231"/>
              <p:cNvSpPr/>
              <p:nvPr/>
            </p:nvSpPr>
            <p:spPr bwMode="auto">
              <a:xfrm flipV="1">
                <a:off x="2915630" y="4641603"/>
                <a:ext cx="269833" cy="254013"/>
              </a:xfrm>
              <a:custGeom>
                <a:avLst/>
                <a:gdLst>
                  <a:gd name="connsiteX0" fmla="*/ 23812 w 280987"/>
                  <a:gd name="connsiteY0" fmla="*/ 23920 h 365318"/>
                  <a:gd name="connsiteX1" fmla="*/ 61912 w 280987"/>
                  <a:gd name="connsiteY1" fmla="*/ 4870 h 365318"/>
                  <a:gd name="connsiteX2" fmla="*/ 142875 w 280987"/>
                  <a:gd name="connsiteY2" fmla="*/ 14395 h 365318"/>
                  <a:gd name="connsiteX3" fmla="*/ 157162 w 280987"/>
                  <a:gd name="connsiteY3" fmla="*/ 23920 h 365318"/>
                  <a:gd name="connsiteX4" fmla="*/ 200025 w 280987"/>
                  <a:gd name="connsiteY4" fmla="*/ 28682 h 365318"/>
                  <a:gd name="connsiteX5" fmla="*/ 214312 w 280987"/>
                  <a:gd name="connsiteY5" fmla="*/ 33445 h 365318"/>
                  <a:gd name="connsiteX6" fmla="*/ 233362 w 280987"/>
                  <a:gd name="connsiteY6" fmla="*/ 38207 h 365318"/>
                  <a:gd name="connsiteX7" fmla="*/ 252412 w 280987"/>
                  <a:gd name="connsiteY7" fmla="*/ 47732 h 365318"/>
                  <a:gd name="connsiteX8" fmla="*/ 261937 w 280987"/>
                  <a:gd name="connsiteY8" fmla="*/ 62020 h 365318"/>
                  <a:gd name="connsiteX9" fmla="*/ 276225 w 280987"/>
                  <a:gd name="connsiteY9" fmla="*/ 71545 h 365318"/>
                  <a:gd name="connsiteX10" fmla="*/ 280987 w 280987"/>
                  <a:gd name="connsiteY10" fmla="*/ 90595 h 365318"/>
                  <a:gd name="connsiteX11" fmla="*/ 271462 w 280987"/>
                  <a:gd name="connsiteY11" fmla="*/ 133457 h 365318"/>
                  <a:gd name="connsiteX12" fmla="*/ 261937 w 280987"/>
                  <a:gd name="connsiteY12" fmla="*/ 147745 h 365318"/>
                  <a:gd name="connsiteX13" fmla="*/ 247650 w 280987"/>
                  <a:gd name="connsiteY13" fmla="*/ 200132 h 365318"/>
                  <a:gd name="connsiteX14" fmla="*/ 238125 w 280987"/>
                  <a:gd name="connsiteY14" fmla="*/ 233470 h 365318"/>
                  <a:gd name="connsiteX15" fmla="*/ 219075 w 280987"/>
                  <a:gd name="connsiteY15" fmla="*/ 323957 h 365318"/>
                  <a:gd name="connsiteX16" fmla="*/ 204787 w 280987"/>
                  <a:gd name="connsiteY16" fmla="*/ 333482 h 365318"/>
                  <a:gd name="connsiteX17" fmla="*/ 195262 w 280987"/>
                  <a:gd name="connsiteY17" fmla="*/ 347770 h 365318"/>
                  <a:gd name="connsiteX18" fmla="*/ 142875 w 280987"/>
                  <a:gd name="connsiteY18" fmla="*/ 352532 h 365318"/>
                  <a:gd name="connsiteX19" fmla="*/ 128587 w 280987"/>
                  <a:gd name="connsiteY19" fmla="*/ 343007 h 365318"/>
                  <a:gd name="connsiteX20" fmla="*/ 42862 w 280987"/>
                  <a:gd name="connsiteY20" fmla="*/ 333482 h 365318"/>
                  <a:gd name="connsiteX21" fmla="*/ 28575 w 280987"/>
                  <a:gd name="connsiteY21" fmla="*/ 323957 h 365318"/>
                  <a:gd name="connsiteX22" fmla="*/ 14287 w 280987"/>
                  <a:gd name="connsiteY22" fmla="*/ 319195 h 365318"/>
                  <a:gd name="connsiteX23" fmla="*/ 0 w 280987"/>
                  <a:gd name="connsiteY23" fmla="*/ 304907 h 365318"/>
                  <a:gd name="connsiteX24" fmla="*/ 4762 w 280987"/>
                  <a:gd name="connsiteY24" fmla="*/ 190607 h 365318"/>
                  <a:gd name="connsiteX25" fmla="*/ 14287 w 280987"/>
                  <a:gd name="connsiteY25" fmla="*/ 162032 h 365318"/>
                  <a:gd name="connsiteX26" fmla="*/ 19050 w 280987"/>
                  <a:gd name="connsiteY26" fmla="*/ 128695 h 365318"/>
                  <a:gd name="connsiteX27" fmla="*/ 14287 w 280987"/>
                  <a:gd name="connsiteY27" fmla="*/ 109645 h 365318"/>
                  <a:gd name="connsiteX28" fmla="*/ 9525 w 280987"/>
                  <a:gd name="connsiteY28" fmla="*/ 85832 h 365318"/>
                  <a:gd name="connsiteX29" fmla="*/ 14287 w 280987"/>
                  <a:gd name="connsiteY29" fmla="*/ 4870 h 365318"/>
                  <a:gd name="connsiteX30" fmla="*/ 28575 w 280987"/>
                  <a:gd name="connsiteY30" fmla="*/ 9632 h 365318"/>
                  <a:gd name="connsiteX31" fmla="*/ 23812 w 280987"/>
                  <a:gd name="connsiteY31" fmla="*/ 23920 h 36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0987" h="365318">
                    <a:moveTo>
                      <a:pt x="23812" y="23920"/>
                    </a:moveTo>
                    <a:cubicBezTo>
                      <a:pt x="36512" y="17570"/>
                      <a:pt x="47843" y="6789"/>
                      <a:pt x="61912" y="4870"/>
                    </a:cubicBezTo>
                    <a:cubicBezTo>
                      <a:pt x="69013" y="3902"/>
                      <a:pt x="122000" y="3957"/>
                      <a:pt x="142875" y="14395"/>
                    </a:cubicBezTo>
                    <a:cubicBezTo>
                      <a:pt x="147994" y="16955"/>
                      <a:pt x="151609" y="22532"/>
                      <a:pt x="157162" y="23920"/>
                    </a:cubicBezTo>
                    <a:cubicBezTo>
                      <a:pt x="171108" y="27406"/>
                      <a:pt x="185737" y="27095"/>
                      <a:pt x="200025" y="28682"/>
                    </a:cubicBezTo>
                    <a:cubicBezTo>
                      <a:pt x="204787" y="30270"/>
                      <a:pt x="209485" y="32066"/>
                      <a:pt x="214312" y="33445"/>
                    </a:cubicBezTo>
                    <a:cubicBezTo>
                      <a:pt x="220606" y="35243"/>
                      <a:pt x="227233" y="35909"/>
                      <a:pt x="233362" y="38207"/>
                    </a:cubicBezTo>
                    <a:cubicBezTo>
                      <a:pt x="240010" y="40700"/>
                      <a:pt x="246062" y="44557"/>
                      <a:pt x="252412" y="47732"/>
                    </a:cubicBezTo>
                    <a:cubicBezTo>
                      <a:pt x="255587" y="52495"/>
                      <a:pt x="257890" y="57973"/>
                      <a:pt x="261937" y="62020"/>
                    </a:cubicBezTo>
                    <a:cubicBezTo>
                      <a:pt x="265984" y="66067"/>
                      <a:pt x="273050" y="66782"/>
                      <a:pt x="276225" y="71545"/>
                    </a:cubicBezTo>
                    <a:cubicBezTo>
                      <a:pt x="279856" y="76991"/>
                      <a:pt x="279400" y="84245"/>
                      <a:pt x="280987" y="90595"/>
                    </a:cubicBezTo>
                    <a:cubicBezTo>
                      <a:pt x="279157" y="101576"/>
                      <a:pt x="277326" y="121730"/>
                      <a:pt x="271462" y="133457"/>
                    </a:cubicBezTo>
                    <a:cubicBezTo>
                      <a:pt x="268902" y="138577"/>
                      <a:pt x="265112" y="142982"/>
                      <a:pt x="261937" y="147745"/>
                    </a:cubicBezTo>
                    <a:cubicBezTo>
                      <a:pt x="257175" y="165207"/>
                      <a:pt x="252622" y="182728"/>
                      <a:pt x="247650" y="200132"/>
                    </a:cubicBezTo>
                    <a:cubicBezTo>
                      <a:pt x="243599" y="214309"/>
                      <a:pt x="240477" y="217790"/>
                      <a:pt x="238125" y="233470"/>
                    </a:cubicBezTo>
                    <a:cubicBezTo>
                      <a:pt x="234844" y="255347"/>
                      <a:pt x="241245" y="301788"/>
                      <a:pt x="219075" y="323957"/>
                    </a:cubicBezTo>
                    <a:cubicBezTo>
                      <a:pt x="215027" y="328004"/>
                      <a:pt x="209550" y="330307"/>
                      <a:pt x="204787" y="333482"/>
                    </a:cubicBezTo>
                    <a:cubicBezTo>
                      <a:pt x="201612" y="338245"/>
                      <a:pt x="199309" y="343722"/>
                      <a:pt x="195262" y="347770"/>
                    </a:cubicBezTo>
                    <a:cubicBezTo>
                      <a:pt x="177714" y="365318"/>
                      <a:pt x="170133" y="355940"/>
                      <a:pt x="142875" y="352532"/>
                    </a:cubicBezTo>
                    <a:cubicBezTo>
                      <a:pt x="138112" y="349357"/>
                      <a:pt x="133707" y="345567"/>
                      <a:pt x="128587" y="343007"/>
                    </a:cubicBezTo>
                    <a:cubicBezTo>
                      <a:pt x="105863" y="331646"/>
                      <a:pt x="51779" y="334077"/>
                      <a:pt x="42862" y="333482"/>
                    </a:cubicBezTo>
                    <a:cubicBezTo>
                      <a:pt x="38100" y="330307"/>
                      <a:pt x="33694" y="326517"/>
                      <a:pt x="28575" y="323957"/>
                    </a:cubicBezTo>
                    <a:cubicBezTo>
                      <a:pt x="24085" y="321712"/>
                      <a:pt x="18464" y="321980"/>
                      <a:pt x="14287" y="319195"/>
                    </a:cubicBezTo>
                    <a:cubicBezTo>
                      <a:pt x="8683" y="315459"/>
                      <a:pt x="4762" y="309670"/>
                      <a:pt x="0" y="304907"/>
                    </a:cubicBezTo>
                    <a:cubicBezTo>
                      <a:pt x="1587" y="266807"/>
                      <a:pt x="968" y="228551"/>
                      <a:pt x="4762" y="190607"/>
                    </a:cubicBezTo>
                    <a:cubicBezTo>
                      <a:pt x="5761" y="180617"/>
                      <a:pt x="14287" y="162032"/>
                      <a:pt x="14287" y="162032"/>
                    </a:cubicBezTo>
                    <a:cubicBezTo>
                      <a:pt x="15875" y="150920"/>
                      <a:pt x="19050" y="139920"/>
                      <a:pt x="19050" y="128695"/>
                    </a:cubicBezTo>
                    <a:cubicBezTo>
                      <a:pt x="19050" y="122150"/>
                      <a:pt x="15707" y="116035"/>
                      <a:pt x="14287" y="109645"/>
                    </a:cubicBezTo>
                    <a:cubicBezTo>
                      <a:pt x="12531" y="101743"/>
                      <a:pt x="11112" y="93770"/>
                      <a:pt x="9525" y="85832"/>
                    </a:cubicBezTo>
                    <a:cubicBezTo>
                      <a:pt x="11112" y="58845"/>
                      <a:pt x="7730" y="31097"/>
                      <a:pt x="14287" y="4870"/>
                    </a:cubicBezTo>
                    <a:cubicBezTo>
                      <a:pt x="15505" y="0"/>
                      <a:pt x="25025" y="6082"/>
                      <a:pt x="28575" y="9632"/>
                    </a:cubicBezTo>
                    <a:lnTo>
                      <a:pt x="23812" y="23920"/>
                    </a:ln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33" name="Dowolny kształt 232"/>
              <p:cNvSpPr/>
              <p:nvPr/>
            </p:nvSpPr>
            <p:spPr bwMode="auto">
              <a:xfrm flipV="1">
                <a:off x="3117868" y="4592776"/>
                <a:ext cx="298403" cy="255601"/>
              </a:xfrm>
              <a:custGeom>
                <a:avLst/>
                <a:gdLst>
                  <a:gd name="connsiteX0" fmla="*/ 85163 w 311703"/>
                  <a:gd name="connsiteY0" fmla="*/ 10496 h 367683"/>
                  <a:gd name="connsiteX1" fmla="*/ 175650 w 311703"/>
                  <a:gd name="connsiteY1" fmla="*/ 20021 h 367683"/>
                  <a:gd name="connsiteX2" fmla="*/ 189938 w 311703"/>
                  <a:gd name="connsiteY2" fmla="*/ 34308 h 367683"/>
                  <a:gd name="connsiteX3" fmla="*/ 204225 w 311703"/>
                  <a:gd name="connsiteY3" fmla="*/ 43833 h 367683"/>
                  <a:gd name="connsiteX4" fmla="*/ 232800 w 311703"/>
                  <a:gd name="connsiteY4" fmla="*/ 48596 h 367683"/>
                  <a:gd name="connsiteX5" fmla="*/ 266138 w 311703"/>
                  <a:gd name="connsiteY5" fmla="*/ 62883 h 367683"/>
                  <a:gd name="connsiteX6" fmla="*/ 280425 w 311703"/>
                  <a:gd name="connsiteY6" fmla="*/ 72408 h 367683"/>
                  <a:gd name="connsiteX7" fmla="*/ 289950 w 311703"/>
                  <a:gd name="connsiteY7" fmla="*/ 86696 h 367683"/>
                  <a:gd name="connsiteX8" fmla="*/ 304238 w 311703"/>
                  <a:gd name="connsiteY8" fmla="*/ 96221 h 367683"/>
                  <a:gd name="connsiteX9" fmla="*/ 285188 w 311703"/>
                  <a:gd name="connsiteY9" fmla="*/ 153371 h 367683"/>
                  <a:gd name="connsiteX10" fmla="*/ 275663 w 311703"/>
                  <a:gd name="connsiteY10" fmla="*/ 181946 h 367683"/>
                  <a:gd name="connsiteX11" fmla="*/ 237563 w 311703"/>
                  <a:gd name="connsiteY11" fmla="*/ 234333 h 367683"/>
                  <a:gd name="connsiteX12" fmla="*/ 232800 w 311703"/>
                  <a:gd name="connsiteY12" fmla="*/ 253383 h 367683"/>
                  <a:gd name="connsiteX13" fmla="*/ 218513 w 311703"/>
                  <a:gd name="connsiteY13" fmla="*/ 272433 h 367683"/>
                  <a:gd name="connsiteX14" fmla="*/ 213750 w 311703"/>
                  <a:gd name="connsiteY14" fmla="*/ 301008 h 367683"/>
                  <a:gd name="connsiteX15" fmla="*/ 194700 w 311703"/>
                  <a:gd name="connsiteY15" fmla="*/ 348633 h 367683"/>
                  <a:gd name="connsiteX16" fmla="*/ 185175 w 311703"/>
                  <a:gd name="connsiteY16" fmla="*/ 362921 h 367683"/>
                  <a:gd name="connsiteX17" fmla="*/ 166125 w 311703"/>
                  <a:gd name="connsiteY17" fmla="*/ 367683 h 367683"/>
                  <a:gd name="connsiteX18" fmla="*/ 132788 w 311703"/>
                  <a:gd name="connsiteY18" fmla="*/ 353396 h 367683"/>
                  <a:gd name="connsiteX19" fmla="*/ 89925 w 311703"/>
                  <a:gd name="connsiteY19" fmla="*/ 320058 h 367683"/>
                  <a:gd name="connsiteX20" fmla="*/ 42300 w 311703"/>
                  <a:gd name="connsiteY20" fmla="*/ 301008 h 367683"/>
                  <a:gd name="connsiteX21" fmla="*/ 13725 w 311703"/>
                  <a:gd name="connsiteY21" fmla="*/ 296246 h 367683"/>
                  <a:gd name="connsiteX22" fmla="*/ 8963 w 311703"/>
                  <a:gd name="connsiteY22" fmla="*/ 267671 h 367683"/>
                  <a:gd name="connsiteX23" fmla="*/ 28013 w 311703"/>
                  <a:gd name="connsiteY23" fmla="*/ 239096 h 367683"/>
                  <a:gd name="connsiteX24" fmla="*/ 28013 w 311703"/>
                  <a:gd name="connsiteY24" fmla="*/ 158133 h 367683"/>
                  <a:gd name="connsiteX25" fmla="*/ 37538 w 311703"/>
                  <a:gd name="connsiteY25" fmla="*/ 91458 h 367683"/>
                  <a:gd name="connsiteX26" fmla="*/ 61350 w 311703"/>
                  <a:gd name="connsiteY26" fmla="*/ 58121 h 367683"/>
                  <a:gd name="connsiteX27" fmla="*/ 70875 w 311703"/>
                  <a:gd name="connsiteY27" fmla="*/ 43833 h 367683"/>
                  <a:gd name="connsiteX28" fmla="*/ 80400 w 311703"/>
                  <a:gd name="connsiteY28" fmla="*/ 15258 h 367683"/>
                  <a:gd name="connsiteX29" fmla="*/ 85163 w 311703"/>
                  <a:gd name="connsiteY29" fmla="*/ 10496 h 36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1703" h="367683">
                    <a:moveTo>
                      <a:pt x="85163" y="10496"/>
                    </a:moveTo>
                    <a:cubicBezTo>
                      <a:pt x="122976" y="1042"/>
                      <a:pt x="115588" y="0"/>
                      <a:pt x="175650" y="20021"/>
                    </a:cubicBezTo>
                    <a:cubicBezTo>
                      <a:pt x="182040" y="22151"/>
                      <a:pt x="184764" y="29996"/>
                      <a:pt x="189938" y="34308"/>
                    </a:cubicBezTo>
                    <a:cubicBezTo>
                      <a:pt x="194335" y="37972"/>
                      <a:pt x="198795" y="42023"/>
                      <a:pt x="204225" y="43833"/>
                    </a:cubicBezTo>
                    <a:cubicBezTo>
                      <a:pt x="213386" y="46887"/>
                      <a:pt x="223275" y="47008"/>
                      <a:pt x="232800" y="48596"/>
                    </a:cubicBezTo>
                    <a:cubicBezTo>
                      <a:pt x="268673" y="72511"/>
                      <a:pt x="223080" y="44430"/>
                      <a:pt x="266138" y="62883"/>
                    </a:cubicBezTo>
                    <a:cubicBezTo>
                      <a:pt x="271399" y="65138"/>
                      <a:pt x="275663" y="69233"/>
                      <a:pt x="280425" y="72408"/>
                    </a:cubicBezTo>
                    <a:cubicBezTo>
                      <a:pt x="283600" y="77171"/>
                      <a:pt x="285903" y="82649"/>
                      <a:pt x="289950" y="86696"/>
                    </a:cubicBezTo>
                    <a:cubicBezTo>
                      <a:pt x="293997" y="90743"/>
                      <a:pt x="303297" y="90575"/>
                      <a:pt x="304238" y="96221"/>
                    </a:cubicBezTo>
                    <a:cubicBezTo>
                      <a:pt x="311703" y="141009"/>
                      <a:pt x="308158" y="138057"/>
                      <a:pt x="285188" y="153371"/>
                    </a:cubicBezTo>
                    <a:cubicBezTo>
                      <a:pt x="282013" y="162896"/>
                      <a:pt x="282091" y="174233"/>
                      <a:pt x="275663" y="181946"/>
                    </a:cubicBezTo>
                    <a:cubicBezTo>
                      <a:pt x="245924" y="217632"/>
                      <a:pt x="258229" y="199889"/>
                      <a:pt x="237563" y="234333"/>
                    </a:cubicBezTo>
                    <a:cubicBezTo>
                      <a:pt x="235975" y="240683"/>
                      <a:pt x="235727" y="247529"/>
                      <a:pt x="232800" y="253383"/>
                    </a:cubicBezTo>
                    <a:cubicBezTo>
                      <a:pt x="229250" y="260482"/>
                      <a:pt x="221461" y="265063"/>
                      <a:pt x="218513" y="272433"/>
                    </a:cubicBezTo>
                    <a:cubicBezTo>
                      <a:pt x="214927" y="281399"/>
                      <a:pt x="215845" y="291582"/>
                      <a:pt x="213750" y="301008"/>
                    </a:cubicBezTo>
                    <a:cubicBezTo>
                      <a:pt x="211215" y="312416"/>
                      <a:pt x="196397" y="345240"/>
                      <a:pt x="194700" y="348633"/>
                    </a:cubicBezTo>
                    <a:cubicBezTo>
                      <a:pt x="192140" y="353753"/>
                      <a:pt x="189938" y="359746"/>
                      <a:pt x="185175" y="362921"/>
                    </a:cubicBezTo>
                    <a:cubicBezTo>
                      <a:pt x="179729" y="366552"/>
                      <a:pt x="172475" y="366096"/>
                      <a:pt x="166125" y="367683"/>
                    </a:cubicBezTo>
                    <a:cubicBezTo>
                      <a:pt x="154181" y="363702"/>
                      <a:pt x="143488" y="360886"/>
                      <a:pt x="132788" y="353396"/>
                    </a:cubicBezTo>
                    <a:cubicBezTo>
                      <a:pt x="105093" y="334009"/>
                      <a:pt x="112093" y="332725"/>
                      <a:pt x="89925" y="320058"/>
                    </a:cubicBezTo>
                    <a:cubicBezTo>
                      <a:pt x="77122" y="312742"/>
                      <a:pt x="56075" y="303304"/>
                      <a:pt x="42300" y="301008"/>
                    </a:cubicBezTo>
                    <a:lnTo>
                      <a:pt x="13725" y="296246"/>
                    </a:lnTo>
                    <a:cubicBezTo>
                      <a:pt x="4140" y="281868"/>
                      <a:pt x="0" y="283804"/>
                      <a:pt x="8963" y="267671"/>
                    </a:cubicBezTo>
                    <a:cubicBezTo>
                      <a:pt x="14523" y="257664"/>
                      <a:pt x="28013" y="239096"/>
                      <a:pt x="28013" y="239096"/>
                    </a:cubicBezTo>
                    <a:cubicBezTo>
                      <a:pt x="18333" y="200381"/>
                      <a:pt x="22419" y="225258"/>
                      <a:pt x="28013" y="158133"/>
                    </a:cubicBezTo>
                    <a:cubicBezTo>
                      <a:pt x="29109" y="144986"/>
                      <a:pt x="28410" y="109714"/>
                      <a:pt x="37538" y="91458"/>
                    </a:cubicBezTo>
                    <a:cubicBezTo>
                      <a:pt x="41278" y="83979"/>
                      <a:pt x="57758" y="63150"/>
                      <a:pt x="61350" y="58121"/>
                    </a:cubicBezTo>
                    <a:cubicBezTo>
                      <a:pt x="64677" y="53463"/>
                      <a:pt x="68550" y="49064"/>
                      <a:pt x="70875" y="43833"/>
                    </a:cubicBezTo>
                    <a:cubicBezTo>
                      <a:pt x="74953" y="34658"/>
                      <a:pt x="84890" y="6278"/>
                      <a:pt x="80400" y="15258"/>
                    </a:cubicBezTo>
                    <a:lnTo>
                      <a:pt x="85163" y="10496"/>
                    </a:ln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34" name="Dowolny kształt 233"/>
              <p:cNvSpPr/>
              <p:nvPr/>
            </p:nvSpPr>
            <p:spPr bwMode="auto">
              <a:xfrm flipV="1">
                <a:off x="3301838" y="4520584"/>
                <a:ext cx="317450" cy="250838"/>
              </a:xfrm>
              <a:custGeom>
                <a:avLst/>
                <a:gdLst>
                  <a:gd name="connsiteX0" fmla="*/ 3175 w 331788"/>
                  <a:gd name="connsiteY0" fmla="*/ 271463 h 361950"/>
                  <a:gd name="connsiteX1" fmla="*/ 12700 w 331788"/>
                  <a:gd name="connsiteY1" fmla="*/ 223838 h 361950"/>
                  <a:gd name="connsiteX2" fmla="*/ 46038 w 331788"/>
                  <a:gd name="connsiteY2" fmla="*/ 176213 h 361950"/>
                  <a:gd name="connsiteX3" fmla="*/ 55563 w 331788"/>
                  <a:gd name="connsiteY3" fmla="*/ 161925 h 361950"/>
                  <a:gd name="connsiteX4" fmla="*/ 60325 w 331788"/>
                  <a:gd name="connsiteY4" fmla="*/ 147638 h 361950"/>
                  <a:gd name="connsiteX5" fmla="*/ 65088 w 331788"/>
                  <a:gd name="connsiteY5" fmla="*/ 123825 h 361950"/>
                  <a:gd name="connsiteX6" fmla="*/ 74613 w 331788"/>
                  <a:gd name="connsiteY6" fmla="*/ 109538 h 361950"/>
                  <a:gd name="connsiteX7" fmla="*/ 98425 w 331788"/>
                  <a:gd name="connsiteY7" fmla="*/ 57150 h 361950"/>
                  <a:gd name="connsiteX8" fmla="*/ 107950 w 331788"/>
                  <a:gd name="connsiteY8" fmla="*/ 28575 h 361950"/>
                  <a:gd name="connsiteX9" fmla="*/ 112713 w 331788"/>
                  <a:gd name="connsiteY9" fmla="*/ 14288 h 361950"/>
                  <a:gd name="connsiteX10" fmla="*/ 122238 w 331788"/>
                  <a:gd name="connsiteY10" fmla="*/ 0 h 361950"/>
                  <a:gd name="connsiteX11" fmla="*/ 165100 w 331788"/>
                  <a:gd name="connsiteY11" fmla="*/ 4763 h 361950"/>
                  <a:gd name="connsiteX12" fmla="*/ 179388 w 331788"/>
                  <a:gd name="connsiteY12" fmla="*/ 9525 h 361950"/>
                  <a:gd name="connsiteX13" fmla="*/ 198438 w 331788"/>
                  <a:gd name="connsiteY13" fmla="*/ 14288 h 361950"/>
                  <a:gd name="connsiteX14" fmla="*/ 241300 w 331788"/>
                  <a:gd name="connsiteY14" fmla="*/ 38100 h 361950"/>
                  <a:gd name="connsiteX15" fmla="*/ 269875 w 331788"/>
                  <a:gd name="connsiteY15" fmla="*/ 52388 h 361950"/>
                  <a:gd name="connsiteX16" fmla="*/ 298450 w 331788"/>
                  <a:gd name="connsiteY16" fmla="*/ 76200 h 361950"/>
                  <a:gd name="connsiteX17" fmla="*/ 331788 w 331788"/>
                  <a:gd name="connsiteY17" fmla="*/ 128588 h 361950"/>
                  <a:gd name="connsiteX18" fmla="*/ 327025 w 331788"/>
                  <a:gd name="connsiteY18" fmla="*/ 147638 h 361950"/>
                  <a:gd name="connsiteX19" fmla="*/ 312738 w 331788"/>
                  <a:gd name="connsiteY19" fmla="*/ 157163 h 361950"/>
                  <a:gd name="connsiteX20" fmla="*/ 298450 w 331788"/>
                  <a:gd name="connsiteY20" fmla="*/ 171450 h 361950"/>
                  <a:gd name="connsiteX21" fmla="*/ 265113 w 331788"/>
                  <a:gd name="connsiteY21" fmla="*/ 204788 h 361950"/>
                  <a:gd name="connsiteX22" fmla="*/ 255588 w 331788"/>
                  <a:gd name="connsiteY22" fmla="*/ 223838 h 361950"/>
                  <a:gd name="connsiteX23" fmla="*/ 241300 w 331788"/>
                  <a:gd name="connsiteY23" fmla="*/ 238125 h 361950"/>
                  <a:gd name="connsiteX24" fmla="*/ 227013 w 331788"/>
                  <a:gd name="connsiteY24" fmla="*/ 257175 h 361950"/>
                  <a:gd name="connsiteX25" fmla="*/ 207963 w 331788"/>
                  <a:gd name="connsiteY25" fmla="*/ 285750 h 361950"/>
                  <a:gd name="connsiteX26" fmla="*/ 198438 w 331788"/>
                  <a:gd name="connsiteY26" fmla="*/ 300038 h 361950"/>
                  <a:gd name="connsiteX27" fmla="*/ 184150 w 331788"/>
                  <a:gd name="connsiteY27" fmla="*/ 314325 h 361950"/>
                  <a:gd name="connsiteX28" fmla="*/ 146050 w 331788"/>
                  <a:gd name="connsiteY28" fmla="*/ 357188 h 361950"/>
                  <a:gd name="connsiteX29" fmla="*/ 131763 w 331788"/>
                  <a:gd name="connsiteY29" fmla="*/ 361950 h 361950"/>
                  <a:gd name="connsiteX30" fmla="*/ 117475 w 331788"/>
                  <a:gd name="connsiteY30" fmla="*/ 347663 h 361950"/>
                  <a:gd name="connsiteX31" fmla="*/ 98425 w 331788"/>
                  <a:gd name="connsiteY31" fmla="*/ 338138 h 361950"/>
                  <a:gd name="connsiteX32" fmla="*/ 88900 w 331788"/>
                  <a:gd name="connsiteY32" fmla="*/ 323850 h 361950"/>
                  <a:gd name="connsiteX33" fmla="*/ 74613 w 331788"/>
                  <a:gd name="connsiteY33" fmla="*/ 314325 h 361950"/>
                  <a:gd name="connsiteX34" fmla="*/ 60325 w 331788"/>
                  <a:gd name="connsiteY34" fmla="*/ 300038 h 361950"/>
                  <a:gd name="connsiteX35" fmla="*/ 46038 w 331788"/>
                  <a:gd name="connsiteY35" fmla="*/ 295275 h 361950"/>
                  <a:gd name="connsiteX36" fmla="*/ 31750 w 331788"/>
                  <a:gd name="connsiteY36" fmla="*/ 285750 h 361950"/>
                  <a:gd name="connsiteX37" fmla="*/ 3175 w 331788"/>
                  <a:gd name="connsiteY37" fmla="*/ 271463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1788" h="361950">
                    <a:moveTo>
                      <a:pt x="3175" y="271463"/>
                    </a:moveTo>
                    <a:cubicBezTo>
                      <a:pt x="0" y="261144"/>
                      <a:pt x="6515" y="233888"/>
                      <a:pt x="12700" y="223838"/>
                    </a:cubicBezTo>
                    <a:cubicBezTo>
                      <a:pt x="22856" y="207335"/>
                      <a:pt x="35008" y="192145"/>
                      <a:pt x="46038" y="176213"/>
                    </a:cubicBezTo>
                    <a:cubicBezTo>
                      <a:pt x="49296" y="171507"/>
                      <a:pt x="55563" y="161925"/>
                      <a:pt x="55563" y="161925"/>
                    </a:cubicBezTo>
                    <a:cubicBezTo>
                      <a:pt x="57150" y="157163"/>
                      <a:pt x="59107" y="152508"/>
                      <a:pt x="60325" y="147638"/>
                    </a:cubicBezTo>
                    <a:cubicBezTo>
                      <a:pt x="62288" y="139785"/>
                      <a:pt x="62246" y="131404"/>
                      <a:pt x="65088" y="123825"/>
                    </a:cubicBezTo>
                    <a:cubicBezTo>
                      <a:pt x="67098" y="118466"/>
                      <a:pt x="71438" y="114300"/>
                      <a:pt x="74613" y="109538"/>
                    </a:cubicBezTo>
                    <a:cubicBezTo>
                      <a:pt x="101132" y="29982"/>
                      <a:pt x="66004" y="128479"/>
                      <a:pt x="98425" y="57150"/>
                    </a:cubicBezTo>
                    <a:cubicBezTo>
                      <a:pt x="102580" y="48010"/>
                      <a:pt x="104775" y="38100"/>
                      <a:pt x="107950" y="28575"/>
                    </a:cubicBezTo>
                    <a:cubicBezTo>
                      <a:pt x="109538" y="23813"/>
                      <a:pt x="109928" y="18465"/>
                      <a:pt x="112713" y="14288"/>
                    </a:cubicBezTo>
                    <a:lnTo>
                      <a:pt x="122238" y="0"/>
                    </a:lnTo>
                    <a:cubicBezTo>
                      <a:pt x="136525" y="1588"/>
                      <a:pt x="150920" y="2400"/>
                      <a:pt x="165100" y="4763"/>
                    </a:cubicBezTo>
                    <a:cubicBezTo>
                      <a:pt x="170052" y="5588"/>
                      <a:pt x="174561" y="8146"/>
                      <a:pt x="179388" y="9525"/>
                    </a:cubicBezTo>
                    <a:cubicBezTo>
                      <a:pt x="185682" y="11323"/>
                      <a:pt x="192088" y="12700"/>
                      <a:pt x="198438" y="14288"/>
                    </a:cubicBezTo>
                    <a:cubicBezTo>
                      <a:pt x="212725" y="22225"/>
                      <a:pt x="226681" y="30791"/>
                      <a:pt x="241300" y="38100"/>
                    </a:cubicBezTo>
                    <a:cubicBezTo>
                      <a:pt x="280730" y="57815"/>
                      <a:pt x="228937" y="25095"/>
                      <a:pt x="269875" y="52388"/>
                    </a:cubicBezTo>
                    <a:cubicBezTo>
                      <a:pt x="294164" y="88820"/>
                      <a:pt x="260853" y="43974"/>
                      <a:pt x="298450" y="76200"/>
                    </a:cubicBezTo>
                    <a:cubicBezTo>
                      <a:pt x="308703" y="84988"/>
                      <a:pt x="327689" y="121415"/>
                      <a:pt x="331788" y="128588"/>
                    </a:cubicBezTo>
                    <a:cubicBezTo>
                      <a:pt x="330200" y="134938"/>
                      <a:pt x="330656" y="142192"/>
                      <a:pt x="327025" y="147638"/>
                    </a:cubicBezTo>
                    <a:cubicBezTo>
                      <a:pt x="323850" y="152400"/>
                      <a:pt x="317135" y="153499"/>
                      <a:pt x="312738" y="157163"/>
                    </a:cubicBezTo>
                    <a:cubicBezTo>
                      <a:pt x="307564" y="161475"/>
                      <a:pt x="302833" y="166336"/>
                      <a:pt x="298450" y="171450"/>
                    </a:cubicBezTo>
                    <a:cubicBezTo>
                      <a:pt x="271777" y="202568"/>
                      <a:pt x="298137" y="180019"/>
                      <a:pt x="265113" y="204788"/>
                    </a:cubicBezTo>
                    <a:cubicBezTo>
                      <a:pt x="261938" y="211138"/>
                      <a:pt x="259715" y="218061"/>
                      <a:pt x="255588" y="223838"/>
                    </a:cubicBezTo>
                    <a:cubicBezTo>
                      <a:pt x="251673" y="229319"/>
                      <a:pt x="245683" y="233011"/>
                      <a:pt x="241300" y="238125"/>
                    </a:cubicBezTo>
                    <a:cubicBezTo>
                      <a:pt x="236134" y="244151"/>
                      <a:pt x="231565" y="250672"/>
                      <a:pt x="227013" y="257175"/>
                    </a:cubicBezTo>
                    <a:cubicBezTo>
                      <a:pt x="220448" y="266553"/>
                      <a:pt x="214313" y="276225"/>
                      <a:pt x="207963" y="285750"/>
                    </a:cubicBezTo>
                    <a:cubicBezTo>
                      <a:pt x="204788" y="290513"/>
                      <a:pt x="202486" y="295991"/>
                      <a:pt x="198438" y="300038"/>
                    </a:cubicBezTo>
                    <a:cubicBezTo>
                      <a:pt x="193675" y="304800"/>
                      <a:pt x="188462" y="309151"/>
                      <a:pt x="184150" y="314325"/>
                    </a:cubicBezTo>
                    <a:cubicBezTo>
                      <a:pt x="171932" y="328987"/>
                      <a:pt x="167427" y="350063"/>
                      <a:pt x="146050" y="357188"/>
                    </a:cubicBezTo>
                    <a:lnTo>
                      <a:pt x="131763" y="361950"/>
                    </a:lnTo>
                    <a:cubicBezTo>
                      <a:pt x="127000" y="357188"/>
                      <a:pt x="122956" y="351578"/>
                      <a:pt x="117475" y="347663"/>
                    </a:cubicBezTo>
                    <a:cubicBezTo>
                      <a:pt x="111698" y="343537"/>
                      <a:pt x="103879" y="342683"/>
                      <a:pt x="98425" y="338138"/>
                    </a:cubicBezTo>
                    <a:cubicBezTo>
                      <a:pt x="94028" y="334474"/>
                      <a:pt x="92947" y="327898"/>
                      <a:pt x="88900" y="323850"/>
                    </a:cubicBezTo>
                    <a:cubicBezTo>
                      <a:pt x="84853" y="319803"/>
                      <a:pt x="79010" y="317989"/>
                      <a:pt x="74613" y="314325"/>
                    </a:cubicBezTo>
                    <a:cubicBezTo>
                      <a:pt x="69439" y="310013"/>
                      <a:pt x="65929" y="303774"/>
                      <a:pt x="60325" y="300038"/>
                    </a:cubicBezTo>
                    <a:cubicBezTo>
                      <a:pt x="56148" y="297253"/>
                      <a:pt x="50528" y="297520"/>
                      <a:pt x="46038" y="295275"/>
                    </a:cubicBezTo>
                    <a:cubicBezTo>
                      <a:pt x="40918" y="292715"/>
                      <a:pt x="36981" y="288075"/>
                      <a:pt x="31750" y="285750"/>
                    </a:cubicBezTo>
                    <a:cubicBezTo>
                      <a:pt x="9189" y="275723"/>
                      <a:pt x="6350" y="281782"/>
                      <a:pt x="3175" y="271463"/>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35" name="Dowolny kształt 234"/>
              <p:cNvSpPr/>
              <p:nvPr/>
            </p:nvSpPr>
            <p:spPr bwMode="auto">
              <a:xfrm flipV="1">
                <a:off x="3444485" y="4423796"/>
                <a:ext cx="376179" cy="258775"/>
              </a:xfrm>
              <a:custGeom>
                <a:avLst/>
                <a:gdLst>
                  <a:gd name="connsiteX0" fmla="*/ 2723 w 393248"/>
                  <a:gd name="connsiteY0" fmla="*/ 257175 h 371475"/>
                  <a:gd name="connsiteX1" fmla="*/ 17010 w 393248"/>
                  <a:gd name="connsiteY1" fmla="*/ 214312 h 371475"/>
                  <a:gd name="connsiteX2" fmla="*/ 31298 w 393248"/>
                  <a:gd name="connsiteY2" fmla="*/ 204787 h 371475"/>
                  <a:gd name="connsiteX3" fmla="*/ 69398 w 393248"/>
                  <a:gd name="connsiteY3" fmla="*/ 171450 h 371475"/>
                  <a:gd name="connsiteX4" fmla="*/ 97973 w 393248"/>
                  <a:gd name="connsiteY4" fmla="*/ 128587 h 371475"/>
                  <a:gd name="connsiteX5" fmla="*/ 112260 w 393248"/>
                  <a:gd name="connsiteY5" fmla="*/ 119062 h 371475"/>
                  <a:gd name="connsiteX6" fmla="*/ 131310 w 393248"/>
                  <a:gd name="connsiteY6" fmla="*/ 85725 h 371475"/>
                  <a:gd name="connsiteX7" fmla="*/ 159885 w 393248"/>
                  <a:gd name="connsiteY7" fmla="*/ 42862 h 371475"/>
                  <a:gd name="connsiteX8" fmla="*/ 174173 w 393248"/>
                  <a:gd name="connsiteY8" fmla="*/ 33337 h 371475"/>
                  <a:gd name="connsiteX9" fmla="*/ 188460 w 393248"/>
                  <a:gd name="connsiteY9" fmla="*/ 19050 h 371475"/>
                  <a:gd name="connsiteX10" fmla="*/ 197985 w 393248"/>
                  <a:gd name="connsiteY10" fmla="*/ 4762 h 371475"/>
                  <a:gd name="connsiteX11" fmla="*/ 212273 w 393248"/>
                  <a:gd name="connsiteY11" fmla="*/ 0 h 371475"/>
                  <a:gd name="connsiteX12" fmla="*/ 226560 w 393248"/>
                  <a:gd name="connsiteY12" fmla="*/ 14287 h 371475"/>
                  <a:gd name="connsiteX13" fmla="*/ 231323 w 393248"/>
                  <a:gd name="connsiteY13" fmla="*/ 28575 h 371475"/>
                  <a:gd name="connsiteX14" fmla="*/ 259898 w 393248"/>
                  <a:gd name="connsiteY14" fmla="*/ 38100 h 371475"/>
                  <a:gd name="connsiteX15" fmla="*/ 278948 w 393248"/>
                  <a:gd name="connsiteY15" fmla="*/ 52387 h 371475"/>
                  <a:gd name="connsiteX16" fmla="*/ 312285 w 393248"/>
                  <a:gd name="connsiteY16" fmla="*/ 71437 h 371475"/>
                  <a:gd name="connsiteX17" fmla="*/ 336098 w 393248"/>
                  <a:gd name="connsiteY17" fmla="*/ 100012 h 371475"/>
                  <a:gd name="connsiteX18" fmla="*/ 350385 w 393248"/>
                  <a:gd name="connsiteY18" fmla="*/ 119062 h 371475"/>
                  <a:gd name="connsiteX19" fmla="*/ 355148 w 393248"/>
                  <a:gd name="connsiteY19" fmla="*/ 133350 h 371475"/>
                  <a:gd name="connsiteX20" fmla="*/ 393248 w 393248"/>
                  <a:gd name="connsiteY20" fmla="*/ 180975 h 371475"/>
                  <a:gd name="connsiteX21" fmla="*/ 369435 w 393248"/>
                  <a:gd name="connsiteY21" fmla="*/ 209550 h 371475"/>
                  <a:gd name="connsiteX22" fmla="*/ 355148 w 393248"/>
                  <a:gd name="connsiteY22" fmla="*/ 219075 h 371475"/>
                  <a:gd name="connsiteX23" fmla="*/ 336098 w 393248"/>
                  <a:gd name="connsiteY23" fmla="*/ 233362 h 371475"/>
                  <a:gd name="connsiteX24" fmla="*/ 326573 w 393248"/>
                  <a:gd name="connsiteY24" fmla="*/ 247650 h 371475"/>
                  <a:gd name="connsiteX25" fmla="*/ 307523 w 393248"/>
                  <a:gd name="connsiteY25" fmla="*/ 257175 h 371475"/>
                  <a:gd name="connsiteX26" fmla="*/ 274185 w 393248"/>
                  <a:gd name="connsiteY26" fmla="*/ 271462 h 371475"/>
                  <a:gd name="connsiteX27" fmla="*/ 226560 w 393248"/>
                  <a:gd name="connsiteY27" fmla="*/ 285750 h 371475"/>
                  <a:gd name="connsiteX28" fmla="*/ 212273 w 393248"/>
                  <a:gd name="connsiteY28" fmla="*/ 295275 h 371475"/>
                  <a:gd name="connsiteX29" fmla="*/ 188460 w 393248"/>
                  <a:gd name="connsiteY29" fmla="*/ 328612 h 371475"/>
                  <a:gd name="connsiteX30" fmla="*/ 183698 w 393248"/>
                  <a:gd name="connsiteY30" fmla="*/ 342900 h 371475"/>
                  <a:gd name="connsiteX31" fmla="*/ 174173 w 393248"/>
                  <a:gd name="connsiteY31" fmla="*/ 357187 h 371475"/>
                  <a:gd name="connsiteX32" fmla="*/ 145598 w 393248"/>
                  <a:gd name="connsiteY32" fmla="*/ 371475 h 371475"/>
                  <a:gd name="connsiteX33" fmla="*/ 131310 w 393248"/>
                  <a:gd name="connsiteY33" fmla="*/ 357187 h 371475"/>
                  <a:gd name="connsiteX34" fmla="*/ 117023 w 393248"/>
                  <a:gd name="connsiteY34" fmla="*/ 347662 h 371475"/>
                  <a:gd name="connsiteX35" fmla="*/ 74160 w 393248"/>
                  <a:gd name="connsiteY35" fmla="*/ 295275 h 371475"/>
                  <a:gd name="connsiteX36" fmla="*/ 55110 w 393248"/>
                  <a:gd name="connsiteY36" fmla="*/ 285750 h 371475"/>
                  <a:gd name="connsiteX37" fmla="*/ 40823 w 393248"/>
                  <a:gd name="connsiteY37" fmla="*/ 276225 h 371475"/>
                  <a:gd name="connsiteX38" fmla="*/ 26535 w 393248"/>
                  <a:gd name="connsiteY38" fmla="*/ 271462 h 371475"/>
                  <a:gd name="connsiteX39" fmla="*/ 2723 w 393248"/>
                  <a:gd name="connsiteY39" fmla="*/ 266700 h 371475"/>
                  <a:gd name="connsiteX40" fmla="*/ 2723 w 393248"/>
                  <a:gd name="connsiteY40" fmla="*/ 2571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3248" h="371475">
                    <a:moveTo>
                      <a:pt x="2723" y="257175"/>
                    </a:moveTo>
                    <a:cubicBezTo>
                      <a:pt x="5104" y="248444"/>
                      <a:pt x="6632" y="226765"/>
                      <a:pt x="17010" y="214312"/>
                    </a:cubicBezTo>
                    <a:cubicBezTo>
                      <a:pt x="20674" y="209915"/>
                      <a:pt x="27250" y="208834"/>
                      <a:pt x="31298" y="204787"/>
                    </a:cubicBezTo>
                    <a:cubicBezTo>
                      <a:pt x="66527" y="169560"/>
                      <a:pt x="33054" y="189622"/>
                      <a:pt x="69398" y="171450"/>
                    </a:cubicBezTo>
                    <a:cubicBezTo>
                      <a:pt x="78923" y="157162"/>
                      <a:pt x="87099" y="141877"/>
                      <a:pt x="97973" y="128587"/>
                    </a:cubicBezTo>
                    <a:cubicBezTo>
                      <a:pt x="101597" y="124157"/>
                      <a:pt x="109085" y="123824"/>
                      <a:pt x="112260" y="119062"/>
                    </a:cubicBezTo>
                    <a:cubicBezTo>
                      <a:pt x="150634" y="61500"/>
                      <a:pt x="79491" y="137544"/>
                      <a:pt x="131310" y="85725"/>
                    </a:cubicBezTo>
                    <a:cubicBezTo>
                      <a:pt x="142810" y="51226"/>
                      <a:pt x="133226" y="61904"/>
                      <a:pt x="159885" y="42862"/>
                    </a:cubicBezTo>
                    <a:cubicBezTo>
                      <a:pt x="164543" y="39535"/>
                      <a:pt x="169776" y="37001"/>
                      <a:pt x="174173" y="33337"/>
                    </a:cubicBezTo>
                    <a:cubicBezTo>
                      <a:pt x="179347" y="29025"/>
                      <a:pt x="184148" y="24224"/>
                      <a:pt x="188460" y="19050"/>
                    </a:cubicBezTo>
                    <a:cubicBezTo>
                      <a:pt x="192124" y="14653"/>
                      <a:pt x="193515" y="8338"/>
                      <a:pt x="197985" y="4762"/>
                    </a:cubicBezTo>
                    <a:cubicBezTo>
                      <a:pt x="201905" y="1626"/>
                      <a:pt x="207510" y="1587"/>
                      <a:pt x="212273" y="0"/>
                    </a:cubicBezTo>
                    <a:cubicBezTo>
                      <a:pt x="217035" y="4762"/>
                      <a:pt x="222824" y="8683"/>
                      <a:pt x="226560" y="14287"/>
                    </a:cubicBezTo>
                    <a:cubicBezTo>
                      <a:pt x="229345" y="18464"/>
                      <a:pt x="227238" y="25657"/>
                      <a:pt x="231323" y="28575"/>
                    </a:cubicBezTo>
                    <a:cubicBezTo>
                      <a:pt x="239493" y="34411"/>
                      <a:pt x="259898" y="38100"/>
                      <a:pt x="259898" y="38100"/>
                    </a:cubicBezTo>
                    <a:cubicBezTo>
                      <a:pt x="266248" y="42862"/>
                      <a:pt x="272252" y="48126"/>
                      <a:pt x="278948" y="52387"/>
                    </a:cubicBezTo>
                    <a:cubicBezTo>
                      <a:pt x="289746" y="59258"/>
                      <a:pt x="301800" y="64097"/>
                      <a:pt x="312285" y="71437"/>
                    </a:cubicBezTo>
                    <a:cubicBezTo>
                      <a:pt x="324991" y="80331"/>
                      <a:pt x="327621" y="88144"/>
                      <a:pt x="336098" y="100012"/>
                    </a:cubicBezTo>
                    <a:cubicBezTo>
                      <a:pt x="340712" y="106471"/>
                      <a:pt x="345623" y="112712"/>
                      <a:pt x="350385" y="119062"/>
                    </a:cubicBezTo>
                    <a:cubicBezTo>
                      <a:pt x="351973" y="123825"/>
                      <a:pt x="352710" y="128961"/>
                      <a:pt x="355148" y="133350"/>
                    </a:cubicBezTo>
                    <a:cubicBezTo>
                      <a:pt x="370168" y="160386"/>
                      <a:pt x="373172" y="160899"/>
                      <a:pt x="393248" y="180975"/>
                    </a:cubicBezTo>
                    <a:cubicBezTo>
                      <a:pt x="383882" y="195023"/>
                      <a:pt x="383186" y="198090"/>
                      <a:pt x="369435" y="209550"/>
                    </a:cubicBezTo>
                    <a:cubicBezTo>
                      <a:pt x="365038" y="213214"/>
                      <a:pt x="359806" y="215748"/>
                      <a:pt x="355148" y="219075"/>
                    </a:cubicBezTo>
                    <a:cubicBezTo>
                      <a:pt x="348689" y="223689"/>
                      <a:pt x="342448" y="228600"/>
                      <a:pt x="336098" y="233362"/>
                    </a:cubicBezTo>
                    <a:cubicBezTo>
                      <a:pt x="332923" y="238125"/>
                      <a:pt x="330970" y="243986"/>
                      <a:pt x="326573" y="247650"/>
                    </a:cubicBezTo>
                    <a:cubicBezTo>
                      <a:pt x="321119" y="252195"/>
                      <a:pt x="313986" y="254237"/>
                      <a:pt x="307523" y="257175"/>
                    </a:cubicBezTo>
                    <a:cubicBezTo>
                      <a:pt x="296516" y="262178"/>
                      <a:pt x="285547" y="267330"/>
                      <a:pt x="274185" y="271462"/>
                    </a:cubicBezTo>
                    <a:cubicBezTo>
                      <a:pt x="259546" y="276785"/>
                      <a:pt x="239637" y="277032"/>
                      <a:pt x="226560" y="285750"/>
                    </a:cubicBezTo>
                    <a:lnTo>
                      <a:pt x="212273" y="295275"/>
                    </a:lnTo>
                    <a:cubicBezTo>
                      <a:pt x="201510" y="327559"/>
                      <a:pt x="216712" y="289058"/>
                      <a:pt x="188460" y="328612"/>
                    </a:cubicBezTo>
                    <a:cubicBezTo>
                      <a:pt x="185542" y="332697"/>
                      <a:pt x="185943" y="338410"/>
                      <a:pt x="183698" y="342900"/>
                    </a:cubicBezTo>
                    <a:cubicBezTo>
                      <a:pt x="181138" y="348019"/>
                      <a:pt x="178220" y="353140"/>
                      <a:pt x="174173" y="357187"/>
                    </a:cubicBezTo>
                    <a:cubicBezTo>
                      <a:pt x="164941" y="366418"/>
                      <a:pt x="157217" y="367601"/>
                      <a:pt x="145598" y="371475"/>
                    </a:cubicBezTo>
                    <a:cubicBezTo>
                      <a:pt x="140835" y="366712"/>
                      <a:pt x="136484" y="361499"/>
                      <a:pt x="131310" y="357187"/>
                    </a:cubicBezTo>
                    <a:cubicBezTo>
                      <a:pt x="126913" y="353523"/>
                      <a:pt x="120748" y="352008"/>
                      <a:pt x="117023" y="347662"/>
                    </a:cubicBezTo>
                    <a:cubicBezTo>
                      <a:pt x="97993" y="325461"/>
                      <a:pt x="106095" y="311242"/>
                      <a:pt x="74160" y="295275"/>
                    </a:cubicBezTo>
                    <a:cubicBezTo>
                      <a:pt x="67810" y="292100"/>
                      <a:pt x="61274" y="289272"/>
                      <a:pt x="55110" y="285750"/>
                    </a:cubicBezTo>
                    <a:cubicBezTo>
                      <a:pt x="50140" y="282910"/>
                      <a:pt x="45942" y="278785"/>
                      <a:pt x="40823" y="276225"/>
                    </a:cubicBezTo>
                    <a:cubicBezTo>
                      <a:pt x="36333" y="273980"/>
                      <a:pt x="31405" y="272680"/>
                      <a:pt x="26535" y="271462"/>
                    </a:cubicBezTo>
                    <a:cubicBezTo>
                      <a:pt x="18682" y="269499"/>
                      <a:pt x="9664" y="270865"/>
                      <a:pt x="2723" y="266700"/>
                    </a:cubicBezTo>
                    <a:cubicBezTo>
                      <a:pt x="0" y="265066"/>
                      <a:pt x="342" y="265906"/>
                      <a:pt x="2723" y="257175"/>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36" name="Dowolny kształt 235"/>
              <p:cNvSpPr/>
              <p:nvPr/>
            </p:nvSpPr>
            <p:spPr bwMode="auto">
              <a:xfrm flipV="1">
                <a:off x="3597609" y="4307284"/>
                <a:ext cx="355544" cy="236549"/>
              </a:xfrm>
              <a:custGeom>
                <a:avLst/>
                <a:gdLst>
                  <a:gd name="connsiteX0" fmla="*/ 0 w 371475"/>
                  <a:gd name="connsiteY0" fmla="*/ 195980 h 338855"/>
                  <a:gd name="connsiteX1" fmla="*/ 14288 w 371475"/>
                  <a:gd name="connsiteY1" fmla="*/ 186455 h 338855"/>
                  <a:gd name="connsiteX2" fmla="*/ 23813 w 371475"/>
                  <a:gd name="connsiteY2" fmla="*/ 172168 h 338855"/>
                  <a:gd name="connsiteX3" fmla="*/ 38100 w 371475"/>
                  <a:gd name="connsiteY3" fmla="*/ 157880 h 338855"/>
                  <a:gd name="connsiteX4" fmla="*/ 61913 w 371475"/>
                  <a:gd name="connsiteY4" fmla="*/ 115018 h 338855"/>
                  <a:gd name="connsiteX5" fmla="*/ 128588 w 371475"/>
                  <a:gd name="connsiteY5" fmla="*/ 105493 h 338855"/>
                  <a:gd name="connsiteX6" fmla="*/ 142875 w 371475"/>
                  <a:gd name="connsiteY6" fmla="*/ 76918 h 338855"/>
                  <a:gd name="connsiteX7" fmla="*/ 157163 w 371475"/>
                  <a:gd name="connsiteY7" fmla="*/ 67393 h 338855"/>
                  <a:gd name="connsiteX8" fmla="*/ 171450 w 371475"/>
                  <a:gd name="connsiteY8" fmla="*/ 53105 h 338855"/>
                  <a:gd name="connsiteX9" fmla="*/ 209550 w 371475"/>
                  <a:gd name="connsiteY9" fmla="*/ 43580 h 338855"/>
                  <a:gd name="connsiteX10" fmla="*/ 219075 w 371475"/>
                  <a:gd name="connsiteY10" fmla="*/ 29293 h 338855"/>
                  <a:gd name="connsiteX11" fmla="*/ 247650 w 371475"/>
                  <a:gd name="connsiteY11" fmla="*/ 5480 h 338855"/>
                  <a:gd name="connsiteX12" fmla="*/ 271463 w 371475"/>
                  <a:gd name="connsiteY12" fmla="*/ 43580 h 338855"/>
                  <a:gd name="connsiteX13" fmla="*/ 290513 w 371475"/>
                  <a:gd name="connsiteY13" fmla="*/ 72155 h 338855"/>
                  <a:gd name="connsiteX14" fmla="*/ 295275 w 371475"/>
                  <a:gd name="connsiteY14" fmla="*/ 86443 h 338855"/>
                  <a:gd name="connsiteX15" fmla="*/ 338138 w 371475"/>
                  <a:gd name="connsiteY15" fmla="*/ 110255 h 338855"/>
                  <a:gd name="connsiteX16" fmla="*/ 352425 w 371475"/>
                  <a:gd name="connsiteY16" fmla="*/ 129305 h 338855"/>
                  <a:gd name="connsiteX17" fmla="*/ 361950 w 371475"/>
                  <a:gd name="connsiteY17" fmla="*/ 143593 h 338855"/>
                  <a:gd name="connsiteX18" fmla="*/ 366713 w 371475"/>
                  <a:gd name="connsiteY18" fmla="*/ 195980 h 338855"/>
                  <a:gd name="connsiteX19" fmla="*/ 371475 w 371475"/>
                  <a:gd name="connsiteY19" fmla="*/ 215030 h 338855"/>
                  <a:gd name="connsiteX20" fmla="*/ 357188 w 371475"/>
                  <a:gd name="connsiteY20" fmla="*/ 219793 h 338855"/>
                  <a:gd name="connsiteX21" fmla="*/ 342900 w 371475"/>
                  <a:gd name="connsiteY21" fmla="*/ 229318 h 338855"/>
                  <a:gd name="connsiteX22" fmla="*/ 309563 w 371475"/>
                  <a:gd name="connsiteY22" fmla="*/ 234080 h 338855"/>
                  <a:gd name="connsiteX23" fmla="*/ 271463 w 371475"/>
                  <a:gd name="connsiteY23" fmla="*/ 248368 h 338855"/>
                  <a:gd name="connsiteX24" fmla="*/ 252413 w 371475"/>
                  <a:gd name="connsiteY24" fmla="*/ 257893 h 338855"/>
                  <a:gd name="connsiteX25" fmla="*/ 223838 w 371475"/>
                  <a:gd name="connsiteY25" fmla="*/ 276943 h 338855"/>
                  <a:gd name="connsiteX26" fmla="*/ 180975 w 371475"/>
                  <a:gd name="connsiteY26" fmla="*/ 291230 h 338855"/>
                  <a:gd name="connsiteX27" fmla="*/ 147638 w 371475"/>
                  <a:gd name="connsiteY27" fmla="*/ 315043 h 338855"/>
                  <a:gd name="connsiteX28" fmla="*/ 133350 w 371475"/>
                  <a:gd name="connsiteY28" fmla="*/ 324568 h 338855"/>
                  <a:gd name="connsiteX29" fmla="*/ 100013 w 371475"/>
                  <a:gd name="connsiteY29" fmla="*/ 338855 h 338855"/>
                  <a:gd name="connsiteX30" fmla="*/ 85725 w 371475"/>
                  <a:gd name="connsiteY30" fmla="*/ 329330 h 338855"/>
                  <a:gd name="connsiteX31" fmla="*/ 71438 w 371475"/>
                  <a:gd name="connsiteY31" fmla="*/ 300755 h 338855"/>
                  <a:gd name="connsiteX32" fmla="*/ 61913 w 371475"/>
                  <a:gd name="connsiteY32" fmla="*/ 286468 h 338855"/>
                  <a:gd name="connsiteX33" fmla="*/ 33338 w 371475"/>
                  <a:gd name="connsiteY33" fmla="*/ 257893 h 338855"/>
                  <a:gd name="connsiteX34" fmla="*/ 0 w 371475"/>
                  <a:gd name="connsiteY34" fmla="*/ 215030 h 338855"/>
                  <a:gd name="connsiteX35" fmla="*/ 0 w 371475"/>
                  <a:gd name="connsiteY35" fmla="*/ 195980 h 33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71475" h="338855">
                    <a:moveTo>
                      <a:pt x="0" y="195980"/>
                    </a:moveTo>
                    <a:cubicBezTo>
                      <a:pt x="4763" y="192805"/>
                      <a:pt x="10240" y="190502"/>
                      <a:pt x="14288" y="186455"/>
                    </a:cubicBezTo>
                    <a:cubicBezTo>
                      <a:pt x="18335" y="182408"/>
                      <a:pt x="20149" y="176565"/>
                      <a:pt x="23813" y="172168"/>
                    </a:cubicBezTo>
                    <a:cubicBezTo>
                      <a:pt x="28125" y="166994"/>
                      <a:pt x="33338" y="162643"/>
                      <a:pt x="38100" y="157880"/>
                    </a:cubicBezTo>
                    <a:cubicBezTo>
                      <a:pt x="41935" y="146377"/>
                      <a:pt x="50451" y="116655"/>
                      <a:pt x="61913" y="115018"/>
                    </a:cubicBezTo>
                    <a:lnTo>
                      <a:pt x="128588" y="105493"/>
                    </a:lnTo>
                    <a:cubicBezTo>
                      <a:pt x="132461" y="93872"/>
                      <a:pt x="133642" y="86151"/>
                      <a:pt x="142875" y="76918"/>
                    </a:cubicBezTo>
                    <a:cubicBezTo>
                      <a:pt x="146923" y="72871"/>
                      <a:pt x="152766" y="71057"/>
                      <a:pt x="157163" y="67393"/>
                    </a:cubicBezTo>
                    <a:cubicBezTo>
                      <a:pt x="162337" y="63081"/>
                      <a:pt x="165846" y="56841"/>
                      <a:pt x="171450" y="53105"/>
                    </a:cubicBezTo>
                    <a:cubicBezTo>
                      <a:pt x="177723" y="48923"/>
                      <a:pt x="206120" y="44266"/>
                      <a:pt x="209550" y="43580"/>
                    </a:cubicBezTo>
                    <a:cubicBezTo>
                      <a:pt x="212725" y="38818"/>
                      <a:pt x="215411" y="33690"/>
                      <a:pt x="219075" y="29293"/>
                    </a:cubicBezTo>
                    <a:cubicBezTo>
                      <a:pt x="230535" y="15542"/>
                      <a:pt x="233602" y="14846"/>
                      <a:pt x="247650" y="5480"/>
                    </a:cubicBezTo>
                    <a:cubicBezTo>
                      <a:pt x="280814" y="49697"/>
                      <a:pt x="245315" y="0"/>
                      <a:pt x="271463" y="43580"/>
                    </a:cubicBezTo>
                    <a:cubicBezTo>
                      <a:pt x="277353" y="53396"/>
                      <a:pt x="290513" y="72155"/>
                      <a:pt x="290513" y="72155"/>
                    </a:cubicBezTo>
                    <a:cubicBezTo>
                      <a:pt x="292100" y="76918"/>
                      <a:pt x="292139" y="82523"/>
                      <a:pt x="295275" y="86443"/>
                    </a:cubicBezTo>
                    <a:cubicBezTo>
                      <a:pt x="300419" y="92873"/>
                      <a:pt x="337941" y="110157"/>
                      <a:pt x="338138" y="110255"/>
                    </a:cubicBezTo>
                    <a:cubicBezTo>
                      <a:pt x="342900" y="116605"/>
                      <a:pt x="347812" y="122846"/>
                      <a:pt x="352425" y="129305"/>
                    </a:cubicBezTo>
                    <a:cubicBezTo>
                      <a:pt x="355752" y="133963"/>
                      <a:pt x="360751" y="137996"/>
                      <a:pt x="361950" y="143593"/>
                    </a:cubicBezTo>
                    <a:cubicBezTo>
                      <a:pt x="365624" y="160738"/>
                      <a:pt x="364396" y="178599"/>
                      <a:pt x="366713" y="195980"/>
                    </a:cubicBezTo>
                    <a:cubicBezTo>
                      <a:pt x="367578" y="202468"/>
                      <a:pt x="369888" y="208680"/>
                      <a:pt x="371475" y="215030"/>
                    </a:cubicBezTo>
                    <a:cubicBezTo>
                      <a:pt x="366713" y="216618"/>
                      <a:pt x="361678" y="217548"/>
                      <a:pt x="357188" y="219793"/>
                    </a:cubicBezTo>
                    <a:cubicBezTo>
                      <a:pt x="352068" y="222353"/>
                      <a:pt x="348383" y="227673"/>
                      <a:pt x="342900" y="229318"/>
                    </a:cubicBezTo>
                    <a:cubicBezTo>
                      <a:pt x="332148" y="232543"/>
                      <a:pt x="320675" y="232493"/>
                      <a:pt x="309563" y="234080"/>
                    </a:cubicBezTo>
                    <a:cubicBezTo>
                      <a:pt x="293854" y="239317"/>
                      <a:pt x="288546" y="240776"/>
                      <a:pt x="271463" y="248368"/>
                    </a:cubicBezTo>
                    <a:cubicBezTo>
                      <a:pt x="264975" y="251251"/>
                      <a:pt x="258763" y="254718"/>
                      <a:pt x="252413" y="257893"/>
                    </a:cubicBezTo>
                    <a:cubicBezTo>
                      <a:pt x="238217" y="279187"/>
                      <a:pt x="249631" y="269007"/>
                      <a:pt x="223838" y="276943"/>
                    </a:cubicBezTo>
                    <a:cubicBezTo>
                      <a:pt x="209444" y="281372"/>
                      <a:pt x="180975" y="291230"/>
                      <a:pt x="180975" y="291230"/>
                    </a:cubicBezTo>
                    <a:cubicBezTo>
                      <a:pt x="157705" y="314502"/>
                      <a:pt x="176890" y="298328"/>
                      <a:pt x="147638" y="315043"/>
                    </a:cubicBezTo>
                    <a:cubicBezTo>
                      <a:pt x="142668" y="317883"/>
                      <a:pt x="138320" y="321728"/>
                      <a:pt x="133350" y="324568"/>
                    </a:cubicBezTo>
                    <a:cubicBezTo>
                      <a:pt x="116871" y="333985"/>
                      <a:pt x="116043" y="333512"/>
                      <a:pt x="100013" y="338855"/>
                    </a:cubicBezTo>
                    <a:cubicBezTo>
                      <a:pt x="95250" y="335680"/>
                      <a:pt x="89773" y="333377"/>
                      <a:pt x="85725" y="329330"/>
                    </a:cubicBezTo>
                    <a:cubicBezTo>
                      <a:pt x="72075" y="315680"/>
                      <a:pt x="79185" y="316250"/>
                      <a:pt x="71438" y="300755"/>
                    </a:cubicBezTo>
                    <a:cubicBezTo>
                      <a:pt x="68878" y="295636"/>
                      <a:pt x="65716" y="290746"/>
                      <a:pt x="61913" y="286468"/>
                    </a:cubicBezTo>
                    <a:cubicBezTo>
                      <a:pt x="52964" y="276400"/>
                      <a:pt x="40810" y="269101"/>
                      <a:pt x="33338" y="257893"/>
                    </a:cubicBezTo>
                    <a:cubicBezTo>
                      <a:pt x="10552" y="223714"/>
                      <a:pt x="22383" y="237413"/>
                      <a:pt x="0" y="215030"/>
                    </a:cubicBezTo>
                    <a:lnTo>
                      <a:pt x="0" y="195980"/>
                    </a:ln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37" name="Dowolny kształt 236"/>
              <p:cNvSpPr/>
              <p:nvPr/>
            </p:nvSpPr>
            <p:spPr bwMode="auto">
              <a:xfrm flipV="1">
                <a:off x="3699658" y="4185999"/>
                <a:ext cx="357131" cy="196860"/>
              </a:xfrm>
              <a:custGeom>
                <a:avLst/>
                <a:gdLst>
                  <a:gd name="connsiteX0" fmla="*/ 5073 w 371786"/>
                  <a:gd name="connsiteY0" fmla="*/ 128587 h 284736"/>
                  <a:gd name="connsiteX1" fmla="*/ 14598 w 371786"/>
                  <a:gd name="connsiteY1" fmla="*/ 114300 h 284736"/>
                  <a:gd name="connsiteX2" fmla="*/ 47936 w 371786"/>
                  <a:gd name="connsiteY2" fmla="*/ 95250 h 284736"/>
                  <a:gd name="connsiteX3" fmla="*/ 62223 w 371786"/>
                  <a:gd name="connsiteY3" fmla="*/ 85725 h 284736"/>
                  <a:gd name="connsiteX4" fmla="*/ 86036 w 371786"/>
                  <a:gd name="connsiteY4" fmla="*/ 80962 h 284736"/>
                  <a:gd name="connsiteX5" fmla="*/ 100323 w 371786"/>
                  <a:gd name="connsiteY5" fmla="*/ 76200 h 284736"/>
                  <a:gd name="connsiteX6" fmla="*/ 119373 w 371786"/>
                  <a:gd name="connsiteY6" fmla="*/ 61912 h 284736"/>
                  <a:gd name="connsiteX7" fmla="*/ 152711 w 371786"/>
                  <a:gd name="connsiteY7" fmla="*/ 52387 h 284736"/>
                  <a:gd name="connsiteX8" fmla="*/ 166998 w 371786"/>
                  <a:gd name="connsiteY8" fmla="*/ 42862 h 284736"/>
                  <a:gd name="connsiteX9" fmla="*/ 181286 w 371786"/>
                  <a:gd name="connsiteY9" fmla="*/ 38100 h 284736"/>
                  <a:gd name="connsiteX10" fmla="*/ 219386 w 371786"/>
                  <a:gd name="connsiteY10" fmla="*/ 19050 h 284736"/>
                  <a:gd name="connsiteX11" fmla="*/ 262248 w 371786"/>
                  <a:gd name="connsiteY11" fmla="*/ 4762 h 284736"/>
                  <a:gd name="connsiteX12" fmla="*/ 276536 w 371786"/>
                  <a:gd name="connsiteY12" fmla="*/ 0 h 284736"/>
                  <a:gd name="connsiteX13" fmla="*/ 290823 w 371786"/>
                  <a:gd name="connsiteY13" fmla="*/ 4762 h 284736"/>
                  <a:gd name="connsiteX14" fmla="*/ 300348 w 371786"/>
                  <a:gd name="connsiteY14" fmla="*/ 33337 h 284736"/>
                  <a:gd name="connsiteX15" fmla="*/ 314636 w 371786"/>
                  <a:gd name="connsiteY15" fmla="*/ 61912 h 284736"/>
                  <a:gd name="connsiteX16" fmla="*/ 324161 w 371786"/>
                  <a:gd name="connsiteY16" fmla="*/ 76200 h 284736"/>
                  <a:gd name="connsiteX17" fmla="*/ 333686 w 371786"/>
                  <a:gd name="connsiteY17" fmla="*/ 95250 h 284736"/>
                  <a:gd name="connsiteX18" fmla="*/ 343211 w 371786"/>
                  <a:gd name="connsiteY18" fmla="*/ 133350 h 284736"/>
                  <a:gd name="connsiteX19" fmla="*/ 352736 w 371786"/>
                  <a:gd name="connsiteY19" fmla="*/ 147637 h 284736"/>
                  <a:gd name="connsiteX20" fmla="*/ 367023 w 371786"/>
                  <a:gd name="connsiteY20" fmla="*/ 195262 h 284736"/>
                  <a:gd name="connsiteX21" fmla="*/ 371786 w 371786"/>
                  <a:gd name="connsiteY21" fmla="*/ 209550 h 284736"/>
                  <a:gd name="connsiteX22" fmla="*/ 357498 w 371786"/>
                  <a:gd name="connsiteY22" fmla="*/ 233362 h 284736"/>
                  <a:gd name="connsiteX23" fmla="*/ 343211 w 371786"/>
                  <a:gd name="connsiteY23" fmla="*/ 238125 h 284736"/>
                  <a:gd name="connsiteX24" fmla="*/ 309873 w 371786"/>
                  <a:gd name="connsiteY24" fmla="*/ 252412 h 284736"/>
                  <a:gd name="connsiteX25" fmla="*/ 295586 w 371786"/>
                  <a:gd name="connsiteY25" fmla="*/ 261937 h 284736"/>
                  <a:gd name="connsiteX26" fmla="*/ 281298 w 371786"/>
                  <a:gd name="connsiteY26" fmla="*/ 266700 h 284736"/>
                  <a:gd name="connsiteX27" fmla="*/ 176523 w 371786"/>
                  <a:gd name="connsiteY27" fmla="*/ 271462 h 284736"/>
                  <a:gd name="connsiteX28" fmla="*/ 71748 w 371786"/>
                  <a:gd name="connsiteY28" fmla="*/ 276225 h 284736"/>
                  <a:gd name="connsiteX29" fmla="*/ 57461 w 371786"/>
                  <a:gd name="connsiteY29" fmla="*/ 252412 h 284736"/>
                  <a:gd name="connsiteX30" fmla="*/ 43173 w 371786"/>
                  <a:gd name="connsiteY30" fmla="*/ 204787 h 284736"/>
                  <a:gd name="connsiteX31" fmla="*/ 28886 w 371786"/>
                  <a:gd name="connsiteY31" fmla="*/ 195262 h 284736"/>
                  <a:gd name="connsiteX32" fmla="*/ 24123 w 371786"/>
                  <a:gd name="connsiteY32" fmla="*/ 180975 h 284736"/>
                  <a:gd name="connsiteX33" fmla="*/ 5073 w 371786"/>
                  <a:gd name="connsiteY33" fmla="*/ 152400 h 284736"/>
                  <a:gd name="connsiteX34" fmla="*/ 5073 w 371786"/>
                  <a:gd name="connsiteY34" fmla="*/ 128587 h 28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71786" h="284736">
                    <a:moveTo>
                      <a:pt x="5073" y="128587"/>
                    </a:moveTo>
                    <a:cubicBezTo>
                      <a:pt x="6661" y="122237"/>
                      <a:pt x="10551" y="118347"/>
                      <a:pt x="14598" y="114300"/>
                    </a:cubicBezTo>
                    <a:cubicBezTo>
                      <a:pt x="29016" y="99882"/>
                      <a:pt x="31587" y="100699"/>
                      <a:pt x="47936" y="95250"/>
                    </a:cubicBezTo>
                    <a:cubicBezTo>
                      <a:pt x="52698" y="92075"/>
                      <a:pt x="56864" y="87735"/>
                      <a:pt x="62223" y="85725"/>
                    </a:cubicBezTo>
                    <a:cubicBezTo>
                      <a:pt x="69802" y="82883"/>
                      <a:pt x="78183" y="82925"/>
                      <a:pt x="86036" y="80962"/>
                    </a:cubicBezTo>
                    <a:cubicBezTo>
                      <a:pt x="90906" y="79744"/>
                      <a:pt x="95561" y="77787"/>
                      <a:pt x="100323" y="76200"/>
                    </a:cubicBezTo>
                    <a:cubicBezTo>
                      <a:pt x="106673" y="71437"/>
                      <a:pt x="112481" y="65850"/>
                      <a:pt x="119373" y="61912"/>
                    </a:cubicBezTo>
                    <a:cubicBezTo>
                      <a:pt x="124683" y="58878"/>
                      <a:pt x="148593" y="53417"/>
                      <a:pt x="152711" y="52387"/>
                    </a:cubicBezTo>
                    <a:cubicBezTo>
                      <a:pt x="157473" y="49212"/>
                      <a:pt x="161879" y="45422"/>
                      <a:pt x="166998" y="42862"/>
                    </a:cubicBezTo>
                    <a:cubicBezTo>
                      <a:pt x="171488" y="40617"/>
                      <a:pt x="176927" y="40591"/>
                      <a:pt x="181286" y="38100"/>
                    </a:cubicBezTo>
                    <a:cubicBezTo>
                      <a:pt x="227531" y="11675"/>
                      <a:pt x="174528" y="32507"/>
                      <a:pt x="219386" y="19050"/>
                    </a:cubicBezTo>
                    <a:cubicBezTo>
                      <a:pt x="219453" y="19030"/>
                      <a:pt x="255071" y="7154"/>
                      <a:pt x="262248" y="4762"/>
                    </a:cubicBezTo>
                    <a:lnTo>
                      <a:pt x="276536" y="0"/>
                    </a:lnTo>
                    <a:cubicBezTo>
                      <a:pt x="281298" y="1587"/>
                      <a:pt x="287905" y="677"/>
                      <a:pt x="290823" y="4762"/>
                    </a:cubicBezTo>
                    <a:cubicBezTo>
                      <a:pt x="296659" y="12932"/>
                      <a:pt x="294779" y="24983"/>
                      <a:pt x="300348" y="33337"/>
                    </a:cubicBezTo>
                    <a:cubicBezTo>
                      <a:pt x="327646" y="74286"/>
                      <a:pt x="294917" y="22476"/>
                      <a:pt x="314636" y="61912"/>
                    </a:cubicBezTo>
                    <a:cubicBezTo>
                      <a:pt x="317196" y="67032"/>
                      <a:pt x="321321" y="71230"/>
                      <a:pt x="324161" y="76200"/>
                    </a:cubicBezTo>
                    <a:cubicBezTo>
                      <a:pt x="327683" y="82364"/>
                      <a:pt x="330511" y="88900"/>
                      <a:pt x="333686" y="95250"/>
                    </a:cubicBezTo>
                    <a:cubicBezTo>
                      <a:pt x="335498" y="104311"/>
                      <a:pt x="338328" y="123585"/>
                      <a:pt x="343211" y="133350"/>
                    </a:cubicBezTo>
                    <a:cubicBezTo>
                      <a:pt x="345771" y="138469"/>
                      <a:pt x="349561" y="142875"/>
                      <a:pt x="352736" y="147637"/>
                    </a:cubicBezTo>
                    <a:cubicBezTo>
                      <a:pt x="359932" y="176425"/>
                      <a:pt x="355429" y="160481"/>
                      <a:pt x="367023" y="195262"/>
                    </a:cubicBezTo>
                    <a:lnTo>
                      <a:pt x="371786" y="209550"/>
                    </a:lnTo>
                    <a:cubicBezTo>
                      <a:pt x="367023" y="217487"/>
                      <a:pt x="364043" y="226817"/>
                      <a:pt x="357498" y="233362"/>
                    </a:cubicBezTo>
                    <a:cubicBezTo>
                      <a:pt x="353948" y="236912"/>
                      <a:pt x="347701" y="235880"/>
                      <a:pt x="343211" y="238125"/>
                    </a:cubicBezTo>
                    <a:cubicBezTo>
                      <a:pt x="310326" y="254568"/>
                      <a:pt x="349514" y="242503"/>
                      <a:pt x="309873" y="252412"/>
                    </a:cubicBezTo>
                    <a:cubicBezTo>
                      <a:pt x="305111" y="255587"/>
                      <a:pt x="300705" y="259377"/>
                      <a:pt x="295586" y="261937"/>
                    </a:cubicBezTo>
                    <a:cubicBezTo>
                      <a:pt x="291096" y="264182"/>
                      <a:pt x="286302" y="266300"/>
                      <a:pt x="281298" y="266700"/>
                    </a:cubicBezTo>
                    <a:cubicBezTo>
                      <a:pt x="246448" y="269488"/>
                      <a:pt x="211448" y="269875"/>
                      <a:pt x="176523" y="271462"/>
                    </a:cubicBezTo>
                    <a:cubicBezTo>
                      <a:pt x="110153" y="284736"/>
                      <a:pt x="145031" y="282331"/>
                      <a:pt x="71748" y="276225"/>
                    </a:cubicBezTo>
                    <a:cubicBezTo>
                      <a:pt x="66986" y="268287"/>
                      <a:pt x="61220" y="260871"/>
                      <a:pt x="57461" y="252412"/>
                    </a:cubicBezTo>
                    <a:cubicBezTo>
                      <a:pt x="53448" y="243383"/>
                      <a:pt x="49882" y="209260"/>
                      <a:pt x="43173" y="204787"/>
                    </a:cubicBezTo>
                    <a:lnTo>
                      <a:pt x="28886" y="195262"/>
                    </a:lnTo>
                    <a:cubicBezTo>
                      <a:pt x="27298" y="190500"/>
                      <a:pt x="26561" y="185363"/>
                      <a:pt x="24123" y="180975"/>
                    </a:cubicBezTo>
                    <a:cubicBezTo>
                      <a:pt x="18563" y="170968"/>
                      <a:pt x="5073" y="152400"/>
                      <a:pt x="5073" y="152400"/>
                    </a:cubicBezTo>
                    <a:cubicBezTo>
                      <a:pt x="0" y="127030"/>
                      <a:pt x="3486" y="134937"/>
                      <a:pt x="5073" y="128587"/>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38" name="Dowolny kształt 237"/>
              <p:cNvSpPr/>
              <p:nvPr/>
            </p:nvSpPr>
            <p:spPr bwMode="auto">
              <a:xfrm flipV="1">
                <a:off x="3775553" y="4040495"/>
                <a:ext cx="350782" cy="192098"/>
              </a:xfrm>
              <a:custGeom>
                <a:avLst/>
                <a:gdLst>
                  <a:gd name="connsiteX0" fmla="*/ 9525 w 366712"/>
                  <a:gd name="connsiteY0" fmla="*/ 92593 h 278331"/>
                  <a:gd name="connsiteX1" fmla="*/ 71437 w 366712"/>
                  <a:gd name="connsiteY1" fmla="*/ 87831 h 278331"/>
                  <a:gd name="connsiteX2" fmla="*/ 100012 w 366712"/>
                  <a:gd name="connsiteY2" fmla="*/ 78306 h 278331"/>
                  <a:gd name="connsiteX3" fmla="*/ 114300 w 366712"/>
                  <a:gd name="connsiteY3" fmla="*/ 68781 h 278331"/>
                  <a:gd name="connsiteX4" fmla="*/ 128587 w 366712"/>
                  <a:gd name="connsiteY4" fmla="*/ 64018 h 278331"/>
                  <a:gd name="connsiteX5" fmla="*/ 247650 w 366712"/>
                  <a:gd name="connsiteY5" fmla="*/ 59256 h 278331"/>
                  <a:gd name="connsiteX6" fmla="*/ 266700 w 366712"/>
                  <a:gd name="connsiteY6" fmla="*/ 44968 h 278331"/>
                  <a:gd name="connsiteX7" fmla="*/ 280987 w 366712"/>
                  <a:gd name="connsiteY7" fmla="*/ 35443 h 278331"/>
                  <a:gd name="connsiteX8" fmla="*/ 309562 w 366712"/>
                  <a:gd name="connsiteY8" fmla="*/ 6868 h 278331"/>
                  <a:gd name="connsiteX9" fmla="*/ 323850 w 366712"/>
                  <a:gd name="connsiteY9" fmla="*/ 16393 h 278331"/>
                  <a:gd name="connsiteX10" fmla="*/ 338137 w 366712"/>
                  <a:gd name="connsiteY10" fmla="*/ 64018 h 278331"/>
                  <a:gd name="connsiteX11" fmla="*/ 347662 w 366712"/>
                  <a:gd name="connsiteY11" fmla="*/ 140218 h 278331"/>
                  <a:gd name="connsiteX12" fmla="*/ 352425 w 366712"/>
                  <a:gd name="connsiteY12" fmla="*/ 164031 h 278331"/>
                  <a:gd name="connsiteX13" fmla="*/ 361950 w 366712"/>
                  <a:gd name="connsiteY13" fmla="*/ 183081 h 278331"/>
                  <a:gd name="connsiteX14" fmla="*/ 366712 w 366712"/>
                  <a:gd name="connsiteY14" fmla="*/ 225943 h 278331"/>
                  <a:gd name="connsiteX15" fmla="*/ 361950 w 366712"/>
                  <a:gd name="connsiteY15" fmla="*/ 249756 h 278331"/>
                  <a:gd name="connsiteX16" fmla="*/ 347662 w 366712"/>
                  <a:gd name="connsiteY16" fmla="*/ 259281 h 278331"/>
                  <a:gd name="connsiteX17" fmla="*/ 266700 w 366712"/>
                  <a:gd name="connsiteY17" fmla="*/ 264043 h 278331"/>
                  <a:gd name="connsiteX18" fmla="*/ 219075 w 366712"/>
                  <a:gd name="connsiteY18" fmla="*/ 273568 h 278331"/>
                  <a:gd name="connsiteX19" fmla="*/ 195262 w 366712"/>
                  <a:gd name="connsiteY19" fmla="*/ 278331 h 278331"/>
                  <a:gd name="connsiteX20" fmla="*/ 161925 w 366712"/>
                  <a:gd name="connsiteY20" fmla="*/ 268806 h 278331"/>
                  <a:gd name="connsiteX21" fmla="*/ 80962 w 366712"/>
                  <a:gd name="connsiteY21" fmla="*/ 259281 h 278331"/>
                  <a:gd name="connsiteX22" fmla="*/ 52387 w 366712"/>
                  <a:gd name="connsiteY22" fmla="*/ 264043 h 278331"/>
                  <a:gd name="connsiteX23" fmla="*/ 47625 w 366712"/>
                  <a:gd name="connsiteY23" fmla="*/ 249756 h 278331"/>
                  <a:gd name="connsiteX24" fmla="*/ 33337 w 366712"/>
                  <a:gd name="connsiteY24" fmla="*/ 183081 h 278331"/>
                  <a:gd name="connsiteX25" fmla="*/ 23812 w 366712"/>
                  <a:gd name="connsiteY25" fmla="*/ 149743 h 278331"/>
                  <a:gd name="connsiteX26" fmla="*/ 14287 w 366712"/>
                  <a:gd name="connsiteY26" fmla="*/ 135456 h 278331"/>
                  <a:gd name="connsiteX27" fmla="*/ 9525 w 366712"/>
                  <a:gd name="connsiteY27" fmla="*/ 92593 h 27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6712" h="278331">
                    <a:moveTo>
                      <a:pt x="9525" y="92593"/>
                    </a:moveTo>
                    <a:cubicBezTo>
                      <a:pt x="19050" y="84656"/>
                      <a:pt x="50992" y="91059"/>
                      <a:pt x="71437" y="87831"/>
                    </a:cubicBezTo>
                    <a:cubicBezTo>
                      <a:pt x="81354" y="86265"/>
                      <a:pt x="100012" y="78306"/>
                      <a:pt x="100012" y="78306"/>
                    </a:cubicBezTo>
                    <a:cubicBezTo>
                      <a:pt x="104775" y="75131"/>
                      <a:pt x="109180" y="71341"/>
                      <a:pt x="114300" y="68781"/>
                    </a:cubicBezTo>
                    <a:cubicBezTo>
                      <a:pt x="118790" y="66536"/>
                      <a:pt x="123580" y="64376"/>
                      <a:pt x="128587" y="64018"/>
                    </a:cubicBezTo>
                    <a:cubicBezTo>
                      <a:pt x="168205" y="61188"/>
                      <a:pt x="207962" y="60843"/>
                      <a:pt x="247650" y="59256"/>
                    </a:cubicBezTo>
                    <a:cubicBezTo>
                      <a:pt x="254000" y="54493"/>
                      <a:pt x="260241" y="49582"/>
                      <a:pt x="266700" y="44968"/>
                    </a:cubicBezTo>
                    <a:cubicBezTo>
                      <a:pt x="271357" y="41641"/>
                      <a:pt x="276940" y="39490"/>
                      <a:pt x="280987" y="35443"/>
                    </a:cubicBezTo>
                    <a:cubicBezTo>
                      <a:pt x="316430" y="0"/>
                      <a:pt x="275892" y="29315"/>
                      <a:pt x="309562" y="6868"/>
                    </a:cubicBezTo>
                    <a:cubicBezTo>
                      <a:pt x="314325" y="10043"/>
                      <a:pt x="320816" y="11539"/>
                      <a:pt x="323850" y="16393"/>
                    </a:cubicBezTo>
                    <a:cubicBezTo>
                      <a:pt x="327425" y="22113"/>
                      <a:pt x="336168" y="54175"/>
                      <a:pt x="338137" y="64018"/>
                    </a:cubicBezTo>
                    <a:cubicBezTo>
                      <a:pt x="346036" y="103511"/>
                      <a:pt x="341092" y="90946"/>
                      <a:pt x="347662" y="140218"/>
                    </a:cubicBezTo>
                    <a:cubicBezTo>
                      <a:pt x="348732" y="148242"/>
                      <a:pt x="349865" y="156352"/>
                      <a:pt x="352425" y="164031"/>
                    </a:cubicBezTo>
                    <a:cubicBezTo>
                      <a:pt x="354670" y="170766"/>
                      <a:pt x="358775" y="176731"/>
                      <a:pt x="361950" y="183081"/>
                    </a:cubicBezTo>
                    <a:cubicBezTo>
                      <a:pt x="363537" y="197368"/>
                      <a:pt x="366712" y="211568"/>
                      <a:pt x="366712" y="225943"/>
                    </a:cubicBezTo>
                    <a:cubicBezTo>
                      <a:pt x="366712" y="234038"/>
                      <a:pt x="365966" y="242728"/>
                      <a:pt x="361950" y="249756"/>
                    </a:cubicBezTo>
                    <a:cubicBezTo>
                      <a:pt x="359110" y="254726"/>
                      <a:pt x="353323" y="258432"/>
                      <a:pt x="347662" y="259281"/>
                    </a:cubicBezTo>
                    <a:cubicBezTo>
                      <a:pt x="320927" y="263291"/>
                      <a:pt x="293687" y="262456"/>
                      <a:pt x="266700" y="264043"/>
                    </a:cubicBezTo>
                    <a:lnTo>
                      <a:pt x="219075" y="273568"/>
                    </a:lnTo>
                    <a:lnTo>
                      <a:pt x="195262" y="278331"/>
                    </a:lnTo>
                    <a:cubicBezTo>
                      <a:pt x="184150" y="275156"/>
                      <a:pt x="173366" y="270440"/>
                      <a:pt x="161925" y="268806"/>
                    </a:cubicBezTo>
                    <a:cubicBezTo>
                      <a:pt x="63355" y="254724"/>
                      <a:pt x="122447" y="273107"/>
                      <a:pt x="80962" y="259281"/>
                    </a:cubicBezTo>
                    <a:cubicBezTo>
                      <a:pt x="71437" y="260868"/>
                      <a:pt x="61672" y="266696"/>
                      <a:pt x="52387" y="264043"/>
                    </a:cubicBezTo>
                    <a:cubicBezTo>
                      <a:pt x="47560" y="262664"/>
                      <a:pt x="48335" y="254725"/>
                      <a:pt x="47625" y="249756"/>
                    </a:cubicBezTo>
                    <a:cubicBezTo>
                      <a:pt x="38504" y="185908"/>
                      <a:pt x="53842" y="213838"/>
                      <a:pt x="33337" y="183081"/>
                    </a:cubicBezTo>
                    <a:cubicBezTo>
                      <a:pt x="31810" y="176973"/>
                      <a:pt x="27230" y="156578"/>
                      <a:pt x="23812" y="149743"/>
                    </a:cubicBezTo>
                    <a:cubicBezTo>
                      <a:pt x="21252" y="144624"/>
                      <a:pt x="17462" y="140218"/>
                      <a:pt x="14287" y="135456"/>
                    </a:cubicBezTo>
                    <a:cubicBezTo>
                      <a:pt x="8370" y="111786"/>
                      <a:pt x="0" y="100530"/>
                      <a:pt x="9525" y="92593"/>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39" name="Dowolny kształt 238"/>
              <p:cNvSpPr/>
              <p:nvPr/>
            </p:nvSpPr>
            <p:spPr bwMode="auto">
              <a:xfrm flipV="1">
                <a:off x="3814311" y="3865727"/>
                <a:ext cx="342846" cy="171459"/>
              </a:xfrm>
              <a:custGeom>
                <a:avLst/>
                <a:gdLst>
                  <a:gd name="connsiteX0" fmla="*/ 18362 w 357510"/>
                  <a:gd name="connsiteY0" fmla="*/ 14288 h 246085"/>
                  <a:gd name="connsiteX1" fmla="*/ 8837 w 357510"/>
                  <a:gd name="connsiteY1" fmla="*/ 47625 h 246085"/>
                  <a:gd name="connsiteX2" fmla="*/ 8837 w 357510"/>
                  <a:gd name="connsiteY2" fmla="*/ 238125 h 246085"/>
                  <a:gd name="connsiteX3" fmla="*/ 46937 w 357510"/>
                  <a:gd name="connsiteY3" fmla="*/ 228600 h 246085"/>
                  <a:gd name="connsiteX4" fmla="*/ 75512 w 357510"/>
                  <a:gd name="connsiteY4" fmla="*/ 219075 h 246085"/>
                  <a:gd name="connsiteX5" fmla="*/ 166000 w 357510"/>
                  <a:gd name="connsiteY5" fmla="*/ 223838 h 246085"/>
                  <a:gd name="connsiteX6" fmla="*/ 194575 w 357510"/>
                  <a:gd name="connsiteY6" fmla="*/ 233363 h 246085"/>
                  <a:gd name="connsiteX7" fmla="*/ 261250 w 357510"/>
                  <a:gd name="connsiteY7" fmla="*/ 228600 h 246085"/>
                  <a:gd name="connsiteX8" fmla="*/ 337450 w 357510"/>
                  <a:gd name="connsiteY8" fmla="*/ 223838 h 246085"/>
                  <a:gd name="connsiteX9" fmla="*/ 332687 w 357510"/>
                  <a:gd name="connsiteY9" fmla="*/ 100013 h 246085"/>
                  <a:gd name="connsiteX10" fmla="*/ 327925 w 357510"/>
                  <a:gd name="connsiteY10" fmla="*/ 66675 h 246085"/>
                  <a:gd name="connsiteX11" fmla="*/ 323162 w 357510"/>
                  <a:gd name="connsiteY11" fmla="*/ 4763 h 246085"/>
                  <a:gd name="connsiteX12" fmla="*/ 289825 w 357510"/>
                  <a:gd name="connsiteY12" fmla="*/ 9525 h 246085"/>
                  <a:gd name="connsiteX13" fmla="*/ 266012 w 357510"/>
                  <a:gd name="connsiteY13" fmla="*/ 14288 h 246085"/>
                  <a:gd name="connsiteX14" fmla="*/ 175525 w 357510"/>
                  <a:gd name="connsiteY14" fmla="*/ 9525 h 246085"/>
                  <a:gd name="connsiteX15" fmla="*/ 156475 w 357510"/>
                  <a:gd name="connsiteY15" fmla="*/ 4763 h 246085"/>
                  <a:gd name="connsiteX16" fmla="*/ 142187 w 357510"/>
                  <a:gd name="connsiteY16" fmla="*/ 0 h 246085"/>
                  <a:gd name="connsiteX17" fmla="*/ 42175 w 357510"/>
                  <a:gd name="connsiteY17" fmla="*/ 4763 h 246085"/>
                  <a:gd name="connsiteX18" fmla="*/ 18362 w 357510"/>
                  <a:gd name="connsiteY18" fmla="*/ 14288 h 2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7510" h="246085">
                    <a:moveTo>
                      <a:pt x="18362" y="14288"/>
                    </a:moveTo>
                    <a:cubicBezTo>
                      <a:pt x="12806" y="21432"/>
                      <a:pt x="10214" y="36150"/>
                      <a:pt x="8837" y="47625"/>
                    </a:cubicBezTo>
                    <a:cubicBezTo>
                      <a:pt x="0" y="121267"/>
                      <a:pt x="5385" y="162164"/>
                      <a:pt x="8837" y="238125"/>
                    </a:cubicBezTo>
                    <a:cubicBezTo>
                      <a:pt x="21537" y="234950"/>
                      <a:pt x="34518" y="232740"/>
                      <a:pt x="46937" y="228600"/>
                    </a:cubicBezTo>
                    <a:lnTo>
                      <a:pt x="75512" y="219075"/>
                    </a:lnTo>
                    <a:cubicBezTo>
                      <a:pt x="105675" y="220663"/>
                      <a:pt x="136011" y="220239"/>
                      <a:pt x="166000" y="223838"/>
                    </a:cubicBezTo>
                    <a:cubicBezTo>
                      <a:pt x="175969" y="225034"/>
                      <a:pt x="194575" y="233363"/>
                      <a:pt x="194575" y="233363"/>
                    </a:cubicBezTo>
                    <a:lnTo>
                      <a:pt x="261250" y="228600"/>
                    </a:lnTo>
                    <a:cubicBezTo>
                      <a:pt x="286643" y="226907"/>
                      <a:pt x="325091" y="246085"/>
                      <a:pt x="337450" y="223838"/>
                    </a:cubicBezTo>
                    <a:cubicBezTo>
                      <a:pt x="357510" y="187730"/>
                      <a:pt x="335186" y="141243"/>
                      <a:pt x="332687" y="100013"/>
                    </a:cubicBezTo>
                    <a:cubicBezTo>
                      <a:pt x="332008" y="88808"/>
                      <a:pt x="329042" y="77845"/>
                      <a:pt x="327925" y="66675"/>
                    </a:cubicBezTo>
                    <a:cubicBezTo>
                      <a:pt x="325865" y="46079"/>
                      <a:pt x="324750" y="25400"/>
                      <a:pt x="323162" y="4763"/>
                    </a:cubicBezTo>
                    <a:cubicBezTo>
                      <a:pt x="312050" y="6350"/>
                      <a:pt x="300897" y="7680"/>
                      <a:pt x="289825" y="9525"/>
                    </a:cubicBezTo>
                    <a:cubicBezTo>
                      <a:pt x="281840" y="10856"/>
                      <a:pt x="274107" y="14288"/>
                      <a:pt x="266012" y="14288"/>
                    </a:cubicBezTo>
                    <a:cubicBezTo>
                      <a:pt x="235808" y="14288"/>
                      <a:pt x="205687" y="11113"/>
                      <a:pt x="175525" y="9525"/>
                    </a:cubicBezTo>
                    <a:cubicBezTo>
                      <a:pt x="169175" y="7938"/>
                      <a:pt x="162769" y="6561"/>
                      <a:pt x="156475" y="4763"/>
                    </a:cubicBezTo>
                    <a:cubicBezTo>
                      <a:pt x="151648" y="3384"/>
                      <a:pt x="147207" y="0"/>
                      <a:pt x="142187" y="0"/>
                    </a:cubicBezTo>
                    <a:cubicBezTo>
                      <a:pt x="108812" y="0"/>
                      <a:pt x="75512" y="3175"/>
                      <a:pt x="42175" y="4763"/>
                    </a:cubicBezTo>
                    <a:cubicBezTo>
                      <a:pt x="25642" y="21295"/>
                      <a:pt x="23918" y="7144"/>
                      <a:pt x="18362" y="14288"/>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40" name="Dowolny kształt 239"/>
              <p:cNvSpPr/>
              <p:nvPr/>
            </p:nvSpPr>
            <p:spPr bwMode="auto">
              <a:xfrm flipV="1">
                <a:off x="3830083" y="3683062"/>
                <a:ext cx="331736" cy="187335"/>
              </a:xfrm>
              <a:custGeom>
                <a:avLst/>
                <a:gdLst>
                  <a:gd name="connsiteX0" fmla="*/ 3175 w 346075"/>
                  <a:gd name="connsiteY0" fmla="*/ 26988 h 269184"/>
                  <a:gd name="connsiteX1" fmla="*/ 26988 w 346075"/>
                  <a:gd name="connsiteY1" fmla="*/ 12701 h 269184"/>
                  <a:gd name="connsiteX2" fmla="*/ 98425 w 346075"/>
                  <a:gd name="connsiteY2" fmla="*/ 7938 h 269184"/>
                  <a:gd name="connsiteX3" fmla="*/ 136525 w 346075"/>
                  <a:gd name="connsiteY3" fmla="*/ 3176 h 269184"/>
                  <a:gd name="connsiteX4" fmla="*/ 212725 w 346075"/>
                  <a:gd name="connsiteY4" fmla="*/ 7938 h 269184"/>
                  <a:gd name="connsiteX5" fmla="*/ 231775 w 346075"/>
                  <a:gd name="connsiteY5" fmla="*/ 17463 h 269184"/>
                  <a:gd name="connsiteX6" fmla="*/ 260350 w 346075"/>
                  <a:gd name="connsiteY6" fmla="*/ 12701 h 269184"/>
                  <a:gd name="connsiteX7" fmla="*/ 298450 w 346075"/>
                  <a:gd name="connsiteY7" fmla="*/ 3176 h 269184"/>
                  <a:gd name="connsiteX8" fmla="*/ 317500 w 346075"/>
                  <a:gd name="connsiteY8" fmla="*/ 7938 h 269184"/>
                  <a:gd name="connsiteX9" fmla="*/ 327025 w 346075"/>
                  <a:gd name="connsiteY9" fmla="*/ 36513 h 269184"/>
                  <a:gd name="connsiteX10" fmla="*/ 331788 w 346075"/>
                  <a:gd name="connsiteY10" fmla="*/ 122238 h 269184"/>
                  <a:gd name="connsiteX11" fmla="*/ 341313 w 346075"/>
                  <a:gd name="connsiteY11" fmla="*/ 150813 h 269184"/>
                  <a:gd name="connsiteX12" fmla="*/ 346075 w 346075"/>
                  <a:gd name="connsiteY12" fmla="*/ 165101 h 269184"/>
                  <a:gd name="connsiteX13" fmla="*/ 336550 w 346075"/>
                  <a:gd name="connsiteY13" fmla="*/ 207963 h 269184"/>
                  <a:gd name="connsiteX14" fmla="*/ 327025 w 346075"/>
                  <a:gd name="connsiteY14" fmla="*/ 222251 h 269184"/>
                  <a:gd name="connsiteX15" fmla="*/ 312738 w 346075"/>
                  <a:gd name="connsiteY15" fmla="*/ 227013 h 269184"/>
                  <a:gd name="connsiteX16" fmla="*/ 260350 w 346075"/>
                  <a:gd name="connsiteY16" fmla="*/ 222251 h 269184"/>
                  <a:gd name="connsiteX17" fmla="*/ 127000 w 346075"/>
                  <a:gd name="connsiteY17" fmla="*/ 212726 h 269184"/>
                  <a:gd name="connsiteX18" fmla="*/ 84138 w 346075"/>
                  <a:gd name="connsiteY18" fmla="*/ 217488 h 269184"/>
                  <a:gd name="connsiteX19" fmla="*/ 69850 w 346075"/>
                  <a:gd name="connsiteY19" fmla="*/ 227013 h 269184"/>
                  <a:gd name="connsiteX20" fmla="*/ 26988 w 346075"/>
                  <a:gd name="connsiteY20" fmla="*/ 236538 h 269184"/>
                  <a:gd name="connsiteX21" fmla="*/ 12700 w 346075"/>
                  <a:gd name="connsiteY21" fmla="*/ 188913 h 269184"/>
                  <a:gd name="connsiteX22" fmla="*/ 7938 w 346075"/>
                  <a:gd name="connsiteY22" fmla="*/ 174626 h 269184"/>
                  <a:gd name="connsiteX23" fmla="*/ 3175 w 346075"/>
                  <a:gd name="connsiteY23" fmla="*/ 26988 h 26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6075" h="269184">
                    <a:moveTo>
                      <a:pt x="3175" y="26988"/>
                    </a:moveTo>
                    <a:cubicBezTo>
                      <a:pt x="6350" y="0"/>
                      <a:pt x="17911" y="14516"/>
                      <a:pt x="26988" y="12701"/>
                    </a:cubicBezTo>
                    <a:cubicBezTo>
                      <a:pt x="50390" y="8021"/>
                      <a:pt x="74650" y="10005"/>
                      <a:pt x="98425" y="7938"/>
                    </a:cubicBezTo>
                    <a:cubicBezTo>
                      <a:pt x="111176" y="6829"/>
                      <a:pt x="123825" y="4763"/>
                      <a:pt x="136525" y="3176"/>
                    </a:cubicBezTo>
                    <a:cubicBezTo>
                      <a:pt x="161925" y="4763"/>
                      <a:pt x="187557" y="4163"/>
                      <a:pt x="212725" y="7938"/>
                    </a:cubicBezTo>
                    <a:cubicBezTo>
                      <a:pt x="219746" y="8991"/>
                      <a:pt x="224711" y="16756"/>
                      <a:pt x="231775" y="17463"/>
                    </a:cubicBezTo>
                    <a:cubicBezTo>
                      <a:pt x="241383" y="18424"/>
                      <a:pt x="250849" y="14428"/>
                      <a:pt x="260350" y="12701"/>
                    </a:cubicBezTo>
                    <a:cubicBezTo>
                      <a:pt x="285633" y="8104"/>
                      <a:pt x="278624" y="9784"/>
                      <a:pt x="298450" y="3176"/>
                    </a:cubicBezTo>
                    <a:cubicBezTo>
                      <a:pt x="304800" y="4763"/>
                      <a:pt x="313240" y="2968"/>
                      <a:pt x="317500" y="7938"/>
                    </a:cubicBezTo>
                    <a:cubicBezTo>
                      <a:pt x="324034" y="15561"/>
                      <a:pt x="327025" y="36513"/>
                      <a:pt x="327025" y="36513"/>
                    </a:cubicBezTo>
                    <a:cubicBezTo>
                      <a:pt x="328613" y="65088"/>
                      <a:pt x="328238" y="93840"/>
                      <a:pt x="331788" y="122238"/>
                    </a:cubicBezTo>
                    <a:cubicBezTo>
                      <a:pt x="333033" y="132201"/>
                      <a:pt x="338138" y="141288"/>
                      <a:pt x="341313" y="150813"/>
                    </a:cubicBezTo>
                    <a:lnTo>
                      <a:pt x="346075" y="165101"/>
                    </a:lnTo>
                    <a:cubicBezTo>
                      <a:pt x="344245" y="176082"/>
                      <a:pt x="342414" y="196236"/>
                      <a:pt x="336550" y="207963"/>
                    </a:cubicBezTo>
                    <a:cubicBezTo>
                      <a:pt x="333990" y="213083"/>
                      <a:pt x="331495" y="218675"/>
                      <a:pt x="327025" y="222251"/>
                    </a:cubicBezTo>
                    <a:cubicBezTo>
                      <a:pt x="323105" y="225387"/>
                      <a:pt x="317500" y="225426"/>
                      <a:pt x="312738" y="227013"/>
                    </a:cubicBezTo>
                    <a:cubicBezTo>
                      <a:pt x="295275" y="225426"/>
                      <a:pt x="277853" y="223312"/>
                      <a:pt x="260350" y="222251"/>
                    </a:cubicBezTo>
                    <a:cubicBezTo>
                      <a:pt x="129585" y="214326"/>
                      <a:pt x="194575" y="223987"/>
                      <a:pt x="127000" y="212726"/>
                    </a:cubicBezTo>
                    <a:cubicBezTo>
                      <a:pt x="112713" y="214313"/>
                      <a:pt x="98084" y="214002"/>
                      <a:pt x="84138" y="217488"/>
                    </a:cubicBezTo>
                    <a:cubicBezTo>
                      <a:pt x="78585" y="218876"/>
                      <a:pt x="75280" y="225203"/>
                      <a:pt x="69850" y="227013"/>
                    </a:cubicBezTo>
                    <a:cubicBezTo>
                      <a:pt x="55965" y="231641"/>
                      <a:pt x="41275" y="233363"/>
                      <a:pt x="26988" y="236538"/>
                    </a:cubicBezTo>
                    <a:cubicBezTo>
                      <a:pt x="5225" y="269184"/>
                      <a:pt x="20639" y="252427"/>
                      <a:pt x="12700" y="188913"/>
                    </a:cubicBezTo>
                    <a:cubicBezTo>
                      <a:pt x="12077" y="183932"/>
                      <a:pt x="8077" y="179644"/>
                      <a:pt x="7938" y="174626"/>
                    </a:cubicBezTo>
                    <a:cubicBezTo>
                      <a:pt x="6484" y="122259"/>
                      <a:pt x="0" y="53976"/>
                      <a:pt x="3175" y="26988"/>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41" name="Dowolny kształt 240"/>
              <p:cNvSpPr/>
              <p:nvPr/>
            </p:nvSpPr>
            <p:spPr bwMode="auto">
              <a:xfrm flipV="1">
                <a:off x="3822258" y="3514894"/>
                <a:ext cx="368242" cy="198447"/>
              </a:xfrm>
              <a:custGeom>
                <a:avLst/>
                <a:gdLst>
                  <a:gd name="connsiteX0" fmla="*/ 16669 w 384025"/>
                  <a:gd name="connsiteY0" fmla="*/ 38100 h 286562"/>
                  <a:gd name="connsiteX1" fmla="*/ 26194 w 384025"/>
                  <a:gd name="connsiteY1" fmla="*/ 80963 h 286562"/>
                  <a:gd name="connsiteX2" fmla="*/ 30956 w 384025"/>
                  <a:gd name="connsiteY2" fmla="*/ 104775 h 286562"/>
                  <a:gd name="connsiteX3" fmla="*/ 40481 w 384025"/>
                  <a:gd name="connsiteY3" fmla="*/ 133350 h 286562"/>
                  <a:gd name="connsiteX4" fmla="*/ 45244 w 384025"/>
                  <a:gd name="connsiteY4" fmla="*/ 157163 h 286562"/>
                  <a:gd name="connsiteX5" fmla="*/ 64294 w 384025"/>
                  <a:gd name="connsiteY5" fmla="*/ 185738 h 286562"/>
                  <a:gd name="connsiteX6" fmla="*/ 78581 w 384025"/>
                  <a:gd name="connsiteY6" fmla="*/ 223838 h 286562"/>
                  <a:gd name="connsiteX7" fmla="*/ 92869 w 384025"/>
                  <a:gd name="connsiteY7" fmla="*/ 257175 h 286562"/>
                  <a:gd name="connsiteX8" fmla="*/ 116681 w 384025"/>
                  <a:gd name="connsiteY8" fmla="*/ 285750 h 286562"/>
                  <a:gd name="connsiteX9" fmla="*/ 135731 w 384025"/>
                  <a:gd name="connsiteY9" fmla="*/ 280988 h 286562"/>
                  <a:gd name="connsiteX10" fmla="*/ 240506 w 384025"/>
                  <a:gd name="connsiteY10" fmla="*/ 276225 h 286562"/>
                  <a:gd name="connsiteX11" fmla="*/ 273844 w 384025"/>
                  <a:gd name="connsiteY11" fmla="*/ 252413 h 286562"/>
                  <a:gd name="connsiteX12" fmla="*/ 307181 w 384025"/>
                  <a:gd name="connsiteY12" fmla="*/ 242888 h 286562"/>
                  <a:gd name="connsiteX13" fmla="*/ 316706 w 384025"/>
                  <a:gd name="connsiteY13" fmla="*/ 228600 h 286562"/>
                  <a:gd name="connsiteX14" fmla="*/ 373856 w 384025"/>
                  <a:gd name="connsiteY14" fmla="*/ 195263 h 286562"/>
                  <a:gd name="connsiteX15" fmla="*/ 364331 w 384025"/>
                  <a:gd name="connsiteY15" fmla="*/ 157163 h 286562"/>
                  <a:gd name="connsiteX16" fmla="*/ 345281 w 384025"/>
                  <a:gd name="connsiteY16" fmla="*/ 80963 h 286562"/>
                  <a:gd name="connsiteX17" fmla="*/ 330994 w 384025"/>
                  <a:gd name="connsiteY17" fmla="*/ 0 h 286562"/>
                  <a:gd name="connsiteX18" fmla="*/ 297656 w 384025"/>
                  <a:gd name="connsiteY18" fmla="*/ 33338 h 286562"/>
                  <a:gd name="connsiteX19" fmla="*/ 259556 w 384025"/>
                  <a:gd name="connsiteY19" fmla="*/ 42863 h 286562"/>
                  <a:gd name="connsiteX20" fmla="*/ 240506 w 384025"/>
                  <a:gd name="connsiteY20" fmla="*/ 47625 h 286562"/>
                  <a:gd name="connsiteX21" fmla="*/ 226219 w 384025"/>
                  <a:gd name="connsiteY21" fmla="*/ 52388 h 286562"/>
                  <a:gd name="connsiteX22" fmla="*/ 173831 w 384025"/>
                  <a:gd name="connsiteY22" fmla="*/ 47625 h 286562"/>
                  <a:gd name="connsiteX23" fmla="*/ 154781 w 384025"/>
                  <a:gd name="connsiteY23" fmla="*/ 42863 h 286562"/>
                  <a:gd name="connsiteX24" fmla="*/ 126206 w 384025"/>
                  <a:gd name="connsiteY24" fmla="*/ 38100 h 286562"/>
                  <a:gd name="connsiteX25" fmla="*/ 16669 w 384025"/>
                  <a:gd name="connsiteY25" fmla="*/ 38100 h 28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4025" h="286562">
                    <a:moveTo>
                      <a:pt x="16669" y="38100"/>
                    </a:moveTo>
                    <a:cubicBezTo>
                      <a:pt x="0" y="45244"/>
                      <a:pt x="14469" y="34064"/>
                      <a:pt x="26194" y="80963"/>
                    </a:cubicBezTo>
                    <a:cubicBezTo>
                      <a:pt x="28157" y="88816"/>
                      <a:pt x="28826" y="96966"/>
                      <a:pt x="30956" y="104775"/>
                    </a:cubicBezTo>
                    <a:cubicBezTo>
                      <a:pt x="33598" y="114461"/>
                      <a:pt x="37839" y="123664"/>
                      <a:pt x="40481" y="133350"/>
                    </a:cubicBezTo>
                    <a:cubicBezTo>
                      <a:pt x="42611" y="141160"/>
                      <a:pt x="41894" y="149794"/>
                      <a:pt x="45244" y="157163"/>
                    </a:cubicBezTo>
                    <a:cubicBezTo>
                      <a:pt x="49981" y="167585"/>
                      <a:pt x="60275" y="175019"/>
                      <a:pt x="64294" y="185738"/>
                    </a:cubicBezTo>
                    <a:cubicBezTo>
                      <a:pt x="69056" y="198438"/>
                      <a:pt x="74292" y="210970"/>
                      <a:pt x="78581" y="223838"/>
                    </a:cubicBezTo>
                    <a:cubicBezTo>
                      <a:pt x="88831" y="254589"/>
                      <a:pt x="76129" y="232066"/>
                      <a:pt x="92869" y="257175"/>
                    </a:cubicBezTo>
                    <a:cubicBezTo>
                      <a:pt x="97131" y="274225"/>
                      <a:pt x="94186" y="282938"/>
                      <a:pt x="116681" y="285750"/>
                    </a:cubicBezTo>
                    <a:cubicBezTo>
                      <a:pt x="123176" y="286562"/>
                      <a:pt x="129205" y="281490"/>
                      <a:pt x="135731" y="280988"/>
                    </a:cubicBezTo>
                    <a:cubicBezTo>
                      <a:pt x="170589" y="278307"/>
                      <a:pt x="205581" y="277813"/>
                      <a:pt x="240506" y="276225"/>
                    </a:cubicBezTo>
                    <a:cubicBezTo>
                      <a:pt x="244822" y="272988"/>
                      <a:pt x="266879" y="255896"/>
                      <a:pt x="273844" y="252413"/>
                    </a:cubicBezTo>
                    <a:cubicBezTo>
                      <a:pt x="280681" y="248994"/>
                      <a:pt x="301071" y="244415"/>
                      <a:pt x="307181" y="242888"/>
                    </a:cubicBezTo>
                    <a:cubicBezTo>
                      <a:pt x="310356" y="238125"/>
                      <a:pt x="312276" y="232225"/>
                      <a:pt x="316706" y="228600"/>
                    </a:cubicBezTo>
                    <a:cubicBezTo>
                      <a:pt x="349046" y="202140"/>
                      <a:pt x="347576" y="204022"/>
                      <a:pt x="373856" y="195263"/>
                    </a:cubicBezTo>
                    <a:cubicBezTo>
                      <a:pt x="384025" y="164759"/>
                      <a:pt x="376633" y="198987"/>
                      <a:pt x="364331" y="157163"/>
                    </a:cubicBezTo>
                    <a:cubicBezTo>
                      <a:pt x="333780" y="53292"/>
                      <a:pt x="370743" y="131887"/>
                      <a:pt x="345281" y="80963"/>
                    </a:cubicBezTo>
                    <a:cubicBezTo>
                      <a:pt x="332269" y="28917"/>
                      <a:pt x="337201" y="55874"/>
                      <a:pt x="330994" y="0"/>
                    </a:cubicBezTo>
                    <a:cubicBezTo>
                      <a:pt x="319881" y="11113"/>
                      <a:pt x="312902" y="29526"/>
                      <a:pt x="297656" y="33338"/>
                    </a:cubicBezTo>
                    <a:lnTo>
                      <a:pt x="259556" y="42863"/>
                    </a:lnTo>
                    <a:cubicBezTo>
                      <a:pt x="253206" y="44450"/>
                      <a:pt x="246715" y="45555"/>
                      <a:pt x="240506" y="47625"/>
                    </a:cubicBezTo>
                    <a:lnTo>
                      <a:pt x="226219" y="52388"/>
                    </a:lnTo>
                    <a:cubicBezTo>
                      <a:pt x="208756" y="50800"/>
                      <a:pt x="191212" y="49942"/>
                      <a:pt x="173831" y="47625"/>
                    </a:cubicBezTo>
                    <a:cubicBezTo>
                      <a:pt x="167343" y="46760"/>
                      <a:pt x="161199" y="44147"/>
                      <a:pt x="154781" y="42863"/>
                    </a:cubicBezTo>
                    <a:cubicBezTo>
                      <a:pt x="145312" y="40969"/>
                      <a:pt x="135731" y="39688"/>
                      <a:pt x="126206" y="38100"/>
                    </a:cubicBezTo>
                    <a:cubicBezTo>
                      <a:pt x="86521" y="39754"/>
                      <a:pt x="33338" y="30956"/>
                      <a:pt x="16669" y="38100"/>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42" name="Dowolny kształt 241"/>
              <p:cNvSpPr/>
              <p:nvPr/>
            </p:nvSpPr>
            <p:spPr bwMode="auto">
              <a:xfrm flipV="1">
                <a:off x="2008115" y="4511274"/>
                <a:ext cx="88886" cy="60328"/>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43" name="Dowolny kształt 242"/>
              <p:cNvSpPr/>
              <p:nvPr/>
            </p:nvSpPr>
            <p:spPr bwMode="auto">
              <a:xfrm flipV="1">
                <a:off x="2166005" y="4577165"/>
                <a:ext cx="88886" cy="61915"/>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44" name="Dowolny kształt 243"/>
              <p:cNvSpPr/>
              <p:nvPr/>
            </p:nvSpPr>
            <p:spPr bwMode="auto">
              <a:xfrm flipV="1">
                <a:off x="2355646" y="4647300"/>
                <a:ext cx="90474" cy="60328"/>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45" name="Dowolny kształt 244"/>
              <p:cNvSpPr/>
              <p:nvPr/>
            </p:nvSpPr>
            <p:spPr bwMode="auto">
              <a:xfrm flipV="1">
                <a:off x="2575931" y="4683110"/>
                <a:ext cx="88886" cy="60328"/>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46" name="Dowolny kształt 245"/>
              <p:cNvSpPr/>
              <p:nvPr/>
            </p:nvSpPr>
            <p:spPr bwMode="auto">
              <a:xfrm flipV="1">
                <a:off x="2785120" y="4703599"/>
                <a:ext cx="88886" cy="60328"/>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47" name="Dowolny kształt 246"/>
              <p:cNvSpPr/>
              <p:nvPr/>
            </p:nvSpPr>
            <p:spPr bwMode="auto">
              <a:xfrm flipV="1">
                <a:off x="2977705" y="4701478"/>
                <a:ext cx="88886" cy="61916"/>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48" name="Dowolny kształt 247"/>
              <p:cNvSpPr/>
              <p:nvPr/>
            </p:nvSpPr>
            <p:spPr bwMode="auto">
              <a:xfrm flipV="1">
                <a:off x="3206734" y="4672836"/>
                <a:ext cx="88886" cy="61915"/>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49" name="Dowolny kształt 248"/>
              <p:cNvSpPr/>
              <p:nvPr/>
            </p:nvSpPr>
            <p:spPr bwMode="auto">
              <a:xfrm flipV="1">
                <a:off x="3363498" y="4579294"/>
                <a:ext cx="88886" cy="61916"/>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50" name="Dowolny kształt 249"/>
              <p:cNvSpPr/>
              <p:nvPr/>
            </p:nvSpPr>
            <p:spPr bwMode="auto">
              <a:xfrm flipV="1">
                <a:off x="3525321" y="4490462"/>
                <a:ext cx="88886" cy="60328"/>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51" name="Dowolny kształt 250"/>
              <p:cNvSpPr/>
              <p:nvPr/>
            </p:nvSpPr>
            <p:spPr bwMode="auto">
              <a:xfrm flipV="1">
                <a:off x="3671291" y="4368399"/>
                <a:ext cx="88886" cy="60328"/>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52" name="Dowolny kształt 251"/>
              <p:cNvSpPr/>
              <p:nvPr/>
            </p:nvSpPr>
            <p:spPr bwMode="auto">
              <a:xfrm flipV="1">
                <a:off x="3780493" y="4243023"/>
                <a:ext cx="88886" cy="60328"/>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53" name="Dowolny kształt 252"/>
              <p:cNvSpPr/>
              <p:nvPr/>
            </p:nvSpPr>
            <p:spPr bwMode="auto">
              <a:xfrm flipV="1">
                <a:off x="3893702" y="4079908"/>
                <a:ext cx="90474" cy="60328"/>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54" name="Dowolny kształt 253"/>
              <p:cNvSpPr/>
              <p:nvPr/>
            </p:nvSpPr>
            <p:spPr bwMode="auto">
              <a:xfrm flipV="1">
                <a:off x="3905097" y="3944273"/>
                <a:ext cx="88886" cy="61916"/>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55" name="Dowolny kształt 254"/>
              <p:cNvSpPr/>
              <p:nvPr/>
            </p:nvSpPr>
            <p:spPr bwMode="auto">
              <a:xfrm flipV="1">
                <a:off x="3905529" y="3772852"/>
                <a:ext cx="88886" cy="60328"/>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56" name="Dowolny kształt 255"/>
              <p:cNvSpPr/>
              <p:nvPr/>
            </p:nvSpPr>
            <p:spPr bwMode="auto">
              <a:xfrm flipV="1">
                <a:off x="3964919" y="3581236"/>
                <a:ext cx="88886" cy="61916"/>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57" name="Dowolny kształt 256"/>
              <p:cNvSpPr/>
              <p:nvPr/>
            </p:nvSpPr>
            <p:spPr bwMode="auto">
              <a:xfrm flipV="1">
                <a:off x="4125177" y="3283036"/>
                <a:ext cx="88886" cy="60328"/>
              </a:xfrm>
              <a:custGeom>
                <a:avLst/>
                <a:gdLst>
                  <a:gd name="connsiteX0" fmla="*/ 12052 w 93014"/>
                  <a:gd name="connsiteY0" fmla="*/ 11112 h 87312"/>
                  <a:gd name="connsiteX1" fmla="*/ 12052 w 93014"/>
                  <a:gd name="connsiteY1" fmla="*/ 77787 h 87312"/>
                  <a:gd name="connsiteX2" fmla="*/ 40627 w 93014"/>
                  <a:gd name="connsiteY2" fmla="*/ 87312 h 87312"/>
                  <a:gd name="connsiteX3" fmla="*/ 69202 w 93014"/>
                  <a:gd name="connsiteY3" fmla="*/ 82549 h 87312"/>
                  <a:gd name="connsiteX4" fmla="*/ 93014 w 93014"/>
                  <a:gd name="connsiteY4" fmla="*/ 53974 h 87312"/>
                  <a:gd name="connsiteX5" fmla="*/ 83489 w 93014"/>
                  <a:gd name="connsiteY5" fmla="*/ 39687 h 87312"/>
                  <a:gd name="connsiteX6" fmla="*/ 69202 w 93014"/>
                  <a:gd name="connsiteY6" fmla="*/ 34924 h 87312"/>
                  <a:gd name="connsiteX7" fmla="*/ 54914 w 93014"/>
                  <a:gd name="connsiteY7" fmla="*/ 25399 h 87312"/>
                  <a:gd name="connsiteX8" fmla="*/ 45389 w 93014"/>
                  <a:gd name="connsiteY8" fmla="*/ 11112 h 87312"/>
                  <a:gd name="connsiteX9" fmla="*/ 16814 w 93014"/>
                  <a:gd name="connsiteY9" fmla="*/ 11112 h 87312"/>
                  <a:gd name="connsiteX10" fmla="*/ 12052 w 93014"/>
                  <a:gd name="connsiteY10" fmla="*/ 11112 h 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14" h="87312">
                    <a:moveTo>
                      <a:pt x="12052" y="11112"/>
                    </a:moveTo>
                    <a:cubicBezTo>
                      <a:pt x="11258" y="22224"/>
                      <a:pt x="0" y="58849"/>
                      <a:pt x="12052" y="77787"/>
                    </a:cubicBezTo>
                    <a:cubicBezTo>
                      <a:pt x="17442" y="86258"/>
                      <a:pt x="40627" y="87312"/>
                      <a:pt x="40627" y="87312"/>
                    </a:cubicBezTo>
                    <a:cubicBezTo>
                      <a:pt x="50152" y="85724"/>
                      <a:pt x="60378" y="86471"/>
                      <a:pt x="69202" y="82549"/>
                    </a:cubicBezTo>
                    <a:cubicBezTo>
                      <a:pt x="77887" y="78689"/>
                      <a:pt x="87954" y="61564"/>
                      <a:pt x="93014" y="53974"/>
                    </a:cubicBezTo>
                    <a:cubicBezTo>
                      <a:pt x="89839" y="49212"/>
                      <a:pt x="87958" y="43263"/>
                      <a:pt x="83489" y="39687"/>
                    </a:cubicBezTo>
                    <a:cubicBezTo>
                      <a:pt x="79569" y="36551"/>
                      <a:pt x="73692" y="37169"/>
                      <a:pt x="69202" y="34924"/>
                    </a:cubicBezTo>
                    <a:cubicBezTo>
                      <a:pt x="64082" y="32364"/>
                      <a:pt x="59677" y="28574"/>
                      <a:pt x="54914" y="25399"/>
                    </a:cubicBezTo>
                    <a:cubicBezTo>
                      <a:pt x="51739" y="20637"/>
                      <a:pt x="49858" y="14688"/>
                      <a:pt x="45389" y="11112"/>
                    </a:cubicBezTo>
                    <a:cubicBezTo>
                      <a:pt x="36729" y="4184"/>
                      <a:pt x="25474" y="5339"/>
                      <a:pt x="16814" y="11112"/>
                    </a:cubicBezTo>
                    <a:cubicBezTo>
                      <a:pt x="15493" y="11992"/>
                      <a:pt x="12846" y="0"/>
                      <a:pt x="12052" y="11112"/>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sp>
            <p:nvSpPr>
              <p:cNvPr id="258" name="Dowolny kształt 257"/>
              <p:cNvSpPr/>
              <p:nvPr/>
            </p:nvSpPr>
            <p:spPr bwMode="auto">
              <a:xfrm flipV="1">
                <a:off x="4146318" y="3352234"/>
                <a:ext cx="317450" cy="449286"/>
              </a:xfrm>
              <a:custGeom>
                <a:avLst/>
                <a:gdLst>
                  <a:gd name="connsiteX0" fmla="*/ 31941 w 330900"/>
                  <a:gd name="connsiteY0" fmla="*/ 0 h 647700"/>
                  <a:gd name="connsiteX1" fmla="*/ 36703 w 330900"/>
                  <a:gd name="connsiteY1" fmla="*/ 19050 h 647700"/>
                  <a:gd name="connsiteX2" fmla="*/ 12891 w 330900"/>
                  <a:gd name="connsiteY2" fmla="*/ 33338 h 647700"/>
                  <a:gd name="connsiteX3" fmla="*/ 3366 w 330900"/>
                  <a:gd name="connsiteY3" fmla="*/ 47625 h 647700"/>
                  <a:gd name="connsiteX4" fmla="*/ 31941 w 330900"/>
                  <a:gd name="connsiteY4" fmla="*/ 85725 h 647700"/>
                  <a:gd name="connsiteX5" fmla="*/ 55753 w 330900"/>
                  <a:gd name="connsiteY5" fmla="*/ 76200 h 647700"/>
                  <a:gd name="connsiteX6" fmla="*/ 55753 w 330900"/>
                  <a:gd name="connsiteY6" fmla="*/ 42863 h 647700"/>
                  <a:gd name="connsiteX7" fmla="*/ 46228 w 330900"/>
                  <a:gd name="connsiteY7" fmla="*/ 57150 h 647700"/>
                  <a:gd name="connsiteX8" fmla="*/ 46228 w 330900"/>
                  <a:gd name="connsiteY8" fmla="*/ 104775 h 647700"/>
                  <a:gd name="connsiteX9" fmla="*/ 60516 w 330900"/>
                  <a:gd name="connsiteY9" fmla="*/ 100013 h 647700"/>
                  <a:gd name="connsiteX10" fmla="*/ 46228 w 330900"/>
                  <a:gd name="connsiteY10" fmla="*/ 95250 h 647700"/>
                  <a:gd name="connsiteX11" fmla="*/ 27178 w 330900"/>
                  <a:gd name="connsiteY11" fmla="*/ 100013 h 647700"/>
                  <a:gd name="connsiteX12" fmla="*/ 60516 w 330900"/>
                  <a:gd name="connsiteY12" fmla="*/ 133350 h 647700"/>
                  <a:gd name="connsiteX13" fmla="*/ 74803 w 330900"/>
                  <a:gd name="connsiteY13" fmla="*/ 128588 h 647700"/>
                  <a:gd name="connsiteX14" fmla="*/ 50991 w 330900"/>
                  <a:gd name="connsiteY14" fmla="*/ 100013 h 647700"/>
                  <a:gd name="connsiteX15" fmla="*/ 31941 w 330900"/>
                  <a:gd name="connsiteY15" fmla="*/ 104775 h 647700"/>
                  <a:gd name="connsiteX16" fmla="*/ 31941 w 330900"/>
                  <a:gd name="connsiteY16" fmla="*/ 152400 h 647700"/>
                  <a:gd name="connsiteX17" fmla="*/ 65278 w 330900"/>
                  <a:gd name="connsiteY17" fmla="*/ 185738 h 647700"/>
                  <a:gd name="connsiteX18" fmla="*/ 84328 w 330900"/>
                  <a:gd name="connsiteY18" fmla="*/ 152400 h 647700"/>
                  <a:gd name="connsiteX19" fmla="*/ 55753 w 330900"/>
                  <a:gd name="connsiteY19" fmla="*/ 133350 h 647700"/>
                  <a:gd name="connsiteX20" fmla="*/ 46228 w 330900"/>
                  <a:gd name="connsiteY20" fmla="*/ 152400 h 647700"/>
                  <a:gd name="connsiteX21" fmla="*/ 84328 w 330900"/>
                  <a:gd name="connsiteY21" fmla="*/ 219075 h 647700"/>
                  <a:gd name="connsiteX22" fmla="*/ 98616 w 330900"/>
                  <a:gd name="connsiteY22" fmla="*/ 223838 h 647700"/>
                  <a:gd name="connsiteX23" fmla="*/ 103378 w 330900"/>
                  <a:gd name="connsiteY23" fmla="*/ 195263 h 647700"/>
                  <a:gd name="connsiteX24" fmla="*/ 93853 w 330900"/>
                  <a:gd name="connsiteY24" fmla="*/ 180975 h 647700"/>
                  <a:gd name="connsiteX25" fmla="*/ 50991 w 330900"/>
                  <a:gd name="connsiteY25" fmla="*/ 142875 h 647700"/>
                  <a:gd name="connsiteX26" fmla="*/ 41466 w 330900"/>
                  <a:gd name="connsiteY26" fmla="*/ 214313 h 647700"/>
                  <a:gd name="connsiteX27" fmla="*/ 55753 w 330900"/>
                  <a:gd name="connsiteY27" fmla="*/ 228600 h 647700"/>
                  <a:gd name="connsiteX28" fmla="*/ 89091 w 330900"/>
                  <a:gd name="connsiteY28" fmla="*/ 242888 h 647700"/>
                  <a:gd name="connsiteX29" fmla="*/ 103378 w 330900"/>
                  <a:gd name="connsiteY29" fmla="*/ 233363 h 647700"/>
                  <a:gd name="connsiteX30" fmla="*/ 117666 w 330900"/>
                  <a:gd name="connsiteY30" fmla="*/ 257175 h 647700"/>
                  <a:gd name="connsiteX31" fmla="*/ 112903 w 330900"/>
                  <a:gd name="connsiteY31" fmla="*/ 238125 h 647700"/>
                  <a:gd name="connsiteX32" fmla="*/ 79566 w 330900"/>
                  <a:gd name="connsiteY32" fmla="*/ 238125 h 647700"/>
                  <a:gd name="connsiteX33" fmla="*/ 89091 w 330900"/>
                  <a:gd name="connsiteY33" fmla="*/ 290513 h 647700"/>
                  <a:gd name="connsiteX34" fmla="*/ 98616 w 330900"/>
                  <a:gd name="connsiteY34" fmla="*/ 304800 h 647700"/>
                  <a:gd name="connsiteX35" fmla="*/ 112903 w 330900"/>
                  <a:gd name="connsiteY35" fmla="*/ 300038 h 647700"/>
                  <a:gd name="connsiteX36" fmla="*/ 74803 w 330900"/>
                  <a:gd name="connsiteY36" fmla="*/ 242888 h 647700"/>
                  <a:gd name="connsiteX37" fmla="*/ 50991 w 330900"/>
                  <a:gd name="connsiteY37" fmla="*/ 252413 h 647700"/>
                  <a:gd name="connsiteX38" fmla="*/ 60516 w 330900"/>
                  <a:gd name="connsiteY38" fmla="*/ 304800 h 647700"/>
                  <a:gd name="connsiteX39" fmla="*/ 122428 w 330900"/>
                  <a:gd name="connsiteY39" fmla="*/ 309563 h 647700"/>
                  <a:gd name="connsiteX40" fmla="*/ 98616 w 330900"/>
                  <a:gd name="connsiteY40" fmla="*/ 261938 h 647700"/>
                  <a:gd name="connsiteX41" fmla="*/ 84328 w 330900"/>
                  <a:gd name="connsiteY41" fmla="*/ 252413 h 647700"/>
                  <a:gd name="connsiteX42" fmla="*/ 70041 w 330900"/>
                  <a:gd name="connsiteY42" fmla="*/ 257175 h 647700"/>
                  <a:gd name="connsiteX43" fmla="*/ 108141 w 330900"/>
                  <a:gd name="connsiteY43" fmla="*/ 323850 h 647700"/>
                  <a:gd name="connsiteX44" fmla="*/ 127191 w 330900"/>
                  <a:gd name="connsiteY44" fmla="*/ 333375 h 647700"/>
                  <a:gd name="connsiteX45" fmla="*/ 89091 w 330900"/>
                  <a:gd name="connsiteY45" fmla="*/ 314325 h 647700"/>
                  <a:gd name="connsiteX46" fmla="*/ 84328 w 330900"/>
                  <a:gd name="connsiteY46" fmla="*/ 328613 h 647700"/>
                  <a:gd name="connsiteX47" fmla="*/ 131953 w 330900"/>
                  <a:gd name="connsiteY47" fmla="*/ 366713 h 647700"/>
                  <a:gd name="connsiteX48" fmla="*/ 127191 w 330900"/>
                  <a:gd name="connsiteY48" fmla="*/ 381000 h 647700"/>
                  <a:gd name="connsiteX49" fmla="*/ 112903 w 330900"/>
                  <a:gd name="connsiteY49" fmla="*/ 476250 h 647700"/>
                  <a:gd name="connsiteX50" fmla="*/ 117666 w 330900"/>
                  <a:gd name="connsiteY50" fmla="*/ 509588 h 647700"/>
                  <a:gd name="connsiteX51" fmla="*/ 127191 w 330900"/>
                  <a:gd name="connsiteY51" fmla="*/ 495300 h 647700"/>
                  <a:gd name="connsiteX52" fmla="*/ 141478 w 330900"/>
                  <a:gd name="connsiteY52" fmla="*/ 457200 h 647700"/>
                  <a:gd name="connsiteX53" fmla="*/ 141478 w 330900"/>
                  <a:gd name="connsiteY53" fmla="*/ 381000 h 647700"/>
                  <a:gd name="connsiteX54" fmla="*/ 122428 w 330900"/>
                  <a:gd name="connsiteY54" fmla="*/ 385763 h 647700"/>
                  <a:gd name="connsiteX55" fmla="*/ 117666 w 330900"/>
                  <a:gd name="connsiteY55" fmla="*/ 400050 h 647700"/>
                  <a:gd name="connsiteX56" fmla="*/ 117666 w 330900"/>
                  <a:gd name="connsiteY56" fmla="*/ 466725 h 647700"/>
                  <a:gd name="connsiteX57" fmla="*/ 146241 w 330900"/>
                  <a:gd name="connsiteY57" fmla="*/ 481013 h 647700"/>
                  <a:gd name="connsiteX58" fmla="*/ 155766 w 330900"/>
                  <a:gd name="connsiteY58" fmla="*/ 466725 h 647700"/>
                  <a:gd name="connsiteX59" fmla="*/ 165291 w 330900"/>
                  <a:gd name="connsiteY59" fmla="*/ 419100 h 647700"/>
                  <a:gd name="connsiteX60" fmla="*/ 160528 w 330900"/>
                  <a:gd name="connsiteY60" fmla="*/ 385763 h 647700"/>
                  <a:gd name="connsiteX61" fmla="*/ 151003 w 330900"/>
                  <a:gd name="connsiteY61" fmla="*/ 409575 h 647700"/>
                  <a:gd name="connsiteX62" fmla="*/ 160528 w 330900"/>
                  <a:gd name="connsiteY62" fmla="*/ 481013 h 647700"/>
                  <a:gd name="connsiteX63" fmla="*/ 165291 w 330900"/>
                  <a:gd name="connsiteY63" fmla="*/ 495300 h 647700"/>
                  <a:gd name="connsiteX64" fmla="*/ 179578 w 330900"/>
                  <a:gd name="connsiteY64" fmla="*/ 500063 h 647700"/>
                  <a:gd name="connsiteX65" fmla="*/ 174816 w 330900"/>
                  <a:gd name="connsiteY65" fmla="*/ 428625 h 647700"/>
                  <a:gd name="connsiteX66" fmla="*/ 170053 w 330900"/>
                  <a:gd name="connsiteY66" fmla="*/ 442913 h 647700"/>
                  <a:gd name="connsiteX67" fmla="*/ 174816 w 330900"/>
                  <a:gd name="connsiteY67" fmla="*/ 528638 h 647700"/>
                  <a:gd name="connsiteX68" fmla="*/ 189103 w 330900"/>
                  <a:gd name="connsiteY68" fmla="*/ 523875 h 647700"/>
                  <a:gd name="connsiteX69" fmla="*/ 174816 w 330900"/>
                  <a:gd name="connsiteY69" fmla="*/ 466725 h 647700"/>
                  <a:gd name="connsiteX70" fmla="*/ 184341 w 330900"/>
                  <a:gd name="connsiteY70" fmla="*/ 538163 h 647700"/>
                  <a:gd name="connsiteX71" fmla="*/ 193866 w 330900"/>
                  <a:gd name="connsiteY71" fmla="*/ 552450 h 647700"/>
                  <a:gd name="connsiteX72" fmla="*/ 203391 w 330900"/>
                  <a:gd name="connsiteY72" fmla="*/ 538163 h 647700"/>
                  <a:gd name="connsiteX73" fmla="*/ 208153 w 330900"/>
                  <a:gd name="connsiteY73" fmla="*/ 523875 h 647700"/>
                  <a:gd name="connsiteX74" fmla="*/ 217678 w 330900"/>
                  <a:gd name="connsiteY74" fmla="*/ 538163 h 647700"/>
                  <a:gd name="connsiteX75" fmla="*/ 246253 w 330900"/>
                  <a:gd name="connsiteY75" fmla="*/ 547688 h 647700"/>
                  <a:gd name="connsiteX76" fmla="*/ 260541 w 330900"/>
                  <a:gd name="connsiteY76" fmla="*/ 557213 h 647700"/>
                  <a:gd name="connsiteX77" fmla="*/ 265303 w 330900"/>
                  <a:gd name="connsiteY77" fmla="*/ 571500 h 647700"/>
                  <a:gd name="connsiteX78" fmla="*/ 231966 w 330900"/>
                  <a:gd name="connsiteY78" fmla="*/ 576263 h 647700"/>
                  <a:gd name="connsiteX79" fmla="*/ 222441 w 330900"/>
                  <a:gd name="connsiteY79" fmla="*/ 557213 h 647700"/>
                  <a:gd name="connsiteX80" fmla="*/ 231966 w 330900"/>
                  <a:gd name="connsiteY80" fmla="*/ 542925 h 647700"/>
                  <a:gd name="connsiteX81" fmla="*/ 284353 w 330900"/>
                  <a:gd name="connsiteY81" fmla="*/ 561975 h 647700"/>
                  <a:gd name="connsiteX82" fmla="*/ 303403 w 330900"/>
                  <a:gd name="connsiteY82" fmla="*/ 585788 h 647700"/>
                  <a:gd name="connsiteX83" fmla="*/ 312928 w 330900"/>
                  <a:gd name="connsiteY83" fmla="*/ 604838 h 647700"/>
                  <a:gd name="connsiteX84" fmla="*/ 322453 w 330900"/>
                  <a:gd name="connsiteY84" fmla="*/ 619125 h 647700"/>
                  <a:gd name="connsiteX85" fmla="*/ 327216 w 330900"/>
                  <a:gd name="connsiteY85" fmla="*/ 638175 h 647700"/>
                  <a:gd name="connsiteX86" fmla="*/ 312928 w 330900"/>
                  <a:gd name="connsiteY86" fmla="*/ 647700 h 647700"/>
                  <a:gd name="connsiteX87" fmla="*/ 255778 w 330900"/>
                  <a:gd name="connsiteY87" fmla="*/ 638175 h 647700"/>
                  <a:gd name="connsiteX88" fmla="*/ 241491 w 330900"/>
                  <a:gd name="connsiteY88" fmla="*/ 619125 h 647700"/>
                  <a:gd name="connsiteX89" fmla="*/ 246253 w 330900"/>
                  <a:gd name="connsiteY89" fmla="*/ 595313 h 647700"/>
                  <a:gd name="connsiteX90" fmla="*/ 289116 w 330900"/>
                  <a:gd name="connsiteY90" fmla="*/ 609600 h 647700"/>
                  <a:gd name="connsiteX91" fmla="*/ 293878 w 330900"/>
                  <a:gd name="connsiteY91" fmla="*/ 633413 h 647700"/>
                  <a:gd name="connsiteX92" fmla="*/ 284353 w 330900"/>
                  <a:gd name="connsiteY92" fmla="*/ 619125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30900" h="647700">
                    <a:moveTo>
                      <a:pt x="31941" y="0"/>
                    </a:moveTo>
                    <a:cubicBezTo>
                      <a:pt x="33528" y="6350"/>
                      <a:pt x="33072" y="13604"/>
                      <a:pt x="36703" y="19050"/>
                    </a:cubicBezTo>
                    <a:cubicBezTo>
                      <a:pt x="48852" y="37273"/>
                      <a:pt x="85266" y="24290"/>
                      <a:pt x="12891" y="33338"/>
                    </a:cubicBezTo>
                    <a:cubicBezTo>
                      <a:pt x="9716" y="38100"/>
                      <a:pt x="4076" y="41946"/>
                      <a:pt x="3366" y="47625"/>
                    </a:cubicBezTo>
                    <a:cubicBezTo>
                      <a:pt x="0" y="74549"/>
                      <a:pt x="12557" y="74095"/>
                      <a:pt x="31941" y="85725"/>
                    </a:cubicBezTo>
                    <a:cubicBezTo>
                      <a:pt x="39878" y="82550"/>
                      <a:pt x="49186" y="81673"/>
                      <a:pt x="55753" y="76200"/>
                    </a:cubicBezTo>
                    <a:cubicBezTo>
                      <a:pt x="65649" y="67954"/>
                      <a:pt x="57740" y="50811"/>
                      <a:pt x="55753" y="42863"/>
                    </a:cubicBezTo>
                    <a:cubicBezTo>
                      <a:pt x="52578" y="47625"/>
                      <a:pt x="48238" y="51791"/>
                      <a:pt x="46228" y="57150"/>
                    </a:cubicBezTo>
                    <a:cubicBezTo>
                      <a:pt x="37946" y="79236"/>
                      <a:pt x="41811" y="82689"/>
                      <a:pt x="46228" y="104775"/>
                    </a:cubicBezTo>
                    <a:cubicBezTo>
                      <a:pt x="50991" y="103188"/>
                      <a:pt x="60516" y="105033"/>
                      <a:pt x="60516" y="100013"/>
                    </a:cubicBezTo>
                    <a:cubicBezTo>
                      <a:pt x="60516" y="94993"/>
                      <a:pt x="51248" y="95250"/>
                      <a:pt x="46228" y="95250"/>
                    </a:cubicBezTo>
                    <a:cubicBezTo>
                      <a:pt x="39683" y="95250"/>
                      <a:pt x="33528" y="98425"/>
                      <a:pt x="27178" y="100013"/>
                    </a:cubicBezTo>
                    <a:cubicBezTo>
                      <a:pt x="36271" y="113652"/>
                      <a:pt x="40955" y="133350"/>
                      <a:pt x="60516" y="133350"/>
                    </a:cubicBezTo>
                    <a:cubicBezTo>
                      <a:pt x="65536" y="133350"/>
                      <a:pt x="70041" y="130175"/>
                      <a:pt x="74803" y="128588"/>
                    </a:cubicBezTo>
                    <a:cubicBezTo>
                      <a:pt x="70708" y="122445"/>
                      <a:pt x="58541" y="102170"/>
                      <a:pt x="50991" y="100013"/>
                    </a:cubicBezTo>
                    <a:cubicBezTo>
                      <a:pt x="44697" y="98215"/>
                      <a:pt x="38291" y="103188"/>
                      <a:pt x="31941" y="104775"/>
                    </a:cubicBezTo>
                    <a:cubicBezTo>
                      <a:pt x="27914" y="120881"/>
                      <a:pt x="21561" y="135532"/>
                      <a:pt x="31941" y="152400"/>
                    </a:cubicBezTo>
                    <a:cubicBezTo>
                      <a:pt x="40177" y="165784"/>
                      <a:pt x="65278" y="185738"/>
                      <a:pt x="65278" y="185738"/>
                    </a:cubicBezTo>
                    <a:cubicBezTo>
                      <a:pt x="81623" y="179200"/>
                      <a:pt x="104956" y="178921"/>
                      <a:pt x="84328" y="152400"/>
                    </a:cubicBezTo>
                    <a:cubicBezTo>
                      <a:pt x="77300" y="143364"/>
                      <a:pt x="55753" y="133350"/>
                      <a:pt x="55753" y="133350"/>
                    </a:cubicBezTo>
                    <a:cubicBezTo>
                      <a:pt x="52578" y="139700"/>
                      <a:pt x="44920" y="145422"/>
                      <a:pt x="46228" y="152400"/>
                    </a:cubicBezTo>
                    <a:cubicBezTo>
                      <a:pt x="52543" y="186078"/>
                      <a:pt x="58333" y="206077"/>
                      <a:pt x="84328" y="219075"/>
                    </a:cubicBezTo>
                    <a:cubicBezTo>
                      <a:pt x="88818" y="221320"/>
                      <a:pt x="93853" y="222250"/>
                      <a:pt x="98616" y="223838"/>
                    </a:cubicBezTo>
                    <a:cubicBezTo>
                      <a:pt x="100203" y="214313"/>
                      <a:pt x="104444" y="204860"/>
                      <a:pt x="103378" y="195263"/>
                    </a:cubicBezTo>
                    <a:cubicBezTo>
                      <a:pt x="102746" y="189574"/>
                      <a:pt x="97287" y="185554"/>
                      <a:pt x="93853" y="180975"/>
                    </a:cubicBezTo>
                    <a:cubicBezTo>
                      <a:pt x="71843" y="151629"/>
                      <a:pt x="80948" y="160850"/>
                      <a:pt x="50991" y="142875"/>
                    </a:cubicBezTo>
                    <a:cubicBezTo>
                      <a:pt x="18019" y="153866"/>
                      <a:pt x="25454" y="146261"/>
                      <a:pt x="41466" y="214313"/>
                    </a:cubicBezTo>
                    <a:cubicBezTo>
                      <a:pt x="43009" y="220869"/>
                      <a:pt x="50273" y="224685"/>
                      <a:pt x="55753" y="228600"/>
                    </a:cubicBezTo>
                    <a:cubicBezTo>
                      <a:pt x="66051" y="235956"/>
                      <a:pt x="77432" y="239001"/>
                      <a:pt x="89091" y="242888"/>
                    </a:cubicBezTo>
                    <a:cubicBezTo>
                      <a:pt x="93853" y="239713"/>
                      <a:pt x="100818" y="228244"/>
                      <a:pt x="103378" y="233363"/>
                    </a:cubicBezTo>
                    <a:cubicBezTo>
                      <a:pt x="118970" y="264548"/>
                      <a:pt x="96869" y="309169"/>
                      <a:pt x="117666" y="257175"/>
                    </a:cubicBezTo>
                    <a:cubicBezTo>
                      <a:pt x="116078" y="250825"/>
                      <a:pt x="116992" y="243236"/>
                      <a:pt x="112903" y="238125"/>
                    </a:cubicBezTo>
                    <a:cubicBezTo>
                      <a:pt x="104933" y="228162"/>
                      <a:pt x="87153" y="236228"/>
                      <a:pt x="79566" y="238125"/>
                    </a:cubicBezTo>
                    <a:cubicBezTo>
                      <a:pt x="82741" y="255588"/>
                      <a:pt x="84215" y="273447"/>
                      <a:pt x="89091" y="290513"/>
                    </a:cubicBezTo>
                    <a:cubicBezTo>
                      <a:pt x="90663" y="296016"/>
                      <a:pt x="93302" y="302674"/>
                      <a:pt x="98616" y="304800"/>
                    </a:cubicBezTo>
                    <a:cubicBezTo>
                      <a:pt x="103277" y="306664"/>
                      <a:pt x="108141" y="301625"/>
                      <a:pt x="112903" y="300038"/>
                    </a:cubicBezTo>
                    <a:cubicBezTo>
                      <a:pt x="106036" y="276004"/>
                      <a:pt x="105751" y="251328"/>
                      <a:pt x="74803" y="242888"/>
                    </a:cubicBezTo>
                    <a:cubicBezTo>
                      <a:pt x="66555" y="240639"/>
                      <a:pt x="58928" y="249238"/>
                      <a:pt x="50991" y="252413"/>
                    </a:cubicBezTo>
                    <a:cubicBezTo>
                      <a:pt x="54166" y="269875"/>
                      <a:pt x="53078" y="288685"/>
                      <a:pt x="60516" y="304800"/>
                    </a:cubicBezTo>
                    <a:cubicBezTo>
                      <a:pt x="69077" y="323348"/>
                      <a:pt x="119784" y="309857"/>
                      <a:pt x="122428" y="309563"/>
                    </a:cubicBezTo>
                    <a:cubicBezTo>
                      <a:pt x="114676" y="286306"/>
                      <a:pt x="115541" y="278863"/>
                      <a:pt x="98616" y="261938"/>
                    </a:cubicBezTo>
                    <a:cubicBezTo>
                      <a:pt x="94569" y="257891"/>
                      <a:pt x="89091" y="255588"/>
                      <a:pt x="84328" y="252413"/>
                    </a:cubicBezTo>
                    <a:cubicBezTo>
                      <a:pt x="79566" y="254000"/>
                      <a:pt x="71259" y="252305"/>
                      <a:pt x="70041" y="257175"/>
                    </a:cubicBezTo>
                    <a:cubicBezTo>
                      <a:pt x="63227" y="284431"/>
                      <a:pt x="86183" y="312871"/>
                      <a:pt x="108141" y="323850"/>
                    </a:cubicBezTo>
                    <a:cubicBezTo>
                      <a:pt x="114491" y="327025"/>
                      <a:pt x="127191" y="340475"/>
                      <a:pt x="127191" y="333375"/>
                    </a:cubicBezTo>
                    <a:cubicBezTo>
                      <a:pt x="127191" y="321233"/>
                      <a:pt x="95814" y="316006"/>
                      <a:pt x="89091" y="314325"/>
                    </a:cubicBezTo>
                    <a:cubicBezTo>
                      <a:pt x="87503" y="319088"/>
                      <a:pt x="84328" y="323593"/>
                      <a:pt x="84328" y="328613"/>
                    </a:cubicBezTo>
                    <a:cubicBezTo>
                      <a:pt x="84328" y="352887"/>
                      <a:pt x="117040" y="358428"/>
                      <a:pt x="131953" y="366713"/>
                    </a:cubicBezTo>
                    <a:cubicBezTo>
                      <a:pt x="130366" y="371475"/>
                      <a:pt x="128243" y="376092"/>
                      <a:pt x="127191" y="381000"/>
                    </a:cubicBezTo>
                    <a:cubicBezTo>
                      <a:pt x="117421" y="426595"/>
                      <a:pt x="117742" y="432705"/>
                      <a:pt x="112903" y="476250"/>
                    </a:cubicBezTo>
                    <a:cubicBezTo>
                      <a:pt x="114491" y="487363"/>
                      <a:pt x="110931" y="500608"/>
                      <a:pt x="117666" y="509588"/>
                    </a:cubicBezTo>
                    <a:cubicBezTo>
                      <a:pt x="121100" y="514167"/>
                      <a:pt x="124631" y="500420"/>
                      <a:pt x="127191" y="495300"/>
                    </a:cubicBezTo>
                    <a:cubicBezTo>
                      <a:pt x="132889" y="483905"/>
                      <a:pt x="137355" y="469569"/>
                      <a:pt x="141478" y="457200"/>
                    </a:cubicBezTo>
                    <a:cubicBezTo>
                      <a:pt x="142532" y="447715"/>
                      <a:pt x="152139" y="393792"/>
                      <a:pt x="141478" y="381000"/>
                    </a:cubicBezTo>
                    <a:cubicBezTo>
                      <a:pt x="137288" y="375972"/>
                      <a:pt x="128778" y="384175"/>
                      <a:pt x="122428" y="385763"/>
                    </a:cubicBezTo>
                    <a:cubicBezTo>
                      <a:pt x="120841" y="390525"/>
                      <a:pt x="118884" y="395180"/>
                      <a:pt x="117666" y="400050"/>
                    </a:cubicBezTo>
                    <a:cubicBezTo>
                      <a:pt x="111910" y="423075"/>
                      <a:pt x="108766" y="442250"/>
                      <a:pt x="117666" y="466725"/>
                    </a:cubicBezTo>
                    <a:cubicBezTo>
                      <a:pt x="120213" y="473729"/>
                      <a:pt x="140484" y="479094"/>
                      <a:pt x="146241" y="481013"/>
                    </a:cubicBezTo>
                    <a:cubicBezTo>
                      <a:pt x="149416" y="476250"/>
                      <a:pt x="154083" y="472196"/>
                      <a:pt x="155766" y="466725"/>
                    </a:cubicBezTo>
                    <a:cubicBezTo>
                      <a:pt x="160527" y="451252"/>
                      <a:pt x="165291" y="419100"/>
                      <a:pt x="165291" y="419100"/>
                    </a:cubicBezTo>
                    <a:cubicBezTo>
                      <a:pt x="163703" y="407988"/>
                      <a:pt x="169868" y="391989"/>
                      <a:pt x="160528" y="385763"/>
                    </a:cubicBezTo>
                    <a:cubicBezTo>
                      <a:pt x="153415" y="381021"/>
                      <a:pt x="151003" y="401026"/>
                      <a:pt x="151003" y="409575"/>
                    </a:cubicBezTo>
                    <a:cubicBezTo>
                      <a:pt x="151003" y="433598"/>
                      <a:pt x="156578" y="457316"/>
                      <a:pt x="160528" y="481013"/>
                    </a:cubicBezTo>
                    <a:cubicBezTo>
                      <a:pt x="161353" y="485965"/>
                      <a:pt x="161741" y="491750"/>
                      <a:pt x="165291" y="495300"/>
                    </a:cubicBezTo>
                    <a:cubicBezTo>
                      <a:pt x="168841" y="498850"/>
                      <a:pt x="174816" y="498475"/>
                      <a:pt x="179578" y="500063"/>
                    </a:cubicBezTo>
                    <a:cubicBezTo>
                      <a:pt x="177991" y="476250"/>
                      <a:pt x="178739" y="452166"/>
                      <a:pt x="174816" y="428625"/>
                    </a:cubicBezTo>
                    <a:cubicBezTo>
                      <a:pt x="173991" y="423673"/>
                      <a:pt x="170053" y="437893"/>
                      <a:pt x="170053" y="442913"/>
                    </a:cubicBezTo>
                    <a:cubicBezTo>
                      <a:pt x="170053" y="471532"/>
                      <a:pt x="173228" y="500063"/>
                      <a:pt x="174816" y="528638"/>
                    </a:cubicBezTo>
                    <a:cubicBezTo>
                      <a:pt x="179578" y="527050"/>
                      <a:pt x="188480" y="528856"/>
                      <a:pt x="189103" y="523875"/>
                    </a:cubicBezTo>
                    <a:cubicBezTo>
                      <a:pt x="202159" y="419431"/>
                      <a:pt x="193215" y="439128"/>
                      <a:pt x="174816" y="466725"/>
                    </a:cubicBezTo>
                    <a:cubicBezTo>
                      <a:pt x="177991" y="490538"/>
                      <a:pt x="179130" y="514712"/>
                      <a:pt x="184341" y="538163"/>
                    </a:cubicBezTo>
                    <a:cubicBezTo>
                      <a:pt x="185583" y="543750"/>
                      <a:pt x="188142" y="552450"/>
                      <a:pt x="193866" y="552450"/>
                    </a:cubicBezTo>
                    <a:cubicBezTo>
                      <a:pt x="199590" y="552450"/>
                      <a:pt x="200216" y="542925"/>
                      <a:pt x="203391" y="538163"/>
                    </a:cubicBezTo>
                    <a:cubicBezTo>
                      <a:pt x="204978" y="533400"/>
                      <a:pt x="203133" y="523875"/>
                      <a:pt x="208153" y="523875"/>
                    </a:cubicBezTo>
                    <a:cubicBezTo>
                      <a:pt x="213877" y="523875"/>
                      <a:pt x="212824" y="535129"/>
                      <a:pt x="217678" y="538163"/>
                    </a:cubicBezTo>
                    <a:cubicBezTo>
                      <a:pt x="226192" y="543484"/>
                      <a:pt x="237078" y="543610"/>
                      <a:pt x="246253" y="547688"/>
                    </a:cubicBezTo>
                    <a:cubicBezTo>
                      <a:pt x="251484" y="550013"/>
                      <a:pt x="255778" y="554038"/>
                      <a:pt x="260541" y="557213"/>
                    </a:cubicBezTo>
                    <a:cubicBezTo>
                      <a:pt x="262128" y="561975"/>
                      <a:pt x="267167" y="566839"/>
                      <a:pt x="265303" y="571500"/>
                    </a:cubicBezTo>
                    <a:cubicBezTo>
                      <a:pt x="258725" y="587944"/>
                      <a:pt x="241525" y="578653"/>
                      <a:pt x="231966" y="576263"/>
                    </a:cubicBezTo>
                    <a:cubicBezTo>
                      <a:pt x="228791" y="569913"/>
                      <a:pt x="222441" y="564313"/>
                      <a:pt x="222441" y="557213"/>
                    </a:cubicBezTo>
                    <a:cubicBezTo>
                      <a:pt x="222441" y="551489"/>
                      <a:pt x="226259" y="542486"/>
                      <a:pt x="231966" y="542925"/>
                    </a:cubicBezTo>
                    <a:cubicBezTo>
                      <a:pt x="250492" y="544350"/>
                      <a:pt x="266891" y="555625"/>
                      <a:pt x="284353" y="561975"/>
                    </a:cubicBezTo>
                    <a:cubicBezTo>
                      <a:pt x="290703" y="569913"/>
                      <a:pt x="297764" y="577330"/>
                      <a:pt x="303403" y="585788"/>
                    </a:cubicBezTo>
                    <a:cubicBezTo>
                      <a:pt x="307341" y="591695"/>
                      <a:pt x="309406" y="598674"/>
                      <a:pt x="312928" y="604838"/>
                    </a:cubicBezTo>
                    <a:cubicBezTo>
                      <a:pt x="315768" y="609808"/>
                      <a:pt x="319278" y="614363"/>
                      <a:pt x="322453" y="619125"/>
                    </a:cubicBezTo>
                    <a:cubicBezTo>
                      <a:pt x="324041" y="625475"/>
                      <a:pt x="329286" y="631965"/>
                      <a:pt x="327216" y="638175"/>
                    </a:cubicBezTo>
                    <a:cubicBezTo>
                      <a:pt x="325406" y="643605"/>
                      <a:pt x="318652" y="647700"/>
                      <a:pt x="312928" y="647700"/>
                    </a:cubicBezTo>
                    <a:cubicBezTo>
                      <a:pt x="293615" y="647700"/>
                      <a:pt x="274828" y="641350"/>
                      <a:pt x="255778" y="638175"/>
                    </a:cubicBezTo>
                    <a:cubicBezTo>
                      <a:pt x="251016" y="631825"/>
                      <a:pt x="243213" y="626873"/>
                      <a:pt x="241491" y="619125"/>
                    </a:cubicBezTo>
                    <a:cubicBezTo>
                      <a:pt x="239735" y="611223"/>
                      <a:pt x="238316" y="596900"/>
                      <a:pt x="246253" y="595313"/>
                    </a:cubicBezTo>
                    <a:cubicBezTo>
                      <a:pt x="261021" y="592359"/>
                      <a:pt x="274828" y="604838"/>
                      <a:pt x="289116" y="609600"/>
                    </a:cubicBezTo>
                    <a:cubicBezTo>
                      <a:pt x="323415" y="643899"/>
                      <a:pt x="330900" y="640816"/>
                      <a:pt x="293878" y="633413"/>
                    </a:cubicBezTo>
                    <a:lnTo>
                      <a:pt x="284353" y="619125"/>
                    </a:lnTo>
                  </a:path>
                </a:pathLst>
              </a:custGeom>
              <a:noFill/>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l-PL" sz="1200">
                  <a:noFill/>
                  <a:effectLst>
                    <a:outerShdw blurRad="60007" dist="310007" dir="7680000" sy="30000" kx="1300200" algn="ctr" rotWithShape="0">
                      <a:prstClr val="black">
                        <a:alpha val="32000"/>
                      </a:prstClr>
                    </a:outerShdw>
                  </a:effectLst>
                </a:endParaRPr>
              </a:p>
            </p:txBody>
          </p:sp>
        </p:grpSp>
        <p:sp>
          <p:nvSpPr>
            <p:cNvPr id="11" name="pole tekstowe 100"/>
            <p:cNvSpPr txBox="1">
              <a:spLocks noChangeArrowheads="1"/>
            </p:cNvSpPr>
            <p:nvPr/>
          </p:nvSpPr>
          <p:spPr bwMode="auto">
            <a:xfrm rot="17252069">
              <a:off x="1205718" y="1668354"/>
              <a:ext cx="2553199" cy="425967"/>
            </a:xfrm>
            <a:prstGeom prst="rect">
              <a:avLst/>
            </a:prstGeom>
            <a:noFill/>
            <a:ln w="9525">
              <a:noFill/>
              <a:miter lim="800000"/>
              <a:headEnd/>
              <a:tailEnd/>
            </a:ln>
          </p:spPr>
          <p:txBody>
            <a:bodyPr wrap="none">
              <a:spAutoFit/>
            </a:bodyPr>
            <a:lstStyle/>
            <a:p>
              <a:r>
                <a:rPr lang="pl-PL" sz="1200"/>
                <a:t>mikroflora jelitowa</a:t>
              </a:r>
            </a:p>
          </p:txBody>
        </p:sp>
        <p:sp>
          <p:nvSpPr>
            <p:cNvPr id="12" name="pole tekstowe 101"/>
            <p:cNvSpPr txBox="1">
              <a:spLocks noChangeArrowheads="1"/>
            </p:cNvSpPr>
            <p:nvPr/>
          </p:nvSpPr>
          <p:spPr bwMode="auto">
            <a:xfrm rot="21107898">
              <a:off x="1296697" y="3497683"/>
              <a:ext cx="3030491" cy="517638"/>
            </a:xfrm>
            <a:prstGeom prst="rect">
              <a:avLst/>
            </a:prstGeom>
            <a:noFill/>
            <a:ln w="9525">
              <a:noFill/>
              <a:miter lim="800000"/>
              <a:headEnd/>
              <a:tailEnd/>
            </a:ln>
          </p:spPr>
          <p:txBody>
            <a:bodyPr>
              <a:spAutoFit/>
            </a:bodyPr>
            <a:lstStyle/>
            <a:p>
              <a:r>
                <a:rPr lang="pl-PL" sz="1200" dirty="0" err="1"/>
                <a:t>Cyklofosfamid</a:t>
              </a:r>
              <a:endParaRPr lang="pl-PL" sz="1200" dirty="0"/>
            </a:p>
          </p:txBody>
        </p:sp>
        <p:sp>
          <p:nvSpPr>
            <p:cNvPr id="13" name="Strzałka w prawo 12"/>
            <p:cNvSpPr/>
            <p:nvPr/>
          </p:nvSpPr>
          <p:spPr>
            <a:xfrm rot="21156066">
              <a:off x="1129219" y="3559307"/>
              <a:ext cx="2142788" cy="577879"/>
            </a:xfrm>
            <a:prstGeom prst="rightArrow">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4" name="Elipsa 13"/>
            <p:cNvSpPr/>
            <p:nvPr/>
          </p:nvSpPr>
          <p:spPr>
            <a:xfrm>
              <a:off x="2000619" y="1214451"/>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5" name="Elipsa 14"/>
            <p:cNvSpPr/>
            <p:nvPr/>
          </p:nvSpPr>
          <p:spPr>
            <a:xfrm>
              <a:off x="2152995" y="1366859"/>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6" name="Elipsa 15"/>
            <p:cNvSpPr/>
            <p:nvPr/>
          </p:nvSpPr>
          <p:spPr>
            <a:xfrm>
              <a:off x="2305371" y="1519266"/>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7" name="Elipsa 16"/>
            <p:cNvSpPr/>
            <p:nvPr/>
          </p:nvSpPr>
          <p:spPr>
            <a:xfrm>
              <a:off x="1786341" y="1671674"/>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8" name="Elipsa 17"/>
            <p:cNvSpPr/>
            <p:nvPr/>
          </p:nvSpPr>
          <p:spPr>
            <a:xfrm>
              <a:off x="1938717" y="1571656"/>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9" name="Elipsa 18"/>
            <p:cNvSpPr/>
            <p:nvPr/>
          </p:nvSpPr>
          <p:spPr>
            <a:xfrm>
              <a:off x="2091093" y="1739940"/>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20" name="Elipsa 19"/>
            <p:cNvSpPr/>
            <p:nvPr/>
          </p:nvSpPr>
          <p:spPr>
            <a:xfrm>
              <a:off x="2214898" y="1643098"/>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21" name="Elipsa 20"/>
            <p:cNvSpPr/>
            <p:nvPr/>
          </p:nvSpPr>
          <p:spPr>
            <a:xfrm>
              <a:off x="2072046" y="1571656"/>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22" name="Elipsa 21"/>
            <p:cNvSpPr/>
            <p:nvPr/>
          </p:nvSpPr>
          <p:spPr>
            <a:xfrm>
              <a:off x="2224422" y="1214451"/>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23" name="Elipsa 22"/>
            <p:cNvSpPr/>
            <p:nvPr/>
          </p:nvSpPr>
          <p:spPr>
            <a:xfrm>
              <a:off x="2376798" y="1071569"/>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24" name="Elipsa 23"/>
            <p:cNvSpPr/>
            <p:nvPr/>
          </p:nvSpPr>
          <p:spPr>
            <a:xfrm>
              <a:off x="2429177" y="1311293"/>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25" name="Elipsa 24"/>
            <p:cNvSpPr/>
            <p:nvPr/>
          </p:nvSpPr>
          <p:spPr>
            <a:xfrm>
              <a:off x="2581553" y="1463701"/>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26" name="Elipsa 25"/>
            <p:cNvSpPr/>
            <p:nvPr/>
          </p:nvSpPr>
          <p:spPr>
            <a:xfrm>
              <a:off x="1286356" y="1285891"/>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27" name="Elipsa 26"/>
            <p:cNvSpPr/>
            <p:nvPr/>
          </p:nvSpPr>
          <p:spPr>
            <a:xfrm>
              <a:off x="1438732" y="1438299"/>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28" name="Elipsa 27"/>
            <p:cNvSpPr/>
            <p:nvPr/>
          </p:nvSpPr>
          <p:spPr>
            <a:xfrm>
              <a:off x="1591108" y="1590707"/>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29" name="Elipsa 28"/>
            <p:cNvSpPr/>
            <p:nvPr/>
          </p:nvSpPr>
          <p:spPr>
            <a:xfrm>
              <a:off x="1072078" y="1743115"/>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30" name="Elipsa 29"/>
            <p:cNvSpPr/>
            <p:nvPr/>
          </p:nvSpPr>
          <p:spPr>
            <a:xfrm>
              <a:off x="1224454" y="1643098"/>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31" name="Elipsa 30"/>
            <p:cNvSpPr/>
            <p:nvPr/>
          </p:nvSpPr>
          <p:spPr>
            <a:xfrm>
              <a:off x="1376830" y="1811381"/>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32" name="Elipsa 31"/>
            <p:cNvSpPr/>
            <p:nvPr/>
          </p:nvSpPr>
          <p:spPr>
            <a:xfrm>
              <a:off x="1500636" y="1714538"/>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33" name="Elipsa 32"/>
            <p:cNvSpPr/>
            <p:nvPr/>
          </p:nvSpPr>
          <p:spPr>
            <a:xfrm>
              <a:off x="1357783" y="1643098"/>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34" name="Elipsa 33"/>
            <p:cNvSpPr/>
            <p:nvPr/>
          </p:nvSpPr>
          <p:spPr>
            <a:xfrm>
              <a:off x="1510159" y="1285891"/>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35" name="Elipsa 34"/>
            <p:cNvSpPr/>
            <p:nvPr/>
          </p:nvSpPr>
          <p:spPr>
            <a:xfrm>
              <a:off x="1662535" y="1143009"/>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36" name="Elipsa 35"/>
            <p:cNvSpPr/>
            <p:nvPr/>
          </p:nvSpPr>
          <p:spPr>
            <a:xfrm>
              <a:off x="1714914" y="1382734"/>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37" name="Elipsa 36"/>
            <p:cNvSpPr/>
            <p:nvPr/>
          </p:nvSpPr>
          <p:spPr>
            <a:xfrm>
              <a:off x="1438732" y="1714538"/>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38" name="Elipsa 37"/>
            <p:cNvSpPr/>
            <p:nvPr/>
          </p:nvSpPr>
          <p:spPr>
            <a:xfrm>
              <a:off x="1591108" y="1866946"/>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39" name="Elipsa 38"/>
            <p:cNvSpPr/>
            <p:nvPr/>
          </p:nvSpPr>
          <p:spPr>
            <a:xfrm>
              <a:off x="1743484" y="2019354"/>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40" name="Elipsa 39"/>
            <p:cNvSpPr/>
            <p:nvPr/>
          </p:nvSpPr>
          <p:spPr>
            <a:xfrm>
              <a:off x="1224454" y="2171762"/>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41" name="Elipsa 40"/>
            <p:cNvSpPr/>
            <p:nvPr/>
          </p:nvSpPr>
          <p:spPr>
            <a:xfrm>
              <a:off x="1376830" y="2071745"/>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42" name="Elipsa 41"/>
            <p:cNvSpPr/>
            <p:nvPr/>
          </p:nvSpPr>
          <p:spPr>
            <a:xfrm>
              <a:off x="1529206" y="2240028"/>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43" name="Elipsa 42"/>
            <p:cNvSpPr/>
            <p:nvPr/>
          </p:nvSpPr>
          <p:spPr>
            <a:xfrm>
              <a:off x="1653012" y="2143185"/>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44" name="Elipsa 43"/>
            <p:cNvSpPr/>
            <p:nvPr/>
          </p:nvSpPr>
          <p:spPr>
            <a:xfrm>
              <a:off x="1510159" y="2071745"/>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45" name="Elipsa 44"/>
            <p:cNvSpPr/>
            <p:nvPr/>
          </p:nvSpPr>
          <p:spPr>
            <a:xfrm>
              <a:off x="1662535" y="1714538"/>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46" name="Elipsa 45"/>
            <p:cNvSpPr/>
            <p:nvPr/>
          </p:nvSpPr>
          <p:spPr>
            <a:xfrm>
              <a:off x="1814911" y="1571656"/>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47" name="Elipsa 46"/>
            <p:cNvSpPr/>
            <p:nvPr/>
          </p:nvSpPr>
          <p:spPr>
            <a:xfrm>
              <a:off x="1867290" y="1811381"/>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48" name="Elipsa 47"/>
            <p:cNvSpPr/>
            <p:nvPr/>
          </p:nvSpPr>
          <p:spPr>
            <a:xfrm>
              <a:off x="1786341" y="2143185"/>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49" name="Elipsa 48"/>
            <p:cNvSpPr/>
            <p:nvPr/>
          </p:nvSpPr>
          <p:spPr>
            <a:xfrm>
              <a:off x="1938717" y="2295593"/>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50" name="Elipsa 49"/>
            <p:cNvSpPr/>
            <p:nvPr/>
          </p:nvSpPr>
          <p:spPr>
            <a:xfrm>
              <a:off x="2091093" y="2448001"/>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51" name="Elipsa 50"/>
            <p:cNvSpPr/>
            <p:nvPr/>
          </p:nvSpPr>
          <p:spPr>
            <a:xfrm>
              <a:off x="1572061" y="2600409"/>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52" name="Elipsa 51"/>
            <p:cNvSpPr/>
            <p:nvPr/>
          </p:nvSpPr>
          <p:spPr>
            <a:xfrm>
              <a:off x="1724437" y="2500391"/>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53" name="Elipsa 52"/>
            <p:cNvSpPr/>
            <p:nvPr/>
          </p:nvSpPr>
          <p:spPr>
            <a:xfrm>
              <a:off x="1876813" y="2668675"/>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54" name="Elipsa 53"/>
            <p:cNvSpPr/>
            <p:nvPr/>
          </p:nvSpPr>
          <p:spPr>
            <a:xfrm>
              <a:off x="2000619" y="2571832"/>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55" name="Elipsa 54"/>
            <p:cNvSpPr/>
            <p:nvPr/>
          </p:nvSpPr>
          <p:spPr>
            <a:xfrm>
              <a:off x="1857766" y="2500391"/>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56" name="Elipsa 55"/>
            <p:cNvSpPr/>
            <p:nvPr/>
          </p:nvSpPr>
          <p:spPr>
            <a:xfrm>
              <a:off x="2010143" y="2143185"/>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57" name="Elipsa 56"/>
            <p:cNvSpPr/>
            <p:nvPr/>
          </p:nvSpPr>
          <p:spPr>
            <a:xfrm>
              <a:off x="2162519" y="2000303"/>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58" name="Elipsa 57"/>
            <p:cNvSpPr/>
            <p:nvPr/>
          </p:nvSpPr>
          <p:spPr>
            <a:xfrm>
              <a:off x="2214898" y="2240028"/>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59" name="Elipsa 58"/>
            <p:cNvSpPr/>
            <p:nvPr/>
          </p:nvSpPr>
          <p:spPr>
            <a:xfrm>
              <a:off x="2286324" y="2428950"/>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60" name="Elipsa 59"/>
            <p:cNvSpPr/>
            <p:nvPr/>
          </p:nvSpPr>
          <p:spPr>
            <a:xfrm>
              <a:off x="2438700" y="2581358"/>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61" name="Elipsa 60"/>
            <p:cNvSpPr/>
            <p:nvPr/>
          </p:nvSpPr>
          <p:spPr>
            <a:xfrm>
              <a:off x="2591076" y="2733765"/>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62" name="Elipsa 61"/>
            <p:cNvSpPr/>
            <p:nvPr/>
          </p:nvSpPr>
          <p:spPr>
            <a:xfrm>
              <a:off x="2072046" y="2886173"/>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63" name="Elipsa 62"/>
            <p:cNvSpPr/>
            <p:nvPr/>
          </p:nvSpPr>
          <p:spPr>
            <a:xfrm>
              <a:off x="2224422" y="2786156"/>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64" name="Elipsa 63"/>
            <p:cNvSpPr/>
            <p:nvPr/>
          </p:nvSpPr>
          <p:spPr>
            <a:xfrm>
              <a:off x="2376798" y="2954440"/>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65" name="Elipsa 64"/>
            <p:cNvSpPr/>
            <p:nvPr/>
          </p:nvSpPr>
          <p:spPr>
            <a:xfrm>
              <a:off x="2500603" y="2857597"/>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66" name="Elipsa 65"/>
            <p:cNvSpPr/>
            <p:nvPr/>
          </p:nvSpPr>
          <p:spPr>
            <a:xfrm>
              <a:off x="2357751" y="2786156"/>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67" name="Elipsa 66"/>
            <p:cNvSpPr/>
            <p:nvPr/>
          </p:nvSpPr>
          <p:spPr>
            <a:xfrm>
              <a:off x="2510127" y="2428950"/>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68" name="Elipsa 67"/>
            <p:cNvSpPr/>
            <p:nvPr/>
          </p:nvSpPr>
          <p:spPr>
            <a:xfrm>
              <a:off x="2662503" y="2286067"/>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69" name="Elipsa 68"/>
            <p:cNvSpPr/>
            <p:nvPr/>
          </p:nvSpPr>
          <p:spPr>
            <a:xfrm>
              <a:off x="2714882" y="2525793"/>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70" name="Elipsa 69"/>
            <p:cNvSpPr/>
            <p:nvPr/>
          </p:nvSpPr>
          <p:spPr>
            <a:xfrm>
              <a:off x="2438700" y="2786156"/>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71" name="Elipsa 70"/>
            <p:cNvSpPr/>
            <p:nvPr/>
          </p:nvSpPr>
          <p:spPr>
            <a:xfrm>
              <a:off x="2591076" y="2938564"/>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72" name="Elipsa 71"/>
            <p:cNvSpPr/>
            <p:nvPr/>
          </p:nvSpPr>
          <p:spPr>
            <a:xfrm>
              <a:off x="2743452" y="3090972"/>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73" name="Elipsa 72"/>
            <p:cNvSpPr/>
            <p:nvPr/>
          </p:nvSpPr>
          <p:spPr>
            <a:xfrm>
              <a:off x="2224422" y="3243379"/>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74" name="Elipsa 73"/>
            <p:cNvSpPr/>
            <p:nvPr/>
          </p:nvSpPr>
          <p:spPr>
            <a:xfrm>
              <a:off x="2376798" y="3143361"/>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75" name="Elipsa 74"/>
            <p:cNvSpPr/>
            <p:nvPr/>
          </p:nvSpPr>
          <p:spPr>
            <a:xfrm>
              <a:off x="2529174" y="3311645"/>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76" name="Elipsa 75"/>
            <p:cNvSpPr/>
            <p:nvPr/>
          </p:nvSpPr>
          <p:spPr>
            <a:xfrm>
              <a:off x="2652979" y="3214803"/>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77" name="Elipsa 76"/>
            <p:cNvSpPr/>
            <p:nvPr/>
          </p:nvSpPr>
          <p:spPr>
            <a:xfrm>
              <a:off x="2510127" y="3143361"/>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78" name="Elipsa 77"/>
            <p:cNvSpPr/>
            <p:nvPr/>
          </p:nvSpPr>
          <p:spPr>
            <a:xfrm>
              <a:off x="2662503" y="2786156"/>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79" name="Elipsa 78"/>
            <p:cNvSpPr/>
            <p:nvPr/>
          </p:nvSpPr>
          <p:spPr>
            <a:xfrm>
              <a:off x="2814879" y="2643274"/>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80" name="Elipsa 79"/>
            <p:cNvSpPr/>
            <p:nvPr/>
          </p:nvSpPr>
          <p:spPr>
            <a:xfrm>
              <a:off x="2867258" y="2882998"/>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81" name="Elipsa 80"/>
            <p:cNvSpPr/>
            <p:nvPr/>
          </p:nvSpPr>
          <p:spPr>
            <a:xfrm>
              <a:off x="2591076" y="1285891"/>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82" name="Elipsa 81"/>
            <p:cNvSpPr/>
            <p:nvPr/>
          </p:nvSpPr>
          <p:spPr>
            <a:xfrm>
              <a:off x="2743452" y="1438299"/>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83" name="Elipsa 82"/>
            <p:cNvSpPr/>
            <p:nvPr/>
          </p:nvSpPr>
          <p:spPr>
            <a:xfrm>
              <a:off x="2895828" y="1590707"/>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84" name="Elipsa 83"/>
            <p:cNvSpPr/>
            <p:nvPr/>
          </p:nvSpPr>
          <p:spPr>
            <a:xfrm>
              <a:off x="2376798" y="1743115"/>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85" name="Elipsa 84"/>
            <p:cNvSpPr/>
            <p:nvPr/>
          </p:nvSpPr>
          <p:spPr>
            <a:xfrm>
              <a:off x="2529174" y="1643098"/>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86" name="Elipsa 85"/>
            <p:cNvSpPr/>
            <p:nvPr/>
          </p:nvSpPr>
          <p:spPr>
            <a:xfrm>
              <a:off x="2681550" y="1811381"/>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87" name="Elipsa 86"/>
            <p:cNvSpPr/>
            <p:nvPr/>
          </p:nvSpPr>
          <p:spPr>
            <a:xfrm>
              <a:off x="2805356" y="1714538"/>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88" name="Elipsa 87"/>
            <p:cNvSpPr/>
            <p:nvPr/>
          </p:nvSpPr>
          <p:spPr>
            <a:xfrm>
              <a:off x="2662503" y="1643098"/>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89" name="Elipsa 88"/>
            <p:cNvSpPr/>
            <p:nvPr/>
          </p:nvSpPr>
          <p:spPr>
            <a:xfrm>
              <a:off x="2814879" y="1285891"/>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90" name="Elipsa 89"/>
            <p:cNvSpPr/>
            <p:nvPr/>
          </p:nvSpPr>
          <p:spPr>
            <a:xfrm>
              <a:off x="2967255" y="1143009"/>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91" name="Elipsa 90"/>
            <p:cNvSpPr/>
            <p:nvPr/>
          </p:nvSpPr>
          <p:spPr>
            <a:xfrm>
              <a:off x="3019634" y="1382734"/>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92" name="Elipsa 91"/>
            <p:cNvSpPr/>
            <p:nvPr/>
          </p:nvSpPr>
          <p:spPr>
            <a:xfrm>
              <a:off x="2872020" y="1000127"/>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93" name="Elipsa 92"/>
            <p:cNvSpPr/>
            <p:nvPr/>
          </p:nvSpPr>
          <p:spPr>
            <a:xfrm>
              <a:off x="3024396" y="1152535"/>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94" name="Elipsa 93"/>
            <p:cNvSpPr/>
            <p:nvPr/>
          </p:nvSpPr>
          <p:spPr>
            <a:xfrm>
              <a:off x="3176772" y="1304942"/>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95" name="Elipsa 94"/>
            <p:cNvSpPr/>
            <p:nvPr/>
          </p:nvSpPr>
          <p:spPr>
            <a:xfrm>
              <a:off x="2657741" y="1457350"/>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96" name="Elipsa 95"/>
            <p:cNvSpPr/>
            <p:nvPr/>
          </p:nvSpPr>
          <p:spPr>
            <a:xfrm>
              <a:off x="2810117" y="1357333"/>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97" name="Elipsa 96"/>
            <p:cNvSpPr/>
            <p:nvPr/>
          </p:nvSpPr>
          <p:spPr>
            <a:xfrm>
              <a:off x="2962493" y="1525617"/>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98" name="Elipsa 97"/>
            <p:cNvSpPr/>
            <p:nvPr/>
          </p:nvSpPr>
          <p:spPr>
            <a:xfrm>
              <a:off x="3086298" y="1428774"/>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99" name="Elipsa 98"/>
            <p:cNvSpPr/>
            <p:nvPr/>
          </p:nvSpPr>
          <p:spPr>
            <a:xfrm>
              <a:off x="2943446" y="1357333"/>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00" name="Elipsa 99"/>
            <p:cNvSpPr/>
            <p:nvPr/>
          </p:nvSpPr>
          <p:spPr>
            <a:xfrm>
              <a:off x="3095822" y="1000127"/>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01" name="Elipsa 100"/>
            <p:cNvSpPr/>
            <p:nvPr/>
          </p:nvSpPr>
          <p:spPr>
            <a:xfrm>
              <a:off x="3248198" y="857245"/>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02" name="Elipsa 101"/>
            <p:cNvSpPr/>
            <p:nvPr/>
          </p:nvSpPr>
          <p:spPr>
            <a:xfrm>
              <a:off x="3300578" y="1096970"/>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03" name="Elipsa 102"/>
            <p:cNvSpPr/>
            <p:nvPr/>
          </p:nvSpPr>
          <p:spPr>
            <a:xfrm>
              <a:off x="2643456" y="1928862"/>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04" name="Elipsa 103"/>
            <p:cNvSpPr/>
            <p:nvPr/>
          </p:nvSpPr>
          <p:spPr>
            <a:xfrm>
              <a:off x="2795832" y="2081270"/>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05" name="Elipsa 104"/>
            <p:cNvSpPr/>
            <p:nvPr/>
          </p:nvSpPr>
          <p:spPr>
            <a:xfrm>
              <a:off x="2948208" y="2233678"/>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06" name="Elipsa 105"/>
            <p:cNvSpPr/>
            <p:nvPr/>
          </p:nvSpPr>
          <p:spPr>
            <a:xfrm>
              <a:off x="2429177" y="2386086"/>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07" name="Elipsa 106"/>
            <p:cNvSpPr/>
            <p:nvPr/>
          </p:nvSpPr>
          <p:spPr>
            <a:xfrm>
              <a:off x="2581553" y="2286067"/>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08" name="Elipsa 107"/>
            <p:cNvSpPr/>
            <p:nvPr/>
          </p:nvSpPr>
          <p:spPr>
            <a:xfrm>
              <a:off x="2733929" y="2454351"/>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09" name="Elipsa 108"/>
            <p:cNvSpPr/>
            <p:nvPr/>
          </p:nvSpPr>
          <p:spPr>
            <a:xfrm>
              <a:off x="2857734" y="2357509"/>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10" name="Elipsa 109"/>
            <p:cNvSpPr/>
            <p:nvPr/>
          </p:nvSpPr>
          <p:spPr>
            <a:xfrm>
              <a:off x="2714882" y="2286067"/>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11" name="Elipsa 110"/>
            <p:cNvSpPr/>
            <p:nvPr/>
          </p:nvSpPr>
          <p:spPr>
            <a:xfrm>
              <a:off x="2867258" y="1928862"/>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12" name="Elipsa 111"/>
            <p:cNvSpPr/>
            <p:nvPr/>
          </p:nvSpPr>
          <p:spPr>
            <a:xfrm>
              <a:off x="3019634" y="1785980"/>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13" name="Elipsa 112"/>
            <p:cNvSpPr/>
            <p:nvPr/>
          </p:nvSpPr>
          <p:spPr>
            <a:xfrm>
              <a:off x="3072014" y="2025704"/>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14" name="Elipsa 113"/>
            <p:cNvSpPr/>
            <p:nvPr/>
          </p:nvSpPr>
          <p:spPr>
            <a:xfrm>
              <a:off x="3357719" y="714362"/>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15" name="Elipsa 114"/>
            <p:cNvSpPr/>
            <p:nvPr/>
          </p:nvSpPr>
          <p:spPr>
            <a:xfrm>
              <a:off x="3510095" y="866770"/>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16" name="Elipsa 115"/>
            <p:cNvSpPr/>
            <p:nvPr/>
          </p:nvSpPr>
          <p:spPr>
            <a:xfrm>
              <a:off x="3662471" y="1019178"/>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17" name="Elipsa 116"/>
            <p:cNvSpPr/>
            <p:nvPr/>
          </p:nvSpPr>
          <p:spPr>
            <a:xfrm>
              <a:off x="3143439" y="1171586"/>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18" name="Elipsa 117"/>
            <p:cNvSpPr/>
            <p:nvPr/>
          </p:nvSpPr>
          <p:spPr>
            <a:xfrm>
              <a:off x="3295815" y="1071569"/>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19" name="Elipsa 118"/>
            <p:cNvSpPr/>
            <p:nvPr/>
          </p:nvSpPr>
          <p:spPr>
            <a:xfrm>
              <a:off x="3448191" y="1239852"/>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20" name="Elipsa 119"/>
            <p:cNvSpPr/>
            <p:nvPr/>
          </p:nvSpPr>
          <p:spPr>
            <a:xfrm>
              <a:off x="3571997" y="1143009"/>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21" name="Elipsa 120"/>
            <p:cNvSpPr/>
            <p:nvPr/>
          </p:nvSpPr>
          <p:spPr>
            <a:xfrm>
              <a:off x="3429144" y="1071569"/>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22" name="Elipsa 121"/>
            <p:cNvSpPr/>
            <p:nvPr/>
          </p:nvSpPr>
          <p:spPr>
            <a:xfrm>
              <a:off x="3581520" y="714362"/>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23" name="Elipsa 122"/>
            <p:cNvSpPr/>
            <p:nvPr/>
          </p:nvSpPr>
          <p:spPr>
            <a:xfrm>
              <a:off x="3733897" y="571480"/>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24" name="Elipsa 123"/>
            <p:cNvSpPr/>
            <p:nvPr/>
          </p:nvSpPr>
          <p:spPr>
            <a:xfrm>
              <a:off x="3786276" y="811205"/>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25" name="pole tekstowe 215"/>
            <p:cNvSpPr txBox="1">
              <a:spLocks noChangeArrowheads="1"/>
            </p:cNvSpPr>
            <p:nvPr/>
          </p:nvSpPr>
          <p:spPr bwMode="auto">
            <a:xfrm>
              <a:off x="4755646" y="3143247"/>
              <a:ext cx="1412988" cy="862730"/>
            </a:xfrm>
            <a:prstGeom prst="rect">
              <a:avLst/>
            </a:prstGeom>
            <a:noFill/>
            <a:ln w="9525">
              <a:noFill/>
              <a:miter lim="800000"/>
              <a:headEnd/>
              <a:tailEnd/>
            </a:ln>
          </p:spPr>
          <p:txBody>
            <a:bodyPr wrap="none">
              <a:spAutoFit/>
            </a:bodyPr>
            <a:lstStyle/>
            <a:p>
              <a:pPr algn="ctr"/>
              <a:r>
                <a:rPr lang="pl-PL" sz="1200"/>
                <a:t>Komórki </a:t>
              </a:r>
              <a:br>
                <a:rPr lang="pl-PL" sz="1200"/>
              </a:br>
              <a:r>
                <a:rPr lang="pl-PL" sz="1200"/>
                <a:t>mieloidalne</a:t>
              </a:r>
            </a:p>
          </p:txBody>
        </p:sp>
        <p:sp>
          <p:nvSpPr>
            <p:cNvPr id="126" name="Elipsa 125"/>
            <p:cNvSpPr/>
            <p:nvPr/>
          </p:nvSpPr>
          <p:spPr>
            <a:xfrm>
              <a:off x="4643392" y="2786156"/>
              <a:ext cx="428558" cy="357205"/>
            </a:xfrm>
            <a:prstGeom prst="ellipse">
              <a:avLst/>
            </a:prstGeom>
            <a:solidFill>
              <a:schemeClr val="bg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27" name="Elipsa 126"/>
            <p:cNvSpPr/>
            <p:nvPr/>
          </p:nvSpPr>
          <p:spPr>
            <a:xfrm>
              <a:off x="5286228" y="2857597"/>
              <a:ext cx="428558" cy="357206"/>
            </a:xfrm>
            <a:prstGeom prst="ellipse">
              <a:avLst/>
            </a:prstGeom>
            <a:solidFill>
              <a:schemeClr val="bg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28" name="Elipsa 127"/>
            <p:cNvSpPr/>
            <p:nvPr/>
          </p:nvSpPr>
          <p:spPr>
            <a:xfrm>
              <a:off x="5143375" y="3857773"/>
              <a:ext cx="428558" cy="357206"/>
            </a:xfrm>
            <a:prstGeom prst="ellipse">
              <a:avLst/>
            </a:prstGeom>
            <a:solidFill>
              <a:schemeClr val="bg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29" name="Elipsa 128"/>
            <p:cNvSpPr/>
            <p:nvPr/>
          </p:nvSpPr>
          <p:spPr>
            <a:xfrm>
              <a:off x="4643392" y="3786332"/>
              <a:ext cx="428558" cy="357205"/>
            </a:xfrm>
            <a:prstGeom prst="ellipse">
              <a:avLst/>
            </a:prstGeom>
            <a:solidFill>
              <a:schemeClr val="bg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30" name="Elipsa 129"/>
            <p:cNvSpPr/>
            <p:nvPr/>
          </p:nvSpPr>
          <p:spPr>
            <a:xfrm>
              <a:off x="4429112" y="3214803"/>
              <a:ext cx="428558" cy="357205"/>
            </a:xfrm>
            <a:prstGeom prst="ellipse">
              <a:avLst/>
            </a:prstGeom>
            <a:solidFill>
              <a:schemeClr val="bg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grpSp>
          <p:nvGrpSpPr>
            <p:cNvPr id="4" name="Grupa 232"/>
            <p:cNvGrpSpPr>
              <a:grpSpLocks/>
            </p:cNvGrpSpPr>
            <p:nvPr/>
          </p:nvGrpSpPr>
          <p:grpSpPr bwMode="auto">
            <a:xfrm>
              <a:off x="3652830" y="2811777"/>
              <a:ext cx="561980" cy="974413"/>
              <a:chOff x="3652830" y="2811777"/>
              <a:chExt cx="561980" cy="974413"/>
            </a:xfrm>
          </p:grpSpPr>
          <p:sp>
            <p:nvSpPr>
              <p:cNvPr id="150" name="Elipsa 221"/>
              <p:cNvSpPr/>
              <p:nvPr/>
            </p:nvSpPr>
            <p:spPr>
              <a:xfrm>
                <a:off x="3714849" y="3106847"/>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51" name="Elipsa 150"/>
              <p:cNvSpPr/>
              <p:nvPr/>
            </p:nvSpPr>
            <p:spPr>
              <a:xfrm>
                <a:off x="3867225" y="3259255"/>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52" name="Elipsa 151"/>
              <p:cNvSpPr/>
              <p:nvPr/>
            </p:nvSpPr>
            <p:spPr>
              <a:xfrm>
                <a:off x="3786276" y="2954439"/>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53" name="Elipsa 152"/>
              <p:cNvSpPr/>
              <p:nvPr/>
            </p:nvSpPr>
            <p:spPr>
              <a:xfrm>
                <a:off x="3991031" y="3051281"/>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54" name="Elipsa 153"/>
              <p:cNvSpPr/>
              <p:nvPr/>
            </p:nvSpPr>
            <p:spPr>
              <a:xfrm>
                <a:off x="3867225" y="3464052"/>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55" name="Elipsa 154"/>
              <p:cNvSpPr/>
              <p:nvPr/>
            </p:nvSpPr>
            <p:spPr>
              <a:xfrm>
                <a:off x="4019602" y="3616460"/>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56" name="Elipsa 155"/>
              <p:cNvSpPr/>
              <p:nvPr/>
            </p:nvSpPr>
            <p:spPr>
              <a:xfrm>
                <a:off x="3652947" y="3668851"/>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57" name="Elipsa 156"/>
              <p:cNvSpPr/>
              <p:nvPr/>
            </p:nvSpPr>
            <p:spPr>
              <a:xfrm>
                <a:off x="3929129" y="3740292"/>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58" name="Elipsa 157"/>
              <p:cNvSpPr/>
              <p:nvPr/>
            </p:nvSpPr>
            <p:spPr>
              <a:xfrm>
                <a:off x="3786276" y="3668851"/>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59" name="Elipsa 158"/>
              <p:cNvSpPr/>
              <p:nvPr/>
            </p:nvSpPr>
            <p:spPr>
              <a:xfrm>
                <a:off x="4143407" y="3408488"/>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60" name="Elipsa 159"/>
              <p:cNvSpPr/>
              <p:nvPr/>
            </p:nvSpPr>
            <p:spPr>
              <a:xfrm>
                <a:off x="3991031" y="2811557"/>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grpSp>
        <p:grpSp>
          <p:nvGrpSpPr>
            <p:cNvPr id="6" name="Grupa 233"/>
            <p:cNvGrpSpPr>
              <a:grpSpLocks/>
            </p:cNvGrpSpPr>
            <p:nvPr/>
          </p:nvGrpSpPr>
          <p:grpSpPr bwMode="auto">
            <a:xfrm>
              <a:off x="4081458" y="2954653"/>
              <a:ext cx="561980" cy="974413"/>
              <a:chOff x="3652830" y="2811777"/>
              <a:chExt cx="561980" cy="974413"/>
            </a:xfrm>
          </p:grpSpPr>
          <p:sp>
            <p:nvSpPr>
              <p:cNvPr id="139" name="Elipsa 138"/>
              <p:cNvSpPr/>
              <p:nvPr/>
            </p:nvSpPr>
            <p:spPr>
              <a:xfrm>
                <a:off x="3714779" y="3106854"/>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40" name="Elipsa 139"/>
              <p:cNvSpPr/>
              <p:nvPr/>
            </p:nvSpPr>
            <p:spPr>
              <a:xfrm>
                <a:off x="3867155" y="3259262"/>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41" name="Elipsa 140"/>
              <p:cNvSpPr/>
              <p:nvPr/>
            </p:nvSpPr>
            <p:spPr>
              <a:xfrm>
                <a:off x="3786206" y="2954446"/>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42" name="Elipsa 141"/>
              <p:cNvSpPr/>
              <p:nvPr/>
            </p:nvSpPr>
            <p:spPr>
              <a:xfrm>
                <a:off x="3990961" y="3051288"/>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43" name="Elipsa 142"/>
              <p:cNvSpPr/>
              <p:nvPr/>
            </p:nvSpPr>
            <p:spPr>
              <a:xfrm>
                <a:off x="3867155" y="3464059"/>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44" name="Elipsa 143"/>
              <p:cNvSpPr/>
              <p:nvPr/>
            </p:nvSpPr>
            <p:spPr>
              <a:xfrm>
                <a:off x="4019532" y="3616467"/>
                <a:ext cx="71427"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45" name="Elipsa 144"/>
              <p:cNvSpPr/>
              <p:nvPr/>
            </p:nvSpPr>
            <p:spPr>
              <a:xfrm>
                <a:off x="3652877" y="3668858"/>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46" name="Elipsa 145"/>
              <p:cNvSpPr/>
              <p:nvPr/>
            </p:nvSpPr>
            <p:spPr>
              <a:xfrm>
                <a:off x="3929059" y="3740299"/>
                <a:ext cx="71426" cy="4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47" name="Elipsa 146"/>
              <p:cNvSpPr/>
              <p:nvPr/>
            </p:nvSpPr>
            <p:spPr>
              <a:xfrm>
                <a:off x="3786206" y="3668858"/>
                <a:ext cx="71426"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48" name="Elipsa 147"/>
              <p:cNvSpPr/>
              <p:nvPr/>
            </p:nvSpPr>
            <p:spPr>
              <a:xfrm>
                <a:off x="4143337" y="3408495"/>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sp>
            <p:nvSpPr>
              <p:cNvPr id="149" name="Elipsa 148"/>
              <p:cNvSpPr/>
              <p:nvPr/>
            </p:nvSpPr>
            <p:spPr>
              <a:xfrm>
                <a:off x="3990961" y="2811564"/>
                <a:ext cx="71427" cy="46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sz="1200"/>
              </a:p>
            </p:txBody>
          </p:sp>
        </p:grpSp>
        <p:sp>
          <p:nvSpPr>
            <p:cNvPr id="133" name="pole tekstowe 132"/>
            <p:cNvSpPr txBox="1"/>
            <p:nvPr/>
          </p:nvSpPr>
          <p:spPr>
            <a:xfrm>
              <a:off x="6286195" y="2428949"/>
              <a:ext cx="1412988" cy="862730"/>
            </a:xfrm>
            <a:prstGeom prst="rect">
              <a:avLst/>
            </a:prstGeom>
            <a:noFill/>
          </p:spPr>
          <p:txBody>
            <a:bodyPr wrap="none">
              <a:spAutoFit/>
            </a:bodyPr>
            <a:lstStyle/>
            <a:p>
              <a:pPr>
                <a:defRPr/>
              </a:pPr>
              <a:r>
                <a:rPr lang="pl-PL" sz="1200" dirty="0" err="1">
                  <a:effectLst>
                    <a:outerShdw blurRad="38100" dist="38100" dir="2700000" algn="tl">
                      <a:srgbClr val="000000">
                        <a:alpha val="43137"/>
                      </a:srgbClr>
                    </a:outerShdw>
                  </a:effectLst>
                </a:rPr>
                <a:t>CpG-ODN</a:t>
              </a:r>
              <a:endParaRPr lang="pl-PL" sz="1200" dirty="0">
                <a:effectLst>
                  <a:outerShdw blurRad="38100" dist="38100" dir="2700000" algn="tl">
                    <a:srgbClr val="000000">
                      <a:alpha val="43137"/>
                    </a:srgbClr>
                  </a:outerShdw>
                </a:effectLst>
              </a:endParaRPr>
            </a:p>
            <a:p>
              <a:pPr>
                <a:defRPr/>
              </a:pPr>
              <a:r>
                <a:rPr lang="pl-PL" sz="1200" dirty="0"/>
                <a:t>TNF  + IL-12</a:t>
              </a:r>
            </a:p>
          </p:txBody>
        </p:sp>
        <p:sp>
          <p:nvSpPr>
            <p:cNvPr id="134" name="pole tekstowe 133"/>
            <p:cNvSpPr txBox="1"/>
            <p:nvPr/>
          </p:nvSpPr>
          <p:spPr>
            <a:xfrm>
              <a:off x="6357622" y="3500566"/>
              <a:ext cx="1308370" cy="1207822"/>
            </a:xfrm>
            <a:prstGeom prst="rect">
              <a:avLst/>
            </a:prstGeom>
            <a:noFill/>
          </p:spPr>
          <p:txBody>
            <a:bodyPr wrap="none">
              <a:spAutoFit/>
            </a:bodyPr>
            <a:lstStyle/>
            <a:p>
              <a:pPr>
                <a:defRPr/>
              </a:pPr>
              <a:r>
                <a:rPr lang="pl-PL" sz="1200" dirty="0" err="1">
                  <a:effectLst>
                    <a:outerShdw blurRad="38100" dist="38100" dir="2700000" algn="tl">
                      <a:srgbClr val="000000">
                        <a:alpha val="43137"/>
                      </a:srgbClr>
                    </a:outerShdw>
                  </a:effectLst>
                </a:rPr>
                <a:t>Oxiplatyna</a:t>
              </a:r>
              <a:r>
                <a:rPr lang="pl-PL" sz="1200" dirty="0">
                  <a:effectLst>
                    <a:outerShdw blurRad="38100" dist="38100" dir="2700000" algn="tl">
                      <a:srgbClr val="000000">
                        <a:alpha val="43137"/>
                      </a:srgbClr>
                    </a:outerShdw>
                  </a:effectLst>
                </a:rPr>
                <a:t/>
              </a:r>
              <a:br>
                <a:rPr lang="pl-PL" sz="1200" dirty="0">
                  <a:effectLst>
                    <a:outerShdw blurRad="38100" dist="38100" dir="2700000" algn="tl">
                      <a:srgbClr val="000000">
                        <a:alpha val="43137"/>
                      </a:srgbClr>
                    </a:outerShdw>
                  </a:effectLst>
                </a:rPr>
              </a:br>
              <a:r>
                <a:rPr lang="pl-PL" sz="1200" dirty="0" err="1">
                  <a:effectLst>
                    <a:outerShdw blurRad="38100" dist="38100" dir="2700000" algn="tl">
                      <a:srgbClr val="000000">
                        <a:alpha val="43137"/>
                      </a:srgbClr>
                    </a:outerShdw>
                  </a:effectLst>
                </a:rPr>
                <a:t>Cisplatyna</a:t>
              </a:r>
              <a:endParaRPr lang="pl-PL" sz="1200" dirty="0">
                <a:effectLst>
                  <a:outerShdw blurRad="38100" dist="38100" dir="2700000" algn="tl">
                    <a:srgbClr val="000000">
                      <a:alpha val="43137"/>
                    </a:srgbClr>
                  </a:outerShdw>
                </a:effectLst>
              </a:endParaRPr>
            </a:p>
            <a:p>
              <a:pPr>
                <a:defRPr/>
              </a:pPr>
              <a:r>
                <a:rPr lang="pl-PL" sz="1200" dirty="0"/>
                <a:t>ROS</a:t>
              </a:r>
            </a:p>
          </p:txBody>
        </p:sp>
        <p:sp>
          <p:nvSpPr>
            <p:cNvPr id="135" name="pole tekstowe 134"/>
            <p:cNvSpPr txBox="1"/>
            <p:nvPr/>
          </p:nvSpPr>
          <p:spPr>
            <a:xfrm>
              <a:off x="6429047" y="4786509"/>
              <a:ext cx="2094536" cy="862730"/>
            </a:xfrm>
            <a:prstGeom prst="rect">
              <a:avLst/>
            </a:prstGeom>
            <a:noFill/>
          </p:spPr>
          <p:txBody>
            <a:bodyPr wrap="none">
              <a:spAutoFit/>
            </a:bodyPr>
            <a:lstStyle/>
            <a:p>
              <a:pPr>
                <a:defRPr/>
              </a:pPr>
              <a:r>
                <a:rPr lang="pl-PL" sz="1200" dirty="0" err="1">
                  <a:effectLst>
                    <a:outerShdw blurRad="38100" dist="38100" dir="2700000" algn="tl">
                      <a:srgbClr val="000000">
                        <a:alpha val="43137"/>
                      </a:srgbClr>
                    </a:outerShdw>
                  </a:effectLst>
                </a:rPr>
                <a:t>Cyklofosfamid</a:t>
              </a:r>
              <a:endParaRPr lang="pl-PL" sz="1200" dirty="0">
                <a:effectLst>
                  <a:outerShdw blurRad="38100" dist="38100" dir="2700000" algn="tl">
                    <a:srgbClr val="000000">
                      <a:alpha val="43137"/>
                    </a:srgbClr>
                  </a:outerShdw>
                </a:effectLst>
              </a:endParaRPr>
            </a:p>
            <a:p>
              <a:pPr>
                <a:defRPr/>
              </a:pPr>
              <a:r>
                <a:rPr lang="pl-PL" sz="1200" dirty="0"/>
                <a:t>IL-17, </a:t>
              </a:r>
              <a:r>
                <a:rPr lang="pl-PL" sz="1200" dirty="0" err="1"/>
                <a:t>memory</a:t>
              </a:r>
              <a:r>
                <a:rPr lang="pl-PL" sz="1200" dirty="0"/>
                <a:t> Th1</a:t>
              </a:r>
            </a:p>
          </p:txBody>
        </p:sp>
        <p:cxnSp>
          <p:nvCxnSpPr>
            <p:cNvPr id="136" name="Łącznik prosty ze strzałką 135"/>
            <p:cNvCxnSpPr/>
            <p:nvPr/>
          </p:nvCxnSpPr>
          <p:spPr>
            <a:xfrm flipV="1">
              <a:off x="5929064" y="2752816"/>
              <a:ext cx="285705" cy="1762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Łącznik prosty ze strzałką 136"/>
            <p:cNvCxnSpPr/>
            <p:nvPr/>
          </p:nvCxnSpPr>
          <p:spPr>
            <a:xfrm>
              <a:off x="5929064" y="3891112"/>
              <a:ext cx="357131" cy="381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8" name="Łącznik prosty ze strzałką 137"/>
            <p:cNvCxnSpPr/>
            <p:nvPr/>
          </p:nvCxnSpPr>
          <p:spPr>
            <a:xfrm>
              <a:off x="5714785" y="4429302"/>
              <a:ext cx="499984" cy="3572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5"/>
          <p:cNvSpPr txBox="1">
            <a:spLocks noChangeArrowheads="1"/>
          </p:cNvSpPr>
          <p:nvPr/>
        </p:nvSpPr>
        <p:spPr bwMode="auto">
          <a:xfrm>
            <a:off x="107504" y="6309320"/>
            <a:ext cx="8350696" cy="523220"/>
          </a:xfrm>
          <a:prstGeom prst="rect">
            <a:avLst/>
          </a:prstGeom>
          <a:noFill/>
          <a:ln w="9525">
            <a:noFill/>
            <a:miter lim="800000"/>
            <a:headEnd/>
            <a:tailEnd/>
          </a:ln>
        </p:spPr>
        <p:txBody>
          <a:bodyPr wrap="square">
            <a:spAutoFit/>
          </a:bodyPr>
          <a:lstStyle/>
          <a:p>
            <a:r>
              <a:rPr lang="en-US" sz="1400" dirty="0">
                <a:latin typeface="Arial" pitchFamily="34" charset="0"/>
                <a:cs typeface="Arial" pitchFamily="34" charset="0"/>
              </a:rPr>
              <a:t>Alexander, J. L. </a:t>
            </a:r>
            <a:r>
              <a:rPr lang="en-US" sz="1400" i="1" dirty="0">
                <a:latin typeface="Arial" pitchFamily="34" charset="0"/>
                <a:cs typeface="Arial" pitchFamily="34" charset="0"/>
              </a:rPr>
              <a:t>et al. </a:t>
            </a:r>
            <a:r>
              <a:rPr lang="en-GB" sz="1400" dirty="0">
                <a:latin typeface="Arial" pitchFamily="34" charset="0"/>
                <a:cs typeface="Arial" pitchFamily="34" charset="0"/>
              </a:rPr>
              <a:t>(2017) </a:t>
            </a:r>
            <a:r>
              <a:rPr lang="en-US" sz="1400" dirty="0">
                <a:latin typeface="Arial" pitchFamily="34" charset="0"/>
                <a:cs typeface="Arial" pitchFamily="34" charset="0"/>
              </a:rPr>
              <a:t>Gut </a:t>
            </a:r>
            <a:r>
              <a:rPr lang="en-US" sz="1400" dirty="0" err="1">
                <a:latin typeface="Arial" pitchFamily="34" charset="0"/>
                <a:cs typeface="Arial" pitchFamily="34" charset="0"/>
              </a:rPr>
              <a:t>microbiota</a:t>
            </a:r>
            <a:r>
              <a:rPr lang="en-US" sz="1400" dirty="0">
                <a:latin typeface="Arial" pitchFamily="34" charset="0"/>
                <a:cs typeface="Arial" pitchFamily="34" charset="0"/>
              </a:rPr>
              <a:t> modulation of chemotherapy efficacy and </a:t>
            </a:r>
            <a:r>
              <a:rPr lang="en-US" sz="1400" dirty="0" smtClean="0">
                <a:latin typeface="Arial" pitchFamily="34" charset="0"/>
                <a:cs typeface="Arial" pitchFamily="34" charset="0"/>
              </a:rPr>
              <a:t>toxicity</a:t>
            </a:r>
            <a:r>
              <a:rPr lang="pl-PL" sz="1400" dirty="0" smtClean="0">
                <a:latin typeface="Arial" pitchFamily="34" charset="0"/>
                <a:cs typeface="Arial" pitchFamily="34" charset="0"/>
              </a:rPr>
              <a:t> </a:t>
            </a:r>
            <a:r>
              <a:rPr lang="en-US" sz="1400" i="1" dirty="0" smtClean="0">
                <a:latin typeface="Arial" pitchFamily="34" charset="0"/>
                <a:cs typeface="Arial" pitchFamily="34" charset="0"/>
              </a:rPr>
              <a:t>Nat</a:t>
            </a:r>
            <a:r>
              <a:rPr lang="en-US" sz="1400" i="1" dirty="0">
                <a:latin typeface="Arial" pitchFamily="34" charset="0"/>
                <a:cs typeface="Arial" pitchFamily="34" charset="0"/>
              </a:rPr>
              <a:t>. Rev. </a:t>
            </a:r>
            <a:r>
              <a:rPr lang="en-US" sz="1400" i="1" dirty="0" err="1">
                <a:latin typeface="Arial" pitchFamily="34" charset="0"/>
                <a:cs typeface="Arial" pitchFamily="34" charset="0"/>
              </a:rPr>
              <a:t>Gastroenterol</a:t>
            </a:r>
            <a:r>
              <a:rPr lang="en-US" sz="1400" i="1" dirty="0">
                <a:latin typeface="Arial" pitchFamily="34" charset="0"/>
                <a:cs typeface="Arial" pitchFamily="34" charset="0"/>
              </a:rPr>
              <a:t>. </a:t>
            </a:r>
            <a:r>
              <a:rPr lang="en-US" sz="1400" i="1" dirty="0" err="1">
                <a:latin typeface="Arial" pitchFamily="34" charset="0"/>
                <a:cs typeface="Arial" pitchFamily="34" charset="0"/>
              </a:rPr>
              <a:t>Hepatol</a:t>
            </a:r>
            <a:r>
              <a:rPr lang="en-US" sz="1400" i="1" dirty="0">
                <a:latin typeface="Arial" pitchFamily="34" charset="0"/>
                <a:cs typeface="Arial" pitchFamily="34" charset="0"/>
              </a:rPr>
              <a:t>.</a:t>
            </a:r>
            <a:r>
              <a:rPr lang="en-US" sz="1400" dirty="0">
                <a:latin typeface="Arial" pitchFamily="34" charset="0"/>
                <a:cs typeface="Arial" pitchFamily="34" charset="0"/>
              </a:rPr>
              <a:t> doi:10.1038/nrgastro.2017.20</a:t>
            </a:r>
          </a:p>
        </p:txBody>
      </p:sp>
      <p:pic>
        <p:nvPicPr>
          <p:cNvPr id="2052" name="Picture 4" descr="nrgastro.2017.20-t1.jpg"/>
          <p:cNvPicPr>
            <a:picLocks noChangeAspect="1"/>
          </p:cNvPicPr>
          <p:nvPr/>
        </p:nvPicPr>
        <p:blipFill>
          <a:blip r:embed="rId3" cstate="print"/>
          <a:srcRect/>
          <a:stretch>
            <a:fillRect/>
          </a:stretch>
        </p:blipFill>
        <p:spPr bwMode="auto">
          <a:xfrm>
            <a:off x="251520" y="44624"/>
            <a:ext cx="8633085" cy="6264696"/>
          </a:xfrm>
          <a:prstGeom prst="rect">
            <a:avLst/>
          </a:prstGeom>
          <a:noFill/>
          <a:ln w="9525">
            <a:noFill/>
            <a:miter lim="800000"/>
            <a:headEnd/>
            <a:tailEnd/>
          </a:ln>
        </p:spPr>
      </p:pic>
      <p:sp>
        <p:nvSpPr>
          <p:cNvPr id="4" name="Prostokąt 3"/>
          <p:cNvSpPr/>
          <p:nvPr/>
        </p:nvSpPr>
        <p:spPr>
          <a:xfrm>
            <a:off x="251520" y="476672"/>
            <a:ext cx="1224136" cy="56886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611560" y="692696"/>
            <a:ext cx="360040" cy="369332"/>
          </a:xfrm>
          <a:prstGeom prst="rect">
            <a:avLst/>
          </a:prstGeom>
          <a:noFill/>
        </p:spPr>
        <p:txBody>
          <a:bodyPr wrap="square" rtlCol="0">
            <a:spAutoFit/>
          </a:bodyPr>
          <a:lstStyle/>
          <a:p>
            <a:r>
              <a:rPr lang="pl-PL" b="1" dirty="0" smtClean="0">
                <a:solidFill>
                  <a:srgbClr val="C00000"/>
                </a:solidFill>
              </a:rPr>
              <a:t>T</a:t>
            </a:r>
            <a:endParaRPr lang="pl-PL" b="1" dirty="0">
              <a:solidFill>
                <a:srgbClr val="C00000"/>
              </a:solidFill>
            </a:endParaRPr>
          </a:p>
        </p:txBody>
      </p:sp>
      <p:sp>
        <p:nvSpPr>
          <p:cNvPr id="6" name="pole tekstowe 5"/>
          <p:cNvSpPr txBox="1"/>
          <p:nvPr/>
        </p:nvSpPr>
        <p:spPr>
          <a:xfrm>
            <a:off x="611560" y="1475492"/>
            <a:ext cx="360040" cy="369332"/>
          </a:xfrm>
          <a:prstGeom prst="rect">
            <a:avLst/>
          </a:prstGeom>
          <a:noFill/>
        </p:spPr>
        <p:txBody>
          <a:bodyPr wrap="square" rtlCol="0">
            <a:spAutoFit/>
          </a:bodyPr>
          <a:lstStyle/>
          <a:p>
            <a:r>
              <a:rPr lang="pl-PL" b="1" dirty="0" smtClean="0">
                <a:solidFill>
                  <a:srgbClr val="C00000"/>
                </a:solidFill>
              </a:rPr>
              <a:t>I</a:t>
            </a:r>
            <a:endParaRPr lang="pl-PL" b="1" dirty="0">
              <a:solidFill>
                <a:srgbClr val="C00000"/>
              </a:solidFill>
            </a:endParaRPr>
          </a:p>
        </p:txBody>
      </p:sp>
      <p:sp>
        <p:nvSpPr>
          <p:cNvPr id="7" name="pole tekstowe 6"/>
          <p:cNvSpPr txBox="1"/>
          <p:nvPr/>
        </p:nvSpPr>
        <p:spPr>
          <a:xfrm>
            <a:off x="539552" y="3635732"/>
            <a:ext cx="360040" cy="369332"/>
          </a:xfrm>
          <a:prstGeom prst="rect">
            <a:avLst/>
          </a:prstGeom>
          <a:noFill/>
        </p:spPr>
        <p:txBody>
          <a:bodyPr wrap="square" rtlCol="0">
            <a:spAutoFit/>
          </a:bodyPr>
          <a:lstStyle/>
          <a:p>
            <a:r>
              <a:rPr lang="pl-PL" b="1" dirty="0" smtClean="0">
                <a:solidFill>
                  <a:srgbClr val="C00000"/>
                </a:solidFill>
              </a:rPr>
              <a:t>M</a:t>
            </a:r>
            <a:endParaRPr lang="pl-PL" b="1" dirty="0">
              <a:solidFill>
                <a:srgbClr val="C00000"/>
              </a:solidFill>
            </a:endParaRPr>
          </a:p>
        </p:txBody>
      </p:sp>
      <p:sp>
        <p:nvSpPr>
          <p:cNvPr id="8" name="pole tekstowe 7"/>
          <p:cNvSpPr txBox="1"/>
          <p:nvPr/>
        </p:nvSpPr>
        <p:spPr>
          <a:xfrm>
            <a:off x="611560" y="4643844"/>
            <a:ext cx="360040" cy="369332"/>
          </a:xfrm>
          <a:prstGeom prst="rect">
            <a:avLst/>
          </a:prstGeom>
          <a:noFill/>
        </p:spPr>
        <p:txBody>
          <a:bodyPr wrap="square" rtlCol="0">
            <a:spAutoFit/>
          </a:bodyPr>
          <a:lstStyle/>
          <a:p>
            <a:r>
              <a:rPr lang="pl-PL" b="1" dirty="0" smtClean="0">
                <a:solidFill>
                  <a:srgbClr val="C00000"/>
                </a:solidFill>
              </a:rPr>
              <a:t>E</a:t>
            </a:r>
            <a:endParaRPr lang="pl-PL" b="1" dirty="0">
              <a:solidFill>
                <a:srgbClr val="C00000"/>
              </a:solidFill>
            </a:endParaRPr>
          </a:p>
        </p:txBody>
      </p:sp>
      <p:sp>
        <p:nvSpPr>
          <p:cNvPr id="9" name="pole tekstowe 8"/>
          <p:cNvSpPr txBox="1"/>
          <p:nvPr/>
        </p:nvSpPr>
        <p:spPr>
          <a:xfrm>
            <a:off x="611560" y="5733256"/>
            <a:ext cx="360040" cy="369332"/>
          </a:xfrm>
          <a:prstGeom prst="rect">
            <a:avLst/>
          </a:prstGeom>
          <a:noFill/>
        </p:spPr>
        <p:txBody>
          <a:bodyPr wrap="square" rtlCol="0">
            <a:spAutoFit/>
          </a:bodyPr>
          <a:lstStyle/>
          <a:p>
            <a:r>
              <a:rPr lang="pl-PL" b="1" dirty="0" smtClean="0">
                <a:solidFill>
                  <a:srgbClr val="C00000"/>
                </a:solidFill>
              </a:rPr>
              <a:t>R</a:t>
            </a:r>
            <a:endParaRPr lang="pl-PL" b="1" dirty="0">
              <a:solidFill>
                <a:srgbClr val="C00000"/>
              </a:solidFill>
            </a:endParaRPr>
          </a:p>
        </p:txBody>
      </p:sp>
    </p:spTree>
  </p:cSld>
  <p:clrMapOvr>
    <a:masterClrMapping/>
  </p:clrMapOvr>
  <p:transition>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6"/>
          <p:cNvSpPr txBox="1">
            <a:spLocks noChangeArrowheads="1"/>
          </p:cNvSpPr>
          <p:nvPr/>
        </p:nvSpPr>
        <p:spPr bwMode="auto">
          <a:xfrm>
            <a:off x="323528" y="-99392"/>
            <a:ext cx="8382000" cy="1200329"/>
          </a:xfrm>
          <a:prstGeom prst="rect">
            <a:avLst/>
          </a:prstGeom>
          <a:noFill/>
          <a:ln w="9525">
            <a:noFill/>
            <a:miter lim="800000"/>
            <a:headEnd/>
            <a:tailEnd/>
          </a:ln>
        </p:spPr>
        <p:txBody>
          <a:bodyPr>
            <a:spAutoFit/>
          </a:bodyPr>
          <a:lstStyle/>
          <a:p>
            <a:pPr algn="ctr"/>
            <a:r>
              <a:rPr lang="pl-PL" sz="4400" b="1" dirty="0" smtClean="0">
                <a:solidFill>
                  <a:srgbClr val="C00000"/>
                </a:solidFill>
                <a:latin typeface="Arial" pitchFamily="34" charset="0"/>
                <a:ea typeface="ヒラギノ角ゴ Pro W3" charset="-128"/>
                <a:cs typeface="Arial" pitchFamily="34" charset="0"/>
              </a:rPr>
              <a:t>TIMER</a:t>
            </a:r>
            <a:r>
              <a:rPr lang="pl-PL" sz="2800" b="1" dirty="0" smtClean="0">
                <a:latin typeface="Arial" pitchFamily="34" charset="0"/>
                <a:ea typeface="ヒラギノ角ゴ Pro W3" charset="-128"/>
                <a:cs typeface="Arial" pitchFamily="34" charset="0"/>
              </a:rPr>
              <a:t> SKUTECZNOŚĆ I BEZPIECZEŃSTWO CHEMIOTERAPII</a:t>
            </a:r>
            <a:endParaRPr lang="en-US" sz="2800" b="1" dirty="0">
              <a:latin typeface="Arial" pitchFamily="34" charset="0"/>
              <a:cs typeface="Arial" pitchFamily="34" charset="0"/>
            </a:endParaRPr>
          </a:p>
        </p:txBody>
      </p:sp>
      <p:sp>
        <p:nvSpPr>
          <p:cNvPr id="2051" name="Text Box 15"/>
          <p:cNvSpPr txBox="1">
            <a:spLocks noChangeArrowheads="1"/>
          </p:cNvSpPr>
          <p:nvPr/>
        </p:nvSpPr>
        <p:spPr bwMode="auto">
          <a:xfrm>
            <a:off x="183976" y="6381328"/>
            <a:ext cx="7772400" cy="523220"/>
          </a:xfrm>
          <a:prstGeom prst="rect">
            <a:avLst/>
          </a:prstGeom>
          <a:noFill/>
          <a:ln w="9525">
            <a:noFill/>
            <a:miter lim="800000"/>
            <a:headEnd/>
            <a:tailEnd/>
          </a:ln>
        </p:spPr>
        <p:txBody>
          <a:bodyPr>
            <a:spAutoFit/>
          </a:bodyPr>
          <a:lstStyle/>
          <a:p>
            <a:r>
              <a:rPr lang="en-US" sz="1400" dirty="0">
                <a:latin typeface="Arial" pitchFamily="34" charset="0"/>
                <a:cs typeface="Arial" pitchFamily="34" charset="0"/>
              </a:rPr>
              <a:t>Alexander, J. L. </a:t>
            </a:r>
            <a:r>
              <a:rPr lang="en-US" sz="1400" i="1" dirty="0">
                <a:latin typeface="Arial" pitchFamily="34" charset="0"/>
                <a:cs typeface="Arial" pitchFamily="34" charset="0"/>
              </a:rPr>
              <a:t>et al. </a:t>
            </a:r>
            <a:r>
              <a:rPr lang="en-GB" sz="1400" dirty="0">
                <a:latin typeface="Arial" pitchFamily="34" charset="0"/>
                <a:cs typeface="Arial" pitchFamily="34" charset="0"/>
              </a:rPr>
              <a:t>(2017) </a:t>
            </a:r>
            <a:r>
              <a:rPr lang="en-US" sz="1400" dirty="0">
                <a:latin typeface="Arial" pitchFamily="34" charset="0"/>
                <a:cs typeface="Arial" pitchFamily="34" charset="0"/>
              </a:rPr>
              <a:t>Gut </a:t>
            </a:r>
            <a:r>
              <a:rPr lang="en-US" sz="1400" dirty="0" err="1">
                <a:latin typeface="Arial" pitchFamily="34" charset="0"/>
                <a:cs typeface="Arial" pitchFamily="34" charset="0"/>
              </a:rPr>
              <a:t>microbiota</a:t>
            </a:r>
            <a:r>
              <a:rPr lang="en-US" sz="1400" dirty="0">
                <a:latin typeface="Arial" pitchFamily="34" charset="0"/>
                <a:cs typeface="Arial" pitchFamily="34" charset="0"/>
              </a:rPr>
              <a:t> modulation of chemotherapy efficacy and toxicity</a:t>
            </a:r>
          </a:p>
          <a:p>
            <a:r>
              <a:rPr lang="en-US" sz="1400" i="1" dirty="0">
                <a:latin typeface="Arial" pitchFamily="34" charset="0"/>
                <a:cs typeface="Arial" pitchFamily="34" charset="0"/>
              </a:rPr>
              <a:t>Nat. Rev. </a:t>
            </a:r>
            <a:r>
              <a:rPr lang="en-US" sz="1400" i="1" dirty="0" err="1">
                <a:latin typeface="Arial" pitchFamily="34" charset="0"/>
                <a:cs typeface="Arial" pitchFamily="34" charset="0"/>
              </a:rPr>
              <a:t>Gastroenterol</a:t>
            </a:r>
            <a:r>
              <a:rPr lang="en-US" sz="1400" i="1" dirty="0">
                <a:latin typeface="Arial" pitchFamily="34" charset="0"/>
                <a:cs typeface="Arial" pitchFamily="34" charset="0"/>
              </a:rPr>
              <a:t>. </a:t>
            </a:r>
            <a:r>
              <a:rPr lang="en-US" sz="1400" i="1" dirty="0" err="1">
                <a:latin typeface="Arial" pitchFamily="34" charset="0"/>
                <a:cs typeface="Arial" pitchFamily="34" charset="0"/>
              </a:rPr>
              <a:t>Hepatol</a:t>
            </a:r>
            <a:r>
              <a:rPr lang="en-US" sz="1400" i="1" dirty="0">
                <a:latin typeface="Arial" pitchFamily="34" charset="0"/>
                <a:cs typeface="Arial" pitchFamily="34" charset="0"/>
              </a:rPr>
              <a:t>.</a:t>
            </a:r>
            <a:r>
              <a:rPr lang="en-US" sz="1400" dirty="0">
                <a:latin typeface="Arial" pitchFamily="34" charset="0"/>
                <a:cs typeface="Arial" pitchFamily="34" charset="0"/>
              </a:rPr>
              <a:t> doi:10.1038/nrgastro.2017.20</a:t>
            </a:r>
          </a:p>
        </p:txBody>
      </p:sp>
      <p:pic>
        <p:nvPicPr>
          <p:cNvPr id="2052" name="Picture 4" descr="nrgastro.2017.20-f1.jpg"/>
          <p:cNvPicPr>
            <a:picLocks noChangeAspect="1"/>
          </p:cNvPicPr>
          <p:nvPr/>
        </p:nvPicPr>
        <p:blipFill>
          <a:blip r:embed="rId3" cstate="print"/>
          <a:srcRect/>
          <a:stretch>
            <a:fillRect/>
          </a:stretch>
        </p:blipFill>
        <p:spPr bwMode="auto">
          <a:xfrm>
            <a:off x="159968" y="1124744"/>
            <a:ext cx="8876528" cy="5184576"/>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314259" y="836712"/>
            <a:ext cx="6381941" cy="5078313"/>
          </a:xfrm>
          <a:prstGeom prst="rect">
            <a:avLst/>
          </a:prstGeom>
          <a:noFill/>
          <a:ln w="9525">
            <a:noFill/>
            <a:miter lim="800000"/>
            <a:headEnd/>
            <a:tailEnd/>
          </a:ln>
        </p:spPr>
      </p:pic>
      <p:sp>
        <p:nvSpPr>
          <p:cNvPr id="4" name="Tytuł 3"/>
          <p:cNvSpPr txBox="1">
            <a:spLocks/>
          </p:cNvSpPr>
          <p:nvPr/>
        </p:nvSpPr>
        <p:spPr>
          <a:xfrm>
            <a:off x="395536" y="0"/>
            <a:ext cx="8229600" cy="85010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400" b="1" i="0" u="none" strike="noStrike" kern="1200" cap="none" spc="0" normalizeH="0" baseline="0" noProof="0" dirty="0" smtClean="0">
                <a:ln>
                  <a:noFill/>
                </a:ln>
                <a:solidFill>
                  <a:srgbClr val="C00000"/>
                </a:solidFill>
                <a:effectLst/>
                <a:uLnTx/>
                <a:uFillTx/>
                <a:latin typeface="+mj-lt"/>
                <a:ea typeface="+mj-ea"/>
                <a:cs typeface="+mj-cs"/>
              </a:rPr>
              <a:t>METFORMINA I MIKROBIOTA</a:t>
            </a:r>
            <a:endParaRPr kumimoji="0" lang="pl-PL" sz="4400" b="1" i="0" u="none" strike="noStrike" kern="1200" cap="none" spc="0" normalizeH="0" baseline="0" noProof="0" dirty="0">
              <a:ln>
                <a:noFill/>
              </a:ln>
              <a:solidFill>
                <a:srgbClr val="C00000"/>
              </a:solidFill>
              <a:effectLst/>
              <a:uLnTx/>
              <a:uFillTx/>
              <a:latin typeface="+mj-lt"/>
              <a:ea typeface="+mj-ea"/>
              <a:cs typeface="+mj-cs"/>
            </a:endParaRPr>
          </a:p>
        </p:txBody>
      </p:sp>
      <p:sp>
        <p:nvSpPr>
          <p:cNvPr id="5" name="Prostokąt 4"/>
          <p:cNvSpPr/>
          <p:nvPr/>
        </p:nvSpPr>
        <p:spPr>
          <a:xfrm>
            <a:off x="107504" y="6239053"/>
            <a:ext cx="8640960" cy="646331"/>
          </a:xfrm>
          <a:prstGeom prst="rect">
            <a:avLst/>
          </a:prstGeom>
        </p:spPr>
        <p:txBody>
          <a:bodyPr wrap="square">
            <a:spAutoFit/>
          </a:bodyPr>
          <a:lstStyle/>
          <a:p>
            <a:r>
              <a:rPr lang="pl-PL" dirty="0" err="1" smtClean="0"/>
              <a:t>Forslund</a:t>
            </a:r>
            <a:r>
              <a:rPr lang="pl-PL" dirty="0" smtClean="0"/>
              <a:t> K et al. </a:t>
            </a:r>
            <a:r>
              <a:rPr lang="pl-PL" dirty="0" err="1" smtClean="0"/>
              <a:t>Disentangling</a:t>
            </a:r>
            <a:r>
              <a:rPr lang="pl-PL" dirty="0" smtClean="0"/>
              <a:t> </a:t>
            </a:r>
            <a:r>
              <a:rPr lang="pl-PL" dirty="0" err="1" smtClean="0"/>
              <a:t>type</a:t>
            </a:r>
            <a:r>
              <a:rPr lang="pl-PL" dirty="0" smtClean="0"/>
              <a:t> 2 </a:t>
            </a:r>
            <a:r>
              <a:rPr lang="pl-PL" dirty="0" err="1" smtClean="0"/>
              <a:t>diabetes</a:t>
            </a:r>
            <a:r>
              <a:rPr lang="pl-PL" dirty="0" smtClean="0"/>
              <a:t> and </a:t>
            </a:r>
            <a:r>
              <a:rPr lang="pl-PL" dirty="0" err="1" smtClean="0"/>
              <a:t>metformin</a:t>
            </a:r>
            <a:r>
              <a:rPr lang="pl-PL" dirty="0" smtClean="0"/>
              <a:t> </a:t>
            </a:r>
            <a:r>
              <a:rPr lang="pl-PL" dirty="0" err="1" smtClean="0"/>
              <a:t>treatment</a:t>
            </a:r>
            <a:r>
              <a:rPr lang="pl-PL" dirty="0" smtClean="0"/>
              <a:t> </a:t>
            </a:r>
            <a:r>
              <a:rPr lang="pl-PL" dirty="0" err="1" smtClean="0"/>
              <a:t>signatures</a:t>
            </a:r>
            <a:r>
              <a:rPr lang="pl-PL" dirty="0" smtClean="0"/>
              <a:t> </a:t>
            </a:r>
            <a:r>
              <a:rPr lang="pl-PL" dirty="0" err="1" smtClean="0"/>
              <a:t>in</a:t>
            </a:r>
            <a:r>
              <a:rPr lang="pl-PL" dirty="0" smtClean="0"/>
              <a:t> </a:t>
            </a:r>
            <a:r>
              <a:rPr lang="pl-PL" dirty="0" err="1" smtClean="0"/>
              <a:t>the</a:t>
            </a:r>
            <a:r>
              <a:rPr lang="pl-PL" dirty="0" smtClean="0"/>
              <a:t> </a:t>
            </a:r>
            <a:r>
              <a:rPr lang="pl-PL" dirty="0" err="1" smtClean="0"/>
              <a:t>human</a:t>
            </a:r>
            <a:r>
              <a:rPr lang="pl-PL" dirty="0" smtClean="0"/>
              <a:t> </a:t>
            </a:r>
            <a:r>
              <a:rPr lang="pl-PL" dirty="0" err="1" smtClean="0"/>
              <a:t>gut</a:t>
            </a:r>
            <a:r>
              <a:rPr lang="pl-PL" dirty="0" smtClean="0"/>
              <a:t> </a:t>
            </a:r>
            <a:r>
              <a:rPr lang="pl-PL" dirty="0" err="1" smtClean="0"/>
              <a:t>microbiota</a:t>
            </a:r>
            <a:r>
              <a:rPr lang="pl-PL" dirty="0" smtClean="0"/>
              <a:t>. </a:t>
            </a:r>
            <a:r>
              <a:rPr lang="pl-PL" dirty="0" err="1" smtClean="0"/>
              <a:t>Nature</a:t>
            </a:r>
            <a:r>
              <a:rPr lang="pl-PL" dirty="0" smtClean="0"/>
              <a:t>. 2015 ;528(7581):262-266.</a:t>
            </a:r>
            <a:endParaRPr lang="pl-PL"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solidFill>
                  <a:srgbClr val="C00000"/>
                </a:solidFill>
              </a:rPr>
              <a:t>TOLERANCJA METFORMINY ZALEŻY OD MIKROBIOTY</a:t>
            </a:r>
            <a:endParaRPr lang="pl-PL" b="1" dirty="0">
              <a:solidFill>
                <a:srgbClr val="C00000"/>
              </a:solidFill>
            </a:endParaRPr>
          </a:p>
        </p:txBody>
      </p:sp>
      <p:sp>
        <p:nvSpPr>
          <p:cNvPr id="3" name="Prostokąt 2"/>
          <p:cNvSpPr/>
          <p:nvPr/>
        </p:nvSpPr>
        <p:spPr>
          <a:xfrm>
            <a:off x="0" y="6211669"/>
            <a:ext cx="8640960" cy="646331"/>
          </a:xfrm>
          <a:prstGeom prst="rect">
            <a:avLst/>
          </a:prstGeom>
        </p:spPr>
        <p:txBody>
          <a:bodyPr wrap="square">
            <a:spAutoFit/>
          </a:bodyPr>
          <a:lstStyle/>
          <a:p>
            <a:r>
              <a:rPr lang="pl-PL" dirty="0" smtClean="0"/>
              <a:t>Burton JH i </a:t>
            </a:r>
            <a:r>
              <a:rPr lang="pl-PL" dirty="0" err="1" smtClean="0"/>
              <a:t>wsp</a:t>
            </a:r>
            <a:r>
              <a:rPr lang="pl-PL" dirty="0" smtClean="0"/>
              <a:t>. </a:t>
            </a:r>
            <a:r>
              <a:rPr lang="pl-PL" dirty="0" err="1" smtClean="0"/>
              <a:t>Microbiome</a:t>
            </a:r>
            <a:r>
              <a:rPr lang="pl-PL" dirty="0" smtClean="0"/>
              <a:t> Modulator to </a:t>
            </a:r>
            <a:r>
              <a:rPr lang="pl-PL" dirty="0" err="1" smtClean="0"/>
              <a:t>Metformin</a:t>
            </a:r>
            <a:r>
              <a:rPr lang="pl-PL" dirty="0" smtClean="0"/>
              <a:t> </a:t>
            </a:r>
            <a:r>
              <a:rPr lang="pl-PL" dirty="0" err="1" smtClean="0"/>
              <a:t>Improves</a:t>
            </a:r>
            <a:r>
              <a:rPr lang="pl-PL" dirty="0" smtClean="0"/>
              <a:t> </a:t>
            </a:r>
            <a:r>
              <a:rPr lang="pl-PL" dirty="0" err="1" smtClean="0"/>
              <a:t>Metformin</a:t>
            </a:r>
            <a:r>
              <a:rPr lang="pl-PL" dirty="0" smtClean="0"/>
              <a:t> </a:t>
            </a:r>
            <a:r>
              <a:rPr lang="pl-PL" dirty="0" err="1" smtClean="0"/>
              <a:t>Tolerance</a:t>
            </a:r>
            <a:r>
              <a:rPr lang="pl-PL" dirty="0" smtClean="0"/>
              <a:t> and </a:t>
            </a:r>
            <a:r>
              <a:rPr lang="pl-PL" dirty="0" err="1" smtClean="0"/>
              <a:t>Fasting</a:t>
            </a:r>
            <a:r>
              <a:rPr lang="pl-PL" dirty="0" smtClean="0"/>
              <a:t> </a:t>
            </a:r>
            <a:r>
              <a:rPr lang="pl-PL" dirty="0" err="1" smtClean="0"/>
              <a:t>Glucose</a:t>
            </a:r>
            <a:r>
              <a:rPr lang="pl-PL" dirty="0" smtClean="0"/>
              <a:t> </a:t>
            </a:r>
            <a:r>
              <a:rPr lang="pl-PL" dirty="0" err="1" smtClean="0"/>
              <a:t>Levels</a:t>
            </a:r>
            <a:r>
              <a:rPr lang="pl-PL" dirty="0" smtClean="0"/>
              <a:t>.  J </a:t>
            </a:r>
            <a:r>
              <a:rPr lang="pl-PL" dirty="0" err="1" smtClean="0"/>
              <a:t>Diabetes</a:t>
            </a:r>
            <a:r>
              <a:rPr lang="pl-PL" dirty="0" smtClean="0"/>
              <a:t> </a:t>
            </a:r>
            <a:r>
              <a:rPr lang="pl-PL" dirty="0" err="1" smtClean="0"/>
              <a:t>Sci</a:t>
            </a:r>
            <a:r>
              <a:rPr lang="pl-PL" dirty="0" smtClean="0"/>
              <a:t> </a:t>
            </a:r>
            <a:r>
              <a:rPr lang="pl-PL" dirty="0" err="1" smtClean="0"/>
              <a:t>Technol</a:t>
            </a:r>
            <a:r>
              <a:rPr lang="pl-PL" dirty="0" smtClean="0"/>
              <a:t>. 2015;9(4):808-14.</a:t>
            </a:r>
            <a:endParaRPr lang="pl-PL" dirty="0"/>
          </a:p>
        </p:txBody>
      </p:sp>
      <p:pic>
        <p:nvPicPr>
          <p:cNvPr id="4098" name="Picture 2"/>
          <p:cNvPicPr>
            <a:picLocks noChangeAspect="1" noChangeArrowheads="1"/>
          </p:cNvPicPr>
          <p:nvPr/>
        </p:nvPicPr>
        <p:blipFill>
          <a:blip r:embed="rId2" cstate="print"/>
          <a:srcRect/>
          <a:stretch>
            <a:fillRect/>
          </a:stretch>
        </p:blipFill>
        <p:spPr bwMode="auto">
          <a:xfrm>
            <a:off x="266045" y="1752600"/>
            <a:ext cx="8095300" cy="4196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0"/>
            <a:ext cx="8229600" cy="1143000"/>
          </a:xfrm>
        </p:spPr>
        <p:txBody>
          <a:bodyPr/>
          <a:lstStyle/>
          <a:p>
            <a:r>
              <a:rPr lang="pl-PL" b="1" dirty="0" smtClean="0"/>
              <a:t>DZIAŁANIE TAKŻE</a:t>
            </a:r>
            <a:endParaRPr lang="pl-PL" b="1" dirty="0"/>
          </a:p>
        </p:txBody>
      </p:sp>
      <p:pic>
        <p:nvPicPr>
          <p:cNvPr id="5122" name="Picture 2"/>
          <p:cNvPicPr>
            <a:picLocks noChangeAspect="1" noChangeArrowheads="1"/>
          </p:cNvPicPr>
          <p:nvPr/>
        </p:nvPicPr>
        <p:blipFill>
          <a:blip r:embed="rId2" cstate="print"/>
          <a:srcRect/>
          <a:stretch>
            <a:fillRect/>
          </a:stretch>
        </p:blipFill>
        <p:spPr bwMode="auto">
          <a:xfrm>
            <a:off x="683568" y="1190725"/>
            <a:ext cx="7416824" cy="4704946"/>
          </a:xfrm>
          <a:prstGeom prst="rect">
            <a:avLst/>
          </a:prstGeom>
          <a:noFill/>
          <a:ln w="9525">
            <a:noFill/>
            <a:miter lim="800000"/>
            <a:headEnd/>
            <a:tailEnd/>
          </a:ln>
        </p:spPr>
      </p:pic>
      <p:sp>
        <p:nvSpPr>
          <p:cNvPr id="4" name="Prostokąt 3"/>
          <p:cNvSpPr/>
          <p:nvPr/>
        </p:nvSpPr>
        <p:spPr>
          <a:xfrm>
            <a:off x="0" y="6211669"/>
            <a:ext cx="8640960" cy="646331"/>
          </a:xfrm>
          <a:prstGeom prst="rect">
            <a:avLst/>
          </a:prstGeom>
        </p:spPr>
        <p:txBody>
          <a:bodyPr wrap="square">
            <a:spAutoFit/>
          </a:bodyPr>
          <a:lstStyle/>
          <a:p>
            <a:r>
              <a:rPr lang="pl-PL" dirty="0" smtClean="0"/>
              <a:t>Burton JH i </a:t>
            </a:r>
            <a:r>
              <a:rPr lang="pl-PL" dirty="0" err="1" smtClean="0"/>
              <a:t>wsp</a:t>
            </a:r>
            <a:r>
              <a:rPr lang="pl-PL" dirty="0" smtClean="0"/>
              <a:t>. </a:t>
            </a:r>
            <a:r>
              <a:rPr lang="pl-PL" dirty="0" err="1" smtClean="0"/>
              <a:t>Microbiome</a:t>
            </a:r>
            <a:r>
              <a:rPr lang="pl-PL" dirty="0" smtClean="0"/>
              <a:t> Modulator to </a:t>
            </a:r>
            <a:r>
              <a:rPr lang="pl-PL" dirty="0" err="1" smtClean="0"/>
              <a:t>Metformin</a:t>
            </a:r>
            <a:r>
              <a:rPr lang="pl-PL" dirty="0" smtClean="0"/>
              <a:t> </a:t>
            </a:r>
            <a:r>
              <a:rPr lang="pl-PL" dirty="0" err="1" smtClean="0"/>
              <a:t>Improves</a:t>
            </a:r>
            <a:r>
              <a:rPr lang="pl-PL" dirty="0" smtClean="0"/>
              <a:t> </a:t>
            </a:r>
            <a:r>
              <a:rPr lang="pl-PL" dirty="0" err="1" smtClean="0"/>
              <a:t>Metformin</a:t>
            </a:r>
            <a:r>
              <a:rPr lang="pl-PL" dirty="0" smtClean="0"/>
              <a:t> </a:t>
            </a:r>
            <a:r>
              <a:rPr lang="pl-PL" dirty="0" err="1" smtClean="0"/>
              <a:t>Tolerance</a:t>
            </a:r>
            <a:r>
              <a:rPr lang="pl-PL" dirty="0" smtClean="0"/>
              <a:t> and </a:t>
            </a:r>
            <a:r>
              <a:rPr lang="pl-PL" dirty="0" err="1" smtClean="0"/>
              <a:t>Fasting</a:t>
            </a:r>
            <a:r>
              <a:rPr lang="pl-PL" dirty="0" smtClean="0"/>
              <a:t> </a:t>
            </a:r>
            <a:r>
              <a:rPr lang="pl-PL" dirty="0" err="1" smtClean="0"/>
              <a:t>Glucose</a:t>
            </a:r>
            <a:r>
              <a:rPr lang="pl-PL" dirty="0" smtClean="0"/>
              <a:t> </a:t>
            </a:r>
            <a:r>
              <a:rPr lang="pl-PL" dirty="0" err="1" smtClean="0"/>
              <a:t>Levels</a:t>
            </a:r>
            <a:r>
              <a:rPr lang="pl-PL" dirty="0" smtClean="0"/>
              <a:t>.  J </a:t>
            </a:r>
            <a:r>
              <a:rPr lang="pl-PL" dirty="0" err="1" smtClean="0"/>
              <a:t>Diabetes</a:t>
            </a:r>
            <a:r>
              <a:rPr lang="pl-PL" dirty="0" smtClean="0"/>
              <a:t> </a:t>
            </a:r>
            <a:r>
              <a:rPr lang="pl-PL" dirty="0" err="1" smtClean="0"/>
              <a:t>Sci</a:t>
            </a:r>
            <a:r>
              <a:rPr lang="pl-PL" dirty="0" smtClean="0"/>
              <a:t> </a:t>
            </a:r>
            <a:r>
              <a:rPr lang="pl-PL" dirty="0" err="1" smtClean="0"/>
              <a:t>Technol</a:t>
            </a:r>
            <a:r>
              <a:rPr lang="pl-PL" dirty="0" smtClean="0"/>
              <a:t>. 2015;9(4):808-14.</a:t>
            </a:r>
            <a:endParaRPr lang="pl-P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578200" y="44624"/>
            <a:ext cx="7738216" cy="6278382"/>
          </a:xfrm>
          <a:prstGeom prst="rect">
            <a:avLst/>
          </a:prstGeom>
          <a:noFill/>
          <a:ln w="9525">
            <a:noFill/>
            <a:miter lim="800000"/>
            <a:headEnd/>
            <a:tailEnd/>
          </a:ln>
        </p:spPr>
      </p:pic>
      <p:sp>
        <p:nvSpPr>
          <p:cNvPr id="5" name="Prostokąt 4"/>
          <p:cNvSpPr/>
          <p:nvPr/>
        </p:nvSpPr>
        <p:spPr>
          <a:xfrm>
            <a:off x="0" y="6237312"/>
            <a:ext cx="9144000" cy="646331"/>
          </a:xfrm>
          <a:prstGeom prst="rect">
            <a:avLst/>
          </a:prstGeom>
        </p:spPr>
        <p:txBody>
          <a:bodyPr wrap="square">
            <a:spAutoFit/>
          </a:bodyPr>
          <a:lstStyle/>
          <a:p>
            <a:r>
              <a:rPr lang="pl-PL" dirty="0" err="1" smtClean="0"/>
              <a:t>Spanogiannopoulos</a:t>
            </a:r>
            <a:r>
              <a:rPr lang="pl-PL" dirty="0" smtClean="0"/>
              <a:t> P et al. </a:t>
            </a:r>
            <a:r>
              <a:rPr lang="pl-PL" dirty="0" err="1" smtClean="0"/>
              <a:t>The</a:t>
            </a:r>
            <a:r>
              <a:rPr lang="pl-PL" dirty="0" smtClean="0"/>
              <a:t> </a:t>
            </a:r>
            <a:r>
              <a:rPr lang="pl-PL" dirty="0" err="1" smtClean="0"/>
              <a:t>microbial</a:t>
            </a:r>
            <a:r>
              <a:rPr lang="pl-PL" dirty="0" smtClean="0"/>
              <a:t> </a:t>
            </a:r>
            <a:r>
              <a:rPr lang="pl-PL" dirty="0" err="1" smtClean="0"/>
              <a:t>pharmacists</a:t>
            </a:r>
            <a:r>
              <a:rPr lang="pl-PL" dirty="0" smtClean="0"/>
              <a:t> </a:t>
            </a:r>
            <a:r>
              <a:rPr lang="pl-PL" dirty="0" err="1" smtClean="0"/>
              <a:t>within</a:t>
            </a:r>
            <a:r>
              <a:rPr lang="pl-PL" dirty="0" smtClean="0"/>
              <a:t> </a:t>
            </a:r>
            <a:r>
              <a:rPr lang="pl-PL" dirty="0" err="1" smtClean="0"/>
              <a:t>us</a:t>
            </a:r>
            <a:r>
              <a:rPr lang="pl-PL" dirty="0" smtClean="0"/>
              <a:t>: a </a:t>
            </a:r>
            <a:r>
              <a:rPr lang="pl-PL" dirty="0" err="1" smtClean="0"/>
              <a:t>metagenomic</a:t>
            </a:r>
            <a:r>
              <a:rPr lang="pl-PL" dirty="0" smtClean="0"/>
              <a:t> </a:t>
            </a:r>
            <a:r>
              <a:rPr lang="pl-PL" dirty="0" err="1" smtClean="0"/>
              <a:t>view</a:t>
            </a:r>
            <a:r>
              <a:rPr lang="pl-PL" dirty="0" smtClean="0"/>
              <a:t> of </a:t>
            </a:r>
            <a:r>
              <a:rPr lang="pl-PL" dirty="0" err="1" smtClean="0"/>
              <a:t>xenobiotic</a:t>
            </a:r>
            <a:r>
              <a:rPr lang="pl-PL" dirty="0" smtClean="0"/>
              <a:t> </a:t>
            </a:r>
            <a:r>
              <a:rPr lang="pl-PL" dirty="0" err="1" smtClean="0"/>
              <a:t>metabolism</a:t>
            </a:r>
            <a:r>
              <a:rPr lang="pl-PL" dirty="0" smtClean="0"/>
              <a:t>. Nat </a:t>
            </a:r>
            <a:r>
              <a:rPr lang="pl-PL" dirty="0" err="1" smtClean="0"/>
              <a:t>Rev</a:t>
            </a:r>
            <a:r>
              <a:rPr lang="pl-PL" dirty="0" smtClean="0"/>
              <a:t> </a:t>
            </a:r>
            <a:r>
              <a:rPr lang="pl-PL" dirty="0" err="1" smtClean="0"/>
              <a:t>Microbiol</a:t>
            </a:r>
            <a:r>
              <a:rPr lang="pl-PL" dirty="0" smtClean="0"/>
              <a:t>. 2016 ;14(5):273-87.</a:t>
            </a:r>
            <a:endParaRPr lang="pl-PL"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395536" y="0"/>
            <a:ext cx="8229600" cy="850106"/>
          </a:xfrm>
        </p:spPr>
        <p:txBody>
          <a:bodyPr/>
          <a:lstStyle/>
          <a:p>
            <a:r>
              <a:rPr lang="pl-PL" b="1" dirty="0" smtClean="0">
                <a:solidFill>
                  <a:srgbClr val="C00000"/>
                </a:solidFill>
              </a:rPr>
              <a:t>METFORMINA I MIKROBIOTA</a:t>
            </a:r>
            <a:endParaRPr lang="pl-PL" b="1" dirty="0">
              <a:solidFill>
                <a:srgbClr val="C0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827584" y="764704"/>
            <a:ext cx="7200800" cy="5463801"/>
          </a:xfrm>
          <a:prstGeom prst="rect">
            <a:avLst/>
          </a:prstGeom>
          <a:noFill/>
          <a:ln w="9525">
            <a:noFill/>
            <a:miter lim="800000"/>
            <a:headEnd/>
            <a:tailEnd/>
          </a:ln>
        </p:spPr>
      </p:pic>
      <p:sp>
        <p:nvSpPr>
          <p:cNvPr id="6" name="Prostokąt 5"/>
          <p:cNvSpPr/>
          <p:nvPr/>
        </p:nvSpPr>
        <p:spPr>
          <a:xfrm>
            <a:off x="107504" y="6239053"/>
            <a:ext cx="8640960" cy="646331"/>
          </a:xfrm>
          <a:prstGeom prst="rect">
            <a:avLst/>
          </a:prstGeom>
        </p:spPr>
        <p:txBody>
          <a:bodyPr wrap="square">
            <a:spAutoFit/>
          </a:bodyPr>
          <a:lstStyle/>
          <a:p>
            <a:r>
              <a:rPr lang="pl-PL" dirty="0" err="1" smtClean="0"/>
              <a:t>Forslund</a:t>
            </a:r>
            <a:r>
              <a:rPr lang="pl-PL" dirty="0" smtClean="0"/>
              <a:t> K et al. </a:t>
            </a:r>
            <a:r>
              <a:rPr lang="pl-PL" dirty="0" err="1" smtClean="0"/>
              <a:t>Disentangling</a:t>
            </a:r>
            <a:r>
              <a:rPr lang="pl-PL" dirty="0" smtClean="0"/>
              <a:t> </a:t>
            </a:r>
            <a:r>
              <a:rPr lang="pl-PL" dirty="0" err="1" smtClean="0"/>
              <a:t>type</a:t>
            </a:r>
            <a:r>
              <a:rPr lang="pl-PL" dirty="0" smtClean="0"/>
              <a:t> 2 </a:t>
            </a:r>
            <a:r>
              <a:rPr lang="pl-PL" dirty="0" err="1" smtClean="0"/>
              <a:t>diabetes</a:t>
            </a:r>
            <a:r>
              <a:rPr lang="pl-PL" dirty="0" smtClean="0"/>
              <a:t> and </a:t>
            </a:r>
            <a:r>
              <a:rPr lang="pl-PL" dirty="0" err="1" smtClean="0"/>
              <a:t>metformin</a:t>
            </a:r>
            <a:r>
              <a:rPr lang="pl-PL" dirty="0" smtClean="0"/>
              <a:t> </a:t>
            </a:r>
            <a:r>
              <a:rPr lang="pl-PL" dirty="0" err="1" smtClean="0"/>
              <a:t>treatment</a:t>
            </a:r>
            <a:r>
              <a:rPr lang="pl-PL" dirty="0" smtClean="0"/>
              <a:t> </a:t>
            </a:r>
            <a:r>
              <a:rPr lang="pl-PL" dirty="0" err="1" smtClean="0"/>
              <a:t>signatures</a:t>
            </a:r>
            <a:r>
              <a:rPr lang="pl-PL" dirty="0" smtClean="0"/>
              <a:t> </a:t>
            </a:r>
            <a:r>
              <a:rPr lang="pl-PL" dirty="0" err="1" smtClean="0"/>
              <a:t>in</a:t>
            </a:r>
            <a:r>
              <a:rPr lang="pl-PL" dirty="0" smtClean="0"/>
              <a:t> </a:t>
            </a:r>
            <a:r>
              <a:rPr lang="pl-PL" dirty="0" err="1" smtClean="0"/>
              <a:t>the</a:t>
            </a:r>
            <a:r>
              <a:rPr lang="pl-PL" dirty="0" smtClean="0"/>
              <a:t> </a:t>
            </a:r>
            <a:r>
              <a:rPr lang="pl-PL" dirty="0" err="1" smtClean="0"/>
              <a:t>human</a:t>
            </a:r>
            <a:r>
              <a:rPr lang="pl-PL" dirty="0" smtClean="0"/>
              <a:t> </a:t>
            </a:r>
            <a:r>
              <a:rPr lang="pl-PL" dirty="0" err="1" smtClean="0"/>
              <a:t>gut</a:t>
            </a:r>
            <a:r>
              <a:rPr lang="pl-PL" dirty="0" smtClean="0"/>
              <a:t> </a:t>
            </a:r>
            <a:r>
              <a:rPr lang="pl-PL" dirty="0" err="1" smtClean="0"/>
              <a:t>microbiota</a:t>
            </a:r>
            <a:r>
              <a:rPr lang="pl-PL" dirty="0" smtClean="0"/>
              <a:t>. </a:t>
            </a:r>
            <a:r>
              <a:rPr lang="pl-PL" dirty="0" err="1" smtClean="0"/>
              <a:t>Nature</a:t>
            </a:r>
            <a:r>
              <a:rPr lang="pl-PL" dirty="0" smtClean="0"/>
              <a:t>. 2015 ;528(7581):262-266.</a:t>
            </a:r>
            <a:endParaRPr lang="pl-PL" dirty="0"/>
          </a:p>
        </p:txBody>
      </p:sp>
      <p:sp>
        <p:nvSpPr>
          <p:cNvPr id="5" name="Prostokąt 4"/>
          <p:cNvSpPr/>
          <p:nvPr/>
        </p:nvSpPr>
        <p:spPr>
          <a:xfrm>
            <a:off x="5796136" y="2708920"/>
            <a:ext cx="2088232" cy="34563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0" y="130622"/>
            <a:ext cx="9036496" cy="778098"/>
          </a:xfrm>
        </p:spPr>
        <p:txBody>
          <a:bodyPr>
            <a:noAutofit/>
          </a:bodyPr>
          <a:lstStyle/>
          <a:p>
            <a:r>
              <a:rPr lang="pl-PL" sz="3600" b="1" dirty="0" smtClean="0">
                <a:solidFill>
                  <a:srgbClr val="C00000"/>
                </a:solidFill>
              </a:rPr>
              <a:t>RISPERIDON – MIKROBIOTA – WZROST </a:t>
            </a:r>
            <a:br>
              <a:rPr lang="pl-PL" sz="3600" b="1" dirty="0" smtClean="0">
                <a:solidFill>
                  <a:srgbClr val="C00000"/>
                </a:solidFill>
              </a:rPr>
            </a:br>
            <a:r>
              <a:rPr lang="pl-PL" sz="3600" b="1" dirty="0" smtClean="0">
                <a:solidFill>
                  <a:srgbClr val="C00000"/>
                </a:solidFill>
              </a:rPr>
              <a:t>MASY CIAŁA</a:t>
            </a:r>
            <a:endParaRPr lang="pl-PL" sz="3600" b="1" dirty="0">
              <a:solidFill>
                <a:srgbClr val="C0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1043608" y="1038917"/>
            <a:ext cx="7011169" cy="5198395"/>
          </a:xfrm>
          <a:prstGeom prst="rect">
            <a:avLst/>
          </a:prstGeom>
          <a:noFill/>
          <a:ln w="9525">
            <a:noFill/>
            <a:miter lim="800000"/>
            <a:headEnd/>
            <a:tailEnd/>
          </a:ln>
        </p:spPr>
      </p:pic>
      <p:sp>
        <p:nvSpPr>
          <p:cNvPr id="6" name="Prostokąt 5"/>
          <p:cNvSpPr/>
          <p:nvPr/>
        </p:nvSpPr>
        <p:spPr>
          <a:xfrm>
            <a:off x="144016" y="6237312"/>
            <a:ext cx="8964488" cy="646331"/>
          </a:xfrm>
          <a:prstGeom prst="rect">
            <a:avLst/>
          </a:prstGeom>
        </p:spPr>
        <p:txBody>
          <a:bodyPr wrap="square">
            <a:spAutoFit/>
          </a:bodyPr>
          <a:lstStyle/>
          <a:p>
            <a:r>
              <a:rPr lang="pl-PL" dirty="0" err="1" smtClean="0"/>
              <a:t>Bahr</a:t>
            </a:r>
            <a:r>
              <a:rPr lang="pl-PL" dirty="0" smtClean="0"/>
              <a:t> SM, et al. </a:t>
            </a:r>
            <a:r>
              <a:rPr lang="pl-PL" dirty="0" err="1" smtClean="0"/>
              <a:t>Use</a:t>
            </a:r>
            <a:r>
              <a:rPr lang="pl-PL" dirty="0" smtClean="0"/>
              <a:t> of </a:t>
            </a:r>
            <a:r>
              <a:rPr lang="pl-PL" dirty="0" err="1" smtClean="0"/>
              <a:t>the</a:t>
            </a:r>
            <a:r>
              <a:rPr lang="pl-PL" dirty="0" smtClean="0"/>
              <a:t> </a:t>
            </a:r>
            <a:r>
              <a:rPr lang="pl-PL" dirty="0" err="1" smtClean="0"/>
              <a:t>second-generation</a:t>
            </a:r>
            <a:r>
              <a:rPr lang="pl-PL" dirty="0" smtClean="0"/>
              <a:t> </a:t>
            </a:r>
            <a:r>
              <a:rPr lang="pl-PL" dirty="0" err="1" smtClean="0"/>
              <a:t>antipsychotic</a:t>
            </a:r>
            <a:r>
              <a:rPr lang="pl-PL" dirty="0" smtClean="0"/>
              <a:t>, </a:t>
            </a:r>
            <a:r>
              <a:rPr lang="pl-PL" dirty="0" err="1" smtClean="0"/>
              <a:t>risperidone</a:t>
            </a:r>
            <a:r>
              <a:rPr lang="pl-PL" dirty="0" smtClean="0"/>
              <a:t>, and </a:t>
            </a:r>
            <a:r>
              <a:rPr lang="pl-PL" dirty="0" err="1" smtClean="0"/>
              <a:t>secondary</a:t>
            </a:r>
            <a:r>
              <a:rPr lang="pl-PL" dirty="0" smtClean="0"/>
              <a:t> </a:t>
            </a:r>
            <a:r>
              <a:rPr lang="pl-PL" dirty="0" err="1" smtClean="0"/>
              <a:t>weight</a:t>
            </a:r>
            <a:r>
              <a:rPr lang="pl-PL" dirty="0" smtClean="0"/>
              <a:t> </a:t>
            </a:r>
            <a:r>
              <a:rPr lang="pl-PL" dirty="0" err="1" smtClean="0"/>
              <a:t>gain</a:t>
            </a:r>
            <a:r>
              <a:rPr lang="pl-PL" dirty="0" smtClean="0"/>
              <a:t> </a:t>
            </a:r>
            <a:r>
              <a:rPr lang="pl-PL" dirty="0" err="1" smtClean="0"/>
              <a:t>are</a:t>
            </a:r>
            <a:r>
              <a:rPr lang="pl-PL" dirty="0" smtClean="0"/>
              <a:t> associated </a:t>
            </a:r>
            <a:r>
              <a:rPr lang="pl-PL" dirty="0" err="1" smtClean="0"/>
              <a:t>with</a:t>
            </a:r>
            <a:r>
              <a:rPr lang="pl-PL" dirty="0" smtClean="0"/>
              <a:t> an </a:t>
            </a:r>
            <a:r>
              <a:rPr lang="pl-PL" dirty="0" err="1" smtClean="0"/>
              <a:t>altered</a:t>
            </a:r>
            <a:r>
              <a:rPr lang="pl-PL" dirty="0" smtClean="0"/>
              <a:t> </a:t>
            </a:r>
            <a:r>
              <a:rPr lang="pl-PL" dirty="0" err="1" smtClean="0"/>
              <a:t>gut</a:t>
            </a:r>
            <a:r>
              <a:rPr lang="pl-PL" dirty="0" smtClean="0"/>
              <a:t> </a:t>
            </a:r>
            <a:r>
              <a:rPr lang="pl-PL" dirty="0" err="1" smtClean="0"/>
              <a:t>microbiota</a:t>
            </a:r>
            <a:r>
              <a:rPr lang="pl-PL" dirty="0" smtClean="0"/>
              <a:t> </a:t>
            </a:r>
            <a:r>
              <a:rPr lang="pl-PL" dirty="0" err="1" smtClean="0"/>
              <a:t>in</a:t>
            </a:r>
            <a:r>
              <a:rPr lang="pl-PL" dirty="0" smtClean="0"/>
              <a:t> </a:t>
            </a:r>
            <a:r>
              <a:rPr lang="pl-PL" dirty="0" err="1" smtClean="0"/>
              <a:t>children</a:t>
            </a:r>
            <a:r>
              <a:rPr lang="pl-PL" dirty="0" smtClean="0"/>
              <a:t>. </a:t>
            </a:r>
            <a:r>
              <a:rPr lang="pl-PL" dirty="0" err="1" smtClean="0"/>
              <a:t>Transl</a:t>
            </a:r>
            <a:r>
              <a:rPr lang="pl-PL" dirty="0" smtClean="0"/>
              <a:t> Psychiatry. 2015;5:e652</a:t>
            </a:r>
            <a:endParaRPr lang="pl-PL"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solidFill>
                  <a:srgbClr val="C00000"/>
                </a:solidFill>
              </a:rPr>
              <a:t>RISPERIDON POWODUJE WZROST MASY CIAŁA </a:t>
            </a:r>
            <a:endParaRPr lang="pl-PL" b="1" dirty="0">
              <a:solidFill>
                <a:srgbClr val="C0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539552" y="2204864"/>
            <a:ext cx="3744416" cy="297711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644008" y="2204864"/>
            <a:ext cx="3791517" cy="2952328"/>
          </a:xfrm>
          <a:prstGeom prst="rect">
            <a:avLst/>
          </a:prstGeom>
          <a:noFill/>
          <a:ln w="9525">
            <a:noFill/>
            <a:miter lim="800000"/>
            <a:headEnd/>
            <a:tailEnd/>
          </a:ln>
        </p:spPr>
      </p:pic>
      <p:sp>
        <p:nvSpPr>
          <p:cNvPr id="5" name="Prostokąt 4"/>
          <p:cNvSpPr/>
          <p:nvPr/>
        </p:nvSpPr>
        <p:spPr>
          <a:xfrm>
            <a:off x="107504" y="5962054"/>
            <a:ext cx="8784976" cy="923330"/>
          </a:xfrm>
          <a:prstGeom prst="rect">
            <a:avLst/>
          </a:prstGeom>
        </p:spPr>
        <p:txBody>
          <a:bodyPr wrap="square">
            <a:spAutoFit/>
          </a:bodyPr>
          <a:lstStyle/>
          <a:p>
            <a:r>
              <a:rPr lang="pl-PL" dirty="0" err="1" smtClean="0"/>
              <a:t>Yuan</a:t>
            </a:r>
            <a:r>
              <a:rPr lang="pl-PL" dirty="0" smtClean="0"/>
              <a:t> X, et al. </a:t>
            </a:r>
            <a:r>
              <a:rPr lang="pl-PL" dirty="0" err="1" smtClean="0"/>
              <a:t>Changes</a:t>
            </a:r>
            <a:r>
              <a:rPr lang="pl-PL" dirty="0" smtClean="0"/>
              <a:t> </a:t>
            </a:r>
            <a:r>
              <a:rPr lang="pl-PL" dirty="0" err="1" smtClean="0"/>
              <a:t>in</a:t>
            </a:r>
            <a:r>
              <a:rPr lang="pl-PL" dirty="0" smtClean="0"/>
              <a:t> </a:t>
            </a:r>
            <a:r>
              <a:rPr lang="pl-PL" dirty="0" err="1" smtClean="0"/>
              <a:t>metabolism</a:t>
            </a:r>
            <a:r>
              <a:rPr lang="pl-PL" dirty="0" smtClean="0"/>
              <a:t> and </a:t>
            </a:r>
            <a:r>
              <a:rPr lang="pl-PL" dirty="0" err="1" smtClean="0"/>
              <a:t>microbiota</a:t>
            </a:r>
            <a:r>
              <a:rPr lang="pl-PL" dirty="0" smtClean="0"/>
              <a:t> </a:t>
            </a:r>
            <a:r>
              <a:rPr lang="pl-PL" dirty="0" err="1" smtClean="0"/>
              <a:t>after</a:t>
            </a:r>
            <a:r>
              <a:rPr lang="pl-PL" dirty="0" smtClean="0"/>
              <a:t> 24-week </a:t>
            </a:r>
            <a:r>
              <a:rPr lang="pl-PL" dirty="0" err="1" smtClean="0"/>
              <a:t>risperidone</a:t>
            </a:r>
            <a:r>
              <a:rPr lang="pl-PL" dirty="0" smtClean="0"/>
              <a:t> </a:t>
            </a:r>
            <a:r>
              <a:rPr lang="pl-PL" dirty="0" err="1" smtClean="0"/>
              <a:t>treatment</a:t>
            </a:r>
            <a:r>
              <a:rPr lang="pl-PL" dirty="0" smtClean="0"/>
              <a:t> </a:t>
            </a:r>
            <a:r>
              <a:rPr lang="pl-PL" dirty="0" err="1" smtClean="0"/>
              <a:t>in</a:t>
            </a:r>
            <a:r>
              <a:rPr lang="pl-PL" dirty="0" smtClean="0"/>
              <a:t> </a:t>
            </a:r>
            <a:r>
              <a:rPr lang="pl-PL" dirty="0" err="1" smtClean="0"/>
              <a:t>drug</a:t>
            </a:r>
            <a:r>
              <a:rPr lang="pl-PL" dirty="0" smtClean="0"/>
              <a:t> </a:t>
            </a:r>
            <a:r>
              <a:rPr lang="pl-PL" dirty="0" err="1" smtClean="0"/>
              <a:t>naïve</a:t>
            </a:r>
            <a:r>
              <a:rPr lang="pl-PL" dirty="0" smtClean="0"/>
              <a:t>, </a:t>
            </a:r>
            <a:r>
              <a:rPr lang="pl-PL" dirty="0" err="1" smtClean="0"/>
              <a:t>normal</a:t>
            </a:r>
            <a:r>
              <a:rPr lang="pl-PL" dirty="0" smtClean="0"/>
              <a:t> </a:t>
            </a:r>
            <a:r>
              <a:rPr lang="pl-PL" dirty="0" err="1" smtClean="0"/>
              <a:t>weight</a:t>
            </a:r>
            <a:r>
              <a:rPr lang="pl-PL" dirty="0" smtClean="0"/>
              <a:t> </a:t>
            </a:r>
            <a:r>
              <a:rPr lang="pl-PL" dirty="0" err="1" smtClean="0"/>
              <a:t>patients</a:t>
            </a:r>
            <a:r>
              <a:rPr lang="pl-PL" dirty="0" smtClean="0"/>
              <a:t> </a:t>
            </a:r>
            <a:r>
              <a:rPr lang="pl-PL" dirty="0" err="1" smtClean="0"/>
              <a:t>with</a:t>
            </a:r>
            <a:r>
              <a:rPr lang="pl-PL" dirty="0" smtClean="0"/>
              <a:t> first </a:t>
            </a:r>
            <a:r>
              <a:rPr lang="pl-PL" dirty="0" err="1" smtClean="0"/>
              <a:t>episode</a:t>
            </a:r>
            <a:r>
              <a:rPr lang="pl-PL" dirty="0" smtClean="0"/>
              <a:t> </a:t>
            </a:r>
            <a:r>
              <a:rPr lang="pl-PL" dirty="0" err="1" smtClean="0"/>
              <a:t>schizophrenia</a:t>
            </a:r>
            <a:r>
              <a:rPr lang="pl-PL" dirty="0" smtClean="0"/>
              <a:t>. </a:t>
            </a:r>
            <a:r>
              <a:rPr lang="pl-PL" dirty="0" err="1" smtClean="0"/>
              <a:t>Schizophr</a:t>
            </a:r>
            <a:r>
              <a:rPr lang="pl-PL" dirty="0" smtClean="0"/>
              <a:t> </a:t>
            </a:r>
            <a:r>
              <a:rPr lang="pl-PL" dirty="0" err="1" smtClean="0"/>
              <a:t>Res</a:t>
            </a:r>
            <a:r>
              <a:rPr lang="pl-PL" dirty="0" smtClean="0"/>
              <a:t>. 2018 </a:t>
            </a:r>
            <a:r>
              <a:rPr lang="pl-PL" dirty="0" err="1" smtClean="0"/>
              <a:t>pii</a:t>
            </a:r>
            <a:r>
              <a:rPr lang="pl-PL" dirty="0" smtClean="0"/>
              <a:t>: S0920-9964(18)30274-3.</a:t>
            </a:r>
            <a:endParaRPr lang="pl-PL"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67544" y="1988840"/>
            <a:ext cx="3571875" cy="27051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716016" y="1988840"/>
            <a:ext cx="3467100" cy="2647950"/>
          </a:xfrm>
          <a:prstGeom prst="rect">
            <a:avLst/>
          </a:prstGeom>
          <a:noFill/>
          <a:ln w="9525">
            <a:noFill/>
            <a:miter lim="800000"/>
            <a:headEnd/>
            <a:tailEnd/>
          </a:ln>
        </p:spPr>
      </p:pic>
      <p:sp>
        <p:nvSpPr>
          <p:cNvPr id="5" name="Tytuł 1"/>
          <p:cNvSpPr>
            <a:spLocks noGrp="1"/>
          </p:cNvSpPr>
          <p:nvPr>
            <p:ph type="title"/>
          </p:nvPr>
        </p:nvSpPr>
        <p:spPr/>
        <p:txBody>
          <a:bodyPr>
            <a:normAutofit fontScale="90000"/>
          </a:bodyPr>
          <a:lstStyle/>
          <a:p>
            <a:r>
              <a:rPr lang="pl-PL" b="1" dirty="0" smtClean="0">
                <a:solidFill>
                  <a:srgbClr val="C00000"/>
                </a:solidFill>
              </a:rPr>
              <a:t>RISPERIDON POWODUJE ZABURZENIA GOSP. WĘGLOWODANOWEJ</a:t>
            </a:r>
            <a:endParaRPr lang="pl-PL" b="1" dirty="0">
              <a:solidFill>
                <a:srgbClr val="C00000"/>
              </a:solidFill>
            </a:endParaRPr>
          </a:p>
        </p:txBody>
      </p:sp>
      <p:sp>
        <p:nvSpPr>
          <p:cNvPr id="6" name="Prostokąt 5"/>
          <p:cNvSpPr/>
          <p:nvPr/>
        </p:nvSpPr>
        <p:spPr>
          <a:xfrm>
            <a:off x="107504" y="5962054"/>
            <a:ext cx="8784976" cy="923330"/>
          </a:xfrm>
          <a:prstGeom prst="rect">
            <a:avLst/>
          </a:prstGeom>
        </p:spPr>
        <p:txBody>
          <a:bodyPr wrap="square">
            <a:spAutoFit/>
          </a:bodyPr>
          <a:lstStyle/>
          <a:p>
            <a:r>
              <a:rPr lang="pl-PL" dirty="0" err="1" smtClean="0"/>
              <a:t>Yuan</a:t>
            </a:r>
            <a:r>
              <a:rPr lang="pl-PL" dirty="0" smtClean="0"/>
              <a:t> X, et al. </a:t>
            </a:r>
            <a:r>
              <a:rPr lang="pl-PL" dirty="0" err="1" smtClean="0"/>
              <a:t>Changes</a:t>
            </a:r>
            <a:r>
              <a:rPr lang="pl-PL" dirty="0" smtClean="0"/>
              <a:t> </a:t>
            </a:r>
            <a:r>
              <a:rPr lang="pl-PL" dirty="0" err="1" smtClean="0"/>
              <a:t>in</a:t>
            </a:r>
            <a:r>
              <a:rPr lang="pl-PL" dirty="0" smtClean="0"/>
              <a:t> </a:t>
            </a:r>
            <a:r>
              <a:rPr lang="pl-PL" dirty="0" err="1" smtClean="0"/>
              <a:t>metabolism</a:t>
            </a:r>
            <a:r>
              <a:rPr lang="pl-PL" dirty="0" smtClean="0"/>
              <a:t> and </a:t>
            </a:r>
            <a:r>
              <a:rPr lang="pl-PL" dirty="0" err="1" smtClean="0"/>
              <a:t>microbiota</a:t>
            </a:r>
            <a:r>
              <a:rPr lang="pl-PL" dirty="0" smtClean="0"/>
              <a:t> </a:t>
            </a:r>
            <a:r>
              <a:rPr lang="pl-PL" dirty="0" err="1" smtClean="0"/>
              <a:t>after</a:t>
            </a:r>
            <a:r>
              <a:rPr lang="pl-PL" dirty="0" smtClean="0"/>
              <a:t> 24-week </a:t>
            </a:r>
            <a:r>
              <a:rPr lang="pl-PL" dirty="0" err="1" smtClean="0"/>
              <a:t>risperidone</a:t>
            </a:r>
            <a:r>
              <a:rPr lang="pl-PL" dirty="0" smtClean="0"/>
              <a:t> </a:t>
            </a:r>
            <a:r>
              <a:rPr lang="pl-PL" dirty="0" err="1" smtClean="0"/>
              <a:t>treatment</a:t>
            </a:r>
            <a:r>
              <a:rPr lang="pl-PL" dirty="0" smtClean="0"/>
              <a:t> </a:t>
            </a:r>
            <a:r>
              <a:rPr lang="pl-PL" dirty="0" err="1" smtClean="0"/>
              <a:t>in</a:t>
            </a:r>
            <a:r>
              <a:rPr lang="pl-PL" dirty="0" smtClean="0"/>
              <a:t> </a:t>
            </a:r>
            <a:r>
              <a:rPr lang="pl-PL" dirty="0" err="1" smtClean="0"/>
              <a:t>drug</a:t>
            </a:r>
            <a:r>
              <a:rPr lang="pl-PL" dirty="0" smtClean="0"/>
              <a:t> </a:t>
            </a:r>
            <a:r>
              <a:rPr lang="pl-PL" dirty="0" err="1" smtClean="0"/>
              <a:t>naïve</a:t>
            </a:r>
            <a:r>
              <a:rPr lang="pl-PL" dirty="0" smtClean="0"/>
              <a:t>, </a:t>
            </a:r>
            <a:r>
              <a:rPr lang="pl-PL" dirty="0" err="1" smtClean="0"/>
              <a:t>normal</a:t>
            </a:r>
            <a:r>
              <a:rPr lang="pl-PL" dirty="0" smtClean="0"/>
              <a:t> </a:t>
            </a:r>
            <a:r>
              <a:rPr lang="pl-PL" dirty="0" err="1" smtClean="0"/>
              <a:t>weight</a:t>
            </a:r>
            <a:r>
              <a:rPr lang="pl-PL" dirty="0" smtClean="0"/>
              <a:t> </a:t>
            </a:r>
            <a:r>
              <a:rPr lang="pl-PL" dirty="0" err="1" smtClean="0"/>
              <a:t>patients</a:t>
            </a:r>
            <a:r>
              <a:rPr lang="pl-PL" dirty="0" smtClean="0"/>
              <a:t> </a:t>
            </a:r>
            <a:r>
              <a:rPr lang="pl-PL" dirty="0" err="1" smtClean="0"/>
              <a:t>with</a:t>
            </a:r>
            <a:r>
              <a:rPr lang="pl-PL" dirty="0" smtClean="0"/>
              <a:t> first </a:t>
            </a:r>
            <a:r>
              <a:rPr lang="pl-PL" dirty="0" err="1" smtClean="0"/>
              <a:t>episode</a:t>
            </a:r>
            <a:r>
              <a:rPr lang="pl-PL" dirty="0" smtClean="0"/>
              <a:t> </a:t>
            </a:r>
            <a:r>
              <a:rPr lang="pl-PL" dirty="0" err="1" smtClean="0"/>
              <a:t>schizophrenia</a:t>
            </a:r>
            <a:r>
              <a:rPr lang="pl-PL" dirty="0" smtClean="0"/>
              <a:t>. </a:t>
            </a:r>
            <a:r>
              <a:rPr lang="pl-PL" dirty="0" err="1" smtClean="0"/>
              <a:t>Schizophr</a:t>
            </a:r>
            <a:r>
              <a:rPr lang="pl-PL" dirty="0" smtClean="0"/>
              <a:t> </a:t>
            </a:r>
            <a:r>
              <a:rPr lang="pl-PL" dirty="0" err="1" smtClean="0"/>
              <a:t>Res</a:t>
            </a:r>
            <a:r>
              <a:rPr lang="pl-PL" dirty="0" smtClean="0"/>
              <a:t>. 2018 </a:t>
            </a:r>
            <a:r>
              <a:rPr lang="pl-PL" dirty="0" err="1" smtClean="0"/>
              <a:t>pii</a:t>
            </a:r>
            <a:r>
              <a:rPr lang="pl-PL" dirty="0" smtClean="0"/>
              <a:t>: S0920-9964(18)30274-3.</a:t>
            </a:r>
            <a:endParaRPr lang="pl-PL"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79512" y="1772816"/>
            <a:ext cx="3495675" cy="260032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499992" y="1844824"/>
            <a:ext cx="3362325" cy="2667000"/>
          </a:xfrm>
          <a:prstGeom prst="rect">
            <a:avLst/>
          </a:prstGeom>
          <a:noFill/>
          <a:ln w="9525">
            <a:noFill/>
            <a:miter lim="800000"/>
            <a:headEnd/>
            <a:tailEnd/>
          </a:ln>
        </p:spPr>
      </p:pic>
      <p:sp>
        <p:nvSpPr>
          <p:cNvPr id="5" name="Prostokąt 4"/>
          <p:cNvSpPr/>
          <p:nvPr/>
        </p:nvSpPr>
        <p:spPr>
          <a:xfrm>
            <a:off x="107504" y="5962054"/>
            <a:ext cx="8784976" cy="923330"/>
          </a:xfrm>
          <a:prstGeom prst="rect">
            <a:avLst/>
          </a:prstGeom>
        </p:spPr>
        <p:txBody>
          <a:bodyPr wrap="square">
            <a:spAutoFit/>
          </a:bodyPr>
          <a:lstStyle/>
          <a:p>
            <a:r>
              <a:rPr lang="pl-PL" dirty="0" err="1" smtClean="0"/>
              <a:t>Yuan</a:t>
            </a:r>
            <a:r>
              <a:rPr lang="pl-PL" dirty="0" smtClean="0"/>
              <a:t> X, et al. </a:t>
            </a:r>
            <a:r>
              <a:rPr lang="pl-PL" dirty="0" err="1" smtClean="0"/>
              <a:t>Changes</a:t>
            </a:r>
            <a:r>
              <a:rPr lang="pl-PL" dirty="0" smtClean="0"/>
              <a:t> </a:t>
            </a:r>
            <a:r>
              <a:rPr lang="pl-PL" dirty="0" err="1" smtClean="0"/>
              <a:t>in</a:t>
            </a:r>
            <a:r>
              <a:rPr lang="pl-PL" dirty="0" smtClean="0"/>
              <a:t> </a:t>
            </a:r>
            <a:r>
              <a:rPr lang="pl-PL" dirty="0" err="1" smtClean="0"/>
              <a:t>metabolism</a:t>
            </a:r>
            <a:r>
              <a:rPr lang="pl-PL" dirty="0" smtClean="0"/>
              <a:t> and </a:t>
            </a:r>
            <a:r>
              <a:rPr lang="pl-PL" dirty="0" err="1" smtClean="0"/>
              <a:t>microbiota</a:t>
            </a:r>
            <a:r>
              <a:rPr lang="pl-PL" dirty="0" smtClean="0"/>
              <a:t> </a:t>
            </a:r>
            <a:r>
              <a:rPr lang="pl-PL" dirty="0" err="1" smtClean="0"/>
              <a:t>after</a:t>
            </a:r>
            <a:r>
              <a:rPr lang="pl-PL" dirty="0" smtClean="0"/>
              <a:t> 24-week </a:t>
            </a:r>
            <a:r>
              <a:rPr lang="pl-PL" dirty="0" err="1" smtClean="0"/>
              <a:t>risperidone</a:t>
            </a:r>
            <a:r>
              <a:rPr lang="pl-PL" dirty="0" smtClean="0"/>
              <a:t> </a:t>
            </a:r>
            <a:r>
              <a:rPr lang="pl-PL" dirty="0" err="1" smtClean="0"/>
              <a:t>treatment</a:t>
            </a:r>
            <a:r>
              <a:rPr lang="pl-PL" dirty="0" smtClean="0"/>
              <a:t> </a:t>
            </a:r>
            <a:r>
              <a:rPr lang="pl-PL" dirty="0" err="1" smtClean="0"/>
              <a:t>in</a:t>
            </a:r>
            <a:r>
              <a:rPr lang="pl-PL" dirty="0" smtClean="0"/>
              <a:t> </a:t>
            </a:r>
            <a:r>
              <a:rPr lang="pl-PL" dirty="0" err="1" smtClean="0"/>
              <a:t>drug</a:t>
            </a:r>
            <a:r>
              <a:rPr lang="pl-PL" dirty="0" smtClean="0"/>
              <a:t> </a:t>
            </a:r>
            <a:r>
              <a:rPr lang="pl-PL" dirty="0" err="1" smtClean="0"/>
              <a:t>naïve</a:t>
            </a:r>
            <a:r>
              <a:rPr lang="pl-PL" dirty="0" smtClean="0"/>
              <a:t>, </a:t>
            </a:r>
            <a:r>
              <a:rPr lang="pl-PL" dirty="0" err="1" smtClean="0"/>
              <a:t>normal</a:t>
            </a:r>
            <a:r>
              <a:rPr lang="pl-PL" dirty="0" smtClean="0"/>
              <a:t> </a:t>
            </a:r>
            <a:r>
              <a:rPr lang="pl-PL" dirty="0" err="1" smtClean="0"/>
              <a:t>weight</a:t>
            </a:r>
            <a:r>
              <a:rPr lang="pl-PL" dirty="0" smtClean="0"/>
              <a:t> </a:t>
            </a:r>
            <a:r>
              <a:rPr lang="pl-PL" dirty="0" err="1" smtClean="0"/>
              <a:t>patients</a:t>
            </a:r>
            <a:r>
              <a:rPr lang="pl-PL" dirty="0" smtClean="0"/>
              <a:t> </a:t>
            </a:r>
            <a:r>
              <a:rPr lang="pl-PL" dirty="0" err="1" smtClean="0"/>
              <a:t>with</a:t>
            </a:r>
            <a:r>
              <a:rPr lang="pl-PL" dirty="0" smtClean="0"/>
              <a:t> first </a:t>
            </a:r>
            <a:r>
              <a:rPr lang="pl-PL" dirty="0" err="1" smtClean="0"/>
              <a:t>episode</a:t>
            </a:r>
            <a:r>
              <a:rPr lang="pl-PL" dirty="0" smtClean="0"/>
              <a:t> </a:t>
            </a:r>
            <a:r>
              <a:rPr lang="pl-PL" dirty="0" err="1" smtClean="0"/>
              <a:t>schizophrenia</a:t>
            </a:r>
            <a:r>
              <a:rPr lang="pl-PL" dirty="0" smtClean="0"/>
              <a:t>. </a:t>
            </a:r>
            <a:r>
              <a:rPr lang="pl-PL" dirty="0" err="1" smtClean="0"/>
              <a:t>Schizophr</a:t>
            </a:r>
            <a:r>
              <a:rPr lang="pl-PL" dirty="0" smtClean="0"/>
              <a:t> </a:t>
            </a:r>
            <a:r>
              <a:rPr lang="pl-PL" dirty="0" err="1" smtClean="0"/>
              <a:t>Res</a:t>
            </a:r>
            <a:r>
              <a:rPr lang="pl-PL" dirty="0" smtClean="0"/>
              <a:t>. 2018 </a:t>
            </a:r>
            <a:r>
              <a:rPr lang="pl-PL" dirty="0" err="1" smtClean="0"/>
              <a:t>pii</a:t>
            </a:r>
            <a:r>
              <a:rPr lang="pl-PL" dirty="0" smtClean="0"/>
              <a:t>: S0920-9964(18)30274-3.</a:t>
            </a:r>
            <a:endParaRPr lang="pl-PL" dirty="0"/>
          </a:p>
        </p:txBody>
      </p:sp>
      <p:sp>
        <p:nvSpPr>
          <p:cNvPr id="6" name="Tytuł 1"/>
          <p:cNvSpPr>
            <a:spLocks noGrp="1"/>
          </p:cNvSpPr>
          <p:nvPr>
            <p:ph type="title"/>
          </p:nvPr>
        </p:nvSpPr>
        <p:spPr/>
        <p:txBody>
          <a:bodyPr>
            <a:normAutofit fontScale="90000"/>
          </a:bodyPr>
          <a:lstStyle/>
          <a:p>
            <a:r>
              <a:rPr lang="pl-PL" b="1" dirty="0" smtClean="0">
                <a:solidFill>
                  <a:srgbClr val="C00000"/>
                </a:solidFill>
              </a:rPr>
              <a:t>RISPERIDON POWODUJE ZABURZENIA GOSP. LIPIDOWEJ</a:t>
            </a:r>
            <a:endParaRPr lang="pl-PL" b="1" dirty="0">
              <a:solidFill>
                <a:srgbClr val="C0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544714" y="620688"/>
            <a:ext cx="7771702" cy="5544616"/>
          </a:xfrm>
          <a:prstGeom prst="rect">
            <a:avLst/>
          </a:prstGeom>
          <a:noFill/>
          <a:ln w="9525">
            <a:noFill/>
            <a:miter lim="800000"/>
            <a:headEnd/>
            <a:tailEnd/>
          </a:ln>
        </p:spPr>
      </p:pic>
      <p:sp>
        <p:nvSpPr>
          <p:cNvPr id="4" name="Prostokąt 3"/>
          <p:cNvSpPr/>
          <p:nvPr/>
        </p:nvSpPr>
        <p:spPr>
          <a:xfrm>
            <a:off x="107504" y="6237312"/>
            <a:ext cx="9036496" cy="584775"/>
          </a:xfrm>
          <a:prstGeom prst="rect">
            <a:avLst/>
          </a:prstGeom>
        </p:spPr>
        <p:txBody>
          <a:bodyPr wrap="square">
            <a:spAutoFit/>
          </a:bodyPr>
          <a:lstStyle/>
          <a:p>
            <a:r>
              <a:rPr lang="pl-PL" sz="1600" dirty="0" err="1" smtClean="0"/>
              <a:t>Yuan</a:t>
            </a:r>
            <a:r>
              <a:rPr lang="pl-PL" sz="1600" dirty="0" smtClean="0"/>
              <a:t> X, et al. </a:t>
            </a:r>
            <a:r>
              <a:rPr lang="pl-PL" sz="1600" dirty="0" err="1" smtClean="0"/>
              <a:t>Changes</a:t>
            </a:r>
            <a:r>
              <a:rPr lang="pl-PL" sz="1600" dirty="0" smtClean="0"/>
              <a:t> </a:t>
            </a:r>
            <a:r>
              <a:rPr lang="pl-PL" sz="1600" dirty="0" err="1" smtClean="0"/>
              <a:t>in</a:t>
            </a:r>
            <a:r>
              <a:rPr lang="pl-PL" sz="1600" dirty="0" smtClean="0"/>
              <a:t> </a:t>
            </a:r>
            <a:r>
              <a:rPr lang="pl-PL" sz="1600" dirty="0" err="1" smtClean="0"/>
              <a:t>metabolism</a:t>
            </a:r>
            <a:r>
              <a:rPr lang="pl-PL" sz="1600" dirty="0" smtClean="0"/>
              <a:t> and </a:t>
            </a:r>
            <a:r>
              <a:rPr lang="pl-PL" sz="1600" dirty="0" err="1" smtClean="0"/>
              <a:t>microbiota</a:t>
            </a:r>
            <a:r>
              <a:rPr lang="pl-PL" sz="1600" dirty="0" smtClean="0"/>
              <a:t> </a:t>
            </a:r>
            <a:r>
              <a:rPr lang="pl-PL" sz="1600" dirty="0" err="1" smtClean="0"/>
              <a:t>after</a:t>
            </a:r>
            <a:r>
              <a:rPr lang="pl-PL" sz="1600" dirty="0" smtClean="0"/>
              <a:t> 24-week </a:t>
            </a:r>
            <a:r>
              <a:rPr lang="pl-PL" sz="1600" dirty="0" err="1" smtClean="0"/>
              <a:t>risperidone</a:t>
            </a:r>
            <a:r>
              <a:rPr lang="pl-PL" sz="1600" dirty="0" smtClean="0"/>
              <a:t> </a:t>
            </a:r>
            <a:r>
              <a:rPr lang="pl-PL" sz="1600" dirty="0" err="1" smtClean="0"/>
              <a:t>treatment</a:t>
            </a:r>
            <a:r>
              <a:rPr lang="pl-PL" sz="1600" dirty="0" smtClean="0"/>
              <a:t> </a:t>
            </a:r>
            <a:r>
              <a:rPr lang="pl-PL" sz="1600" dirty="0" err="1" smtClean="0"/>
              <a:t>in</a:t>
            </a:r>
            <a:r>
              <a:rPr lang="pl-PL" sz="1600" dirty="0" smtClean="0"/>
              <a:t> </a:t>
            </a:r>
            <a:r>
              <a:rPr lang="pl-PL" sz="1600" dirty="0" err="1" smtClean="0"/>
              <a:t>drug</a:t>
            </a:r>
            <a:r>
              <a:rPr lang="pl-PL" sz="1600" dirty="0" smtClean="0"/>
              <a:t> </a:t>
            </a:r>
            <a:r>
              <a:rPr lang="pl-PL" sz="1600" dirty="0" err="1" smtClean="0"/>
              <a:t>naïve</a:t>
            </a:r>
            <a:r>
              <a:rPr lang="pl-PL" sz="1600" dirty="0" smtClean="0"/>
              <a:t>, </a:t>
            </a:r>
            <a:r>
              <a:rPr lang="pl-PL" sz="1600" dirty="0" err="1" smtClean="0"/>
              <a:t>normal</a:t>
            </a:r>
            <a:r>
              <a:rPr lang="pl-PL" sz="1600" dirty="0" smtClean="0"/>
              <a:t> </a:t>
            </a:r>
            <a:r>
              <a:rPr lang="pl-PL" sz="1600" dirty="0" err="1" smtClean="0"/>
              <a:t>weight</a:t>
            </a:r>
            <a:r>
              <a:rPr lang="pl-PL" sz="1600" dirty="0" smtClean="0"/>
              <a:t> </a:t>
            </a:r>
            <a:r>
              <a:rPr lang="pl-PL" sz="1600" dirty="0" err="1" smtClean="0"/>
              <a:t>patients</a:t>
            </a:r>
            <a:r>
              <a:rPr lang="pl-PL" sz="1600" dirty="0" smtClean="0"/>
              <a:t> </a:t>
            </a:r>
            <a:r>
              <a:rPr lang="pl-PL" sz="1600" dirty="0" err="1" smtClean="0"/>
              <a:t>with</a:t>
            </a:r>
            <a:r>
              <a:rPr lang="pl-PL" sz="1600" dirty="0" smtClean="0"/>
              <a:t> first </a:t>
            </a:r>
            <a:r>
              <a:rPr lang="pl-PL" sz="1600" dirty="0" err="1" smtClean="0"/>
              <a:t>episode</a:t>
            </a:r>
            <a:r>
              <a:rPr lang="pl-PL" sz="1600" dirty="0" smtClean="0"/>
              <a:t> </a:t>
            </a:r>
            <a:r>
              <a:rPr lang="pl-PL" sz="1600" dirty="0" err="1" smtClean="0"/>
              <a:t>schizophrenia</a:t>
            </a:r>
            <a:r>
              <a:rPr lang="pl-PL" sz="1600" dirty="0" smtClean="0"/>
              <a:t>. </a:t>
            </a:r>
            <a:r>
              <a:rPr lang="pl-PL" sz="1600" dirty="0" err="1" smtClean="0"/>
              <a:t>Schizophr</a:t>
            </a:r>
            <a:r>
              <a:rPr lang="pl-PL" sz="1600" dirty="0" smtClean="0"/>
              <a:t> </a:t>
            </a:r>
            <a:r>
              <a:rPr lang="pl-PL" sz="1600" dirty="0" err="1" smtClean="0"/>
              <a:t>Res</a:t>
            </a:r>
            <a:r>
              <a:rPr lang="pl-PL" sz="1600" dirty="0" smtClean="0"/>
              <a:t>. 2018 </a:t>
            </a:r>
            <a:r>
              <a:rPr lang="pl-PL" sz="1600" dirty="0" err="1" smtClean="0"/>
              <a:t>pii</a:t>
            </a:r>
            <a:r>
              <a:rPr lang="pl-PL" sz="1600" dirty="0" smtClean="0"/>
              <a:t>: S0920-9964(18)30274-3.</a:t>
            </a:r>
            <a:endParaRPr lang="pl-PL" sz="1600" dirty="0"/>
          </a:p>
        </p:txBody>
      </p:sp>
      <p:sp>
        <p:nvSpPr>
          <p:cNvPr id="5" name="Tytuł 1"/>
          <p:cNvSpPr txBox="1">
            <a:spLocks/>
          </p:cNvSpPr>
          <p:nvPr/>
        </p:nvSpPr>
        <p:spPr>
          <a:xfrm>
            <a:off x="611560" y="-2434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400" b="1" i="0" u="none" strike="noStrike" kern="1200" cap="none" spc="0" normalizeH="0" baseline="0" noProof="0" dirty="0" smtClean="0">
                <a:ln>
                  <a:noFill/>
                </a:ln>
                <a:solidFill>
                  <a:srgbClr val="C00000"/>
                </a:solidFill>
                <a:effectLst/>
                <a:uLnTx/>
                <a:uFillTx/>
                <a:latin typeface="+mj-lt"/>
                <a:ea typeface="+mj-ea"/>
                <a:cs typeface="+mj-cs"/>
              </a:rPr>
              <a:t>RISPERIDON POWODUJE DYSBIOZĘ</a:t>
            </a:r>
            <a:endParaRPr kumimoji="0" lang="pl-PL" sz="4400" b="1" i="0" u="none" strike="noStrike" kern="1200" cap="none" spc="0" normalizeH="0" baseline="0" noProof="0" dirty="0">
              <a:ln>
                <a:noFill/>
              </a:ln>
              <a:solidFill>
                <a:srgbClr val="C00000"/>
              </a:solidFill>
              <a:effectLst/>
              <a:uLnTx/>
              <a:uFillTx/>
              <a:latin typeface="+mj-lt"/>
              <a:ea typeface="+mj-ea"/>
              <a:cs typeface="+mj-cs"/>
            </a:endParaRPr>
          </a:p>
        </p:txBody>
      </p:sp>
      <p:sp>
        <p:nvSpPr>
          <p:cNvPr id="6" name="Prostokąt 5"/>
          <p:cNvSpPr/>
          <p:nvPr/>
        </p:nvSpPr>
        <p:spPr>
          <a:xfrm>
            <a:off x="1475656" y="620688"/>
            <a:ext cx="1872208" cy="4320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51520" y="764704"/>
            <a:ext cx="8640960" cy="5040560"/>
          </a:xfrm>
          <a:prstGeom prst="rect">
            <a:avLst/>
          </a:prstGeom>
        </p:spPr>
      </p:pic>
      <p:sp>
        <p:nvSpPr>
          <p:cNvPr id="4097" name="Rectangle 1"/>
          <p:cNvSpPr>
            <a:spLocks noChangeArrowheads="1"/>
          </p:cNvSpPr>
          <p:nvPr/>
        </p:nvSpPr>
        <p:spPr bwMode="auto">
          <a:xfrm>
            <a:off x="395536" y="5877272"/>
            <a:ext cx="874846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GB" sz="1600" dirty="0" err="1" smtClean="0">
                <a:ea typeface="Times New Roman" pitchFamily="18" charset="0"/>
                <a:cs typeface="Times New Roman" pitchFamily="18" charset="0"/>
              </a:rPr>
              <a:t>Skonieczna-Żydecka</a:t>
            </a:r>
            <a:r>
              <a:rPr lang="pl-PL" sz="1600" dirty="0" smtClean="0">
                <a:ea typeface="Times New Roman" pitchFamily="18" charset="0"/>
                <a:cs typeface="Times New Roman" pitchFamily="18" charset="0"/>
              </a:rPr>
              <a:t> K.,</a:t>
            </a:r>
            <a:r>
              <a:rPr lang="en-GB" sz="1600" dirty="0" smtClean="0">
                <a:ea typeface="Times New Roman" pitchFamily="18" charset="0"/>
                <a:cs typeface="Times New Roman" pitchFamily="18" charset="0"/>
              </a:rPr>
              <a:t> </a:t>
            </a:r>
            <a:r>
              <a:rPr lang="en-GB" sz="1600" dirty="0" err="1" smtClean="0">
                <a:ea typeface="Times New Roman" pitchFamily="18" charset="0"/>
                <a:cs typeface="Times New Roman" pitchFamily="18" charset="0"/>
              </a:rPr>
              <a:t>Łoniewski</a:t>
            </a:r>
            <a:r>
              <a:rPr lang="pl-PL" sz="1600" dirty="0" smtClean="0">
                <a:ea typeface="Times New Roman" pitchFamily="18" charset="0"/>
                <a:cs typeface="Times New Roman" pitchFamily="18" charset="0"/>
              </a:rPr>
              <a:t> I., </a:t>
            </a:r>
            <a:r>
              <a:rPr lang="en-GB" sz="1600" dirty="0" err="1" smtClean="0" bmk="">
                <a:ea typeface="Times New Roman" pitchFamily="18" charset="0"/>
                <a:cs typeface="Times New Roman" pitchFamily="18" charset="0"/>
              </a:rPr>
              <a:t>Misera</a:t>
            </a:r>
            <a:r>
              <a:rPr lang="pl-PL" sz="1600" dirty="0" smtClean="0" bmk="">
                <a:ea typeface="Times New Roman" pitchFamily="18" charset="0"/>
                <a:cs typeface="Times New Roman" pitchFamily="18" charset="0"/>
              </a:rPr>
              <a:t> A., </a:t>
            </a:r>
            <a:r>
              <a:rPr lang="en-GB" sz="1600" dirty="0" err="1" smtClean="0" bmk="">
                <a:ea typeface="Times New Roman" pitchFamily="18" charset="0"/>
                <a:cs typeface="Times New Roman" pitchFamily="18" charset="0"/>
              </a:rPr>
              <a:t>Stachowska</a:t>
            </a:r>
            <a:r>
              <a:rPr lang="pl-PL" sz="1600" dirty="0" smtClean="0" bmk="">
                <a:ea typeface="Times New Roman" pitchFamily="18" charset="0"/>
                <a:cs typeface="Times New Roman" pitchFamily="18" charset="0"/>
              </a:rPr>
              <a:t> E., </a:t>
            </a:r>
            <a:r>
              <a:rPr lang="en-GB" sz="1600" dirty="0" err="1" smtClean="0" bmk="">
                <a:ea typeface="Times New Roman" pitchFamily="18" charset="0"/>
                <a:cs typeface="Times New Roman" pitchFamily="18" charset="0"/>
              </a:rPr>
              <a:t>Maciejewska</a:t>
            </a:r>
            <a:r>
              <a:rPr lang="pl-PL" sz="1600" dirty="0" smtClean="0" bmk="">
                <a:ea typeface="Times New Roman" pitchFamily="18" charset="0"/>
                <a:cs typeface="Times New Roman" pitchFamily="18" charset="0"/>
              </a:rPr>
              <a:t> D., </a:t>
            </a:r>
            <a:r>
              <a:rPr lang="en-GB" sz="1600" dirty="0" err="1" smtClean="0" bmk="">
                <a:ea typeface="Times New Roman" pitchFamily="18" charset="0"/>
                <a:cs typeface="Times New Roman" pitchFamily="18" charset="0"/>
              </a:rPr>
              <a:t>Marlicz</a:t>
            </a:r>
            <a:r>
              <a:rPr lang="pl-PL" sz="1600" dirty="0" smtClean="0" bmk="">
                <a:ea typeface="Times New Roman" pitchFamily="18" charset="0"/>
                <a:cs typeface="Times New Roman" pitchFamily="18" charset="0"/>
              </a:rPr>
              <a:t> W., </a:t>
            </a:r>
            <a:r>
              <a:rPr lang="en-GB" sz="1600" dirty="0" smtClean="0">
                <a:ea typeface="Times New Roman" pitchFamily="18" charset="0"/>
                <a:cs typeface="Times New Roman" pitchFamily="18" charset="0"/>
              </a:rPr>
              <a:t>Galling</a:t>
            </a:r>
            <a:r>
              <a:rPr lang="pl-PL" sz="1600" dirty="0" smtClean="0">
                <a:ea typeface="Times New Roman" pitchFamily="18" charset="0"/>
                <a:cs typeface="Times New Roman" pitchFamily="18" charset="0"/>
              </a:rPr>
              <a:t> B. </a:t>
            </a:r>
            <a:endParaRPr lang="pl-PL" sz="1600" dirty="0" smtClean="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i="0" u="none" strike="noStrike" cap="none" normalizeH="0" baseline="0" dirty="0" smtClean="0">
                <a:ln>
                  <a:noFill/>
                </a:ln>
                <a:solidFill>
                  <a:schemeClr val="tx1"/>
                </a:solidFill>
                <a:effectLst/>
                <a:ea typeface="Times New Roman" pitchFamily="18" charset="0"/>
                <a:cs typeface="Times New Roman" pitchFamily="18" charset="0"/>
              </a:rPr>
              <a:t>Second-generation antipsychotics</a:t>
            </a:r>
            <a:r>
              <a:rPr kumimoji="0" lang="pl-PL" sz="1600" i="0" u="none" strike="noStrike" cap="none" normalizeH="0" baseline="0" dirty="0" smtClean="0">
                <a:ln>
                  <a:noFill/>
                </a:ln>
                <a:solidFill>
                  <a:schemeClr val="tx1"/>
                </a:solidFill>
                <a:effectLst/>
                <a:ea typeface="Times New Roman" pitchFamily="18" charset="0"/>
                <a:cs typeface="Times New Roman" pitchFamily="18" charset="0"/>
              </a:rPr>
              <a:t> </a:t>
            </a:r>
            <a:r>
              <a:rPr kumimoji="0" lang="en-GB" sz="1600" i="0" u="none" strike="noStrike" cap="none" normalizeH="0" baseline="0" dirty="0" smtClean="0">
                <a:ln>
                  <a:noFill/>
                </a:ln>
                <a:solidFill>
                  <a:schemeClr val="tx1"/>
                </a:solidFill>
                <a:effectLst/>
                <a:ea typeface="Times New Roman" pitchFamily="18" charset="0"/>
                <a:cs typeface="Times New Roman" pitchFamily="18" charset="0"/>
              </a:rPr>
              <a:t>and alterations of body weight and metabolism – an investigation into the role of gut </a:t>
            </a:r>
            <a:r>
              <a:rPr kumimoji="0" lang="en-GB" sz="1600" i="0" u="none" strike="noStrike" cap="none" normalizeH="0" baseline="0" dirty="0" err="1" smtClean="0">
                <a:ln>
                  <a:noFill/>
                </a:ln>
                <a:solidFill>
                  <a:schemeClr val="tx1"/>
                </a:solidFill>
                <a:effectLst/>
                <a:ea typeface="Times New Roman" pitchFamily="18" charset="0"/>
                <a:cs typeface="Times New Roman" pitchFamily="18" charset="0"/>
              </a:rPr>
              <a:t>microbiome</a:t>
            </a:r>
            <a:r>
              <a:rPr kumimoji="0" lang="en-GB" sz="1600" i="0" u="none" strike="noStrike" cap="none" normalizeH="0" baseline="0" dirty="0" smtClean="0">
                <a:ln>
                  <a:noFill/>
                </a:ln>
                <a:solidFill>
                  <a:schemeClr val="tx1"/>
                </a:solidFill>
                <a:effectLst/>
                <a:ea typeface="Times New Roman" pitchFamily="18" charset="0"/>
                <a:cs typeface="Times New Roman" pitchFamily="18" charset="0"/>
              </a:rPr>
              <a:t>. A systematic review.</a:t>
            </a:r>
            <a:r>
              <a:rPr kumimoji="0" lang="pl-PL" sz="1600" i="0" u="none" strike="noStrike" cap="none" normalizeH="0" baseline="0" dirty="0" smtClean="0">
                <a:ln>
                  <a:noFill/>
                </a:ln>
                <a:solidFill>
                  <a:schemeClr val="tx1"/>
                </a:solidFill>
                <a:effectLst/>
                <a:ea typeface="Times New Roman" pitchFamily="18" charset="0"/>
                <a:cs typeface="Times New Roman" pitchFamily="18" charset="0"/>
              </a:rPr>
              <a:t>  </a:t>
            </a:r>
            <a:r>
              <a:rPr kumimoji="0" lang="pl-PL" sz="1600" i="0" u="none" strike="noStrike" cap="none" normalizeH="0" baseline="0" dirty="0" err="1" smtClean="0">
                <a:ln>
                  <a:noFill/>
                </a:ln>
                <a:solidFill>
                  <a:schemeClr val="tx1"/>
                </a:solidFill>
                <a:effectLst/>
                <a:ea typeface="Times New Roman" pitchFamily="18" charset="0"/>
                <a:cs typeface="Times New Roman" pitchFamily="18" charset="0"/>
              </a:rPr>
              <a:t>Psychopharmacology</a:t>
            </a:r>
            <a:r>
              <a:rPr kumimoji="0" lang="pl-PL" sz="1600" i="0" u="none" strike="noStrike" cap="none" normalizeH="0" baseline="0" dirty="0" smtClean="0">
                <a:ln>
                  <a:noFill/>
                </a:ln>
                <a:solidFill>
                  <a:schemeClr val="tx1"/>
                </a:solidFill>
                <a:effectLst/>
                <a:ea typeface="Times New Roman" pitchFamily="18" charset="0"/>
                <a:cs typeface="Times New Roman" pitchFamily="18" charset="0"/>
              </a:rPr>
              <a:t>, w druku.</a:t>
            </a:r>
            <a:endParaRPr kumimoji="0" lang="pl-PL" sz="1600" i="0" u="none" strike="noStrike" cap="none" normalizeH="0" baseline="0" dirty="0" smtClean="0">
              <a:ln>
                <a:noFill/>
              </a:ln>
              <a:solidFill>
                <a:schemeClr val="tx1"/>
              </a:solidFill>
              <a:effectLst/>
              <a:cs typeface="Arial" pitchFamily="34" charset="0"/>
            </a:endParaRPr>
          </a:p>
        </p:txBody>
      </p:sp>
      <p:sp>
        <p:nvSpPr>
          <p:cNvPr id="7" name="Tytuł 6"/>
          <p:cNvSpPr>
            <a:spLocks noGrp="1"/>
          </p:cNvSpPr>
          <p:nvPr>
            <p:ph type="title"/>
          </p:nvPr>
        </p:nvSpPr>
        <p:spPr>
          <a:xfrm>
            <a:off x="107504" y="53752"/>
            <a:ext cx="8928992" cy="710952"/>
          </a:xfrm>
        </p:spPr>
        <p:txBody>
          <a:bodyPr>
            <a:normAutofit fontScale="90000"/>
          </a:bodyPr>
          <a:lstStyle/>
          <a:p>
            <a:r>
              <a:rPr lang="pl-PL" b="1" dirty="0" err="1" smtClean="0">
                <a:solidFill>
                  <a:srgbClr val="C00000"/>
                </a:solidFill>
              </a:rPr>
              <a:t>SGAs</a:t>
            </a:r>
            <a:r>
              <a:rPr lang="pl-PL" b="1" dirty="0" smtClean="0">
                <a:solidFill>
                  <a:srgbClr val="C00000"/>
                </a:solidFill>
              </a:rPr>
              <a:t> – DYSBIOZA - </a:t>
            </a:r>
            <a:r>
              <a:rPr lang="pl-PL" b="1" dirty="0" smtClean="0">
                <a:solidFill>
                  <a:srgbClr val="C00000"/>
                </a:solidFill>
                <a:latin typeface="Times New Roman"/>
                <a:cs typeface="Times New Roman"/>
              </a:rPr>
              <a:t>↑</a:t>
            </a:r>
            <a:r>
              <a:rPr lang="pl-PL" b="1" dirty="0" smtClean="0">
                <a:solidFill>
                  <a:srgbClr val="C00000"/>
                </a:solidFill>
              </a:rPr>
              <a:t> MASY CIAŁA</a:t>
            </a:r>
            <a:endParaRPr lang="pl-PL" b="1" dirty="0">
              <a:solidFill>
                <a:srgbClr val="C0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827584" y="5445224"/>
            <a:ext cx="7524328" cy="1200329"/>
          </a:xfrm>
          <a:prstGeom prst="rect">
            <a:avLst/>
          </a:prstGeom>
          <a:noFill/>
        </p:spPr>
        <p:txBody>
          <a:bodyPr wrap="square" rtlCol="0">
            <a:spAutoFit/>
          </a:bodyPr>
          <a:lstStyle/>
          <a:p>
            <a:r>
              <a:rPr lang="pl-PL" sz="7200" b="1" dirty="0" smtClean="0">
                <a:solidFill>
                  <a:srgbClr val="C00000"/>
                </a:solidFill>
              </a:rPr>
              <a:t>…I CZYM SIĘ LECZY</a:t>
            </a:r>
            <a:endParaRPr lang="pl-PL" sz="7200" b="1" dirty="0">
              <a:solidFill>
                <a:srgbClr val="C00000"/>
              </a:solidFill>
            </a:endParaRPr>
          </a:p>
        </p:txBody>
      </p:sp>
      <p:pic>
        <p:nvPicPr>
          <p:cNvPr id="2050" name="Picture 2" descr="https://upload.wikimedia.org/wikipedia/commons/f/f6/Feuerbach_Ludwig.jpg"/>
          <p:cNvPicPr>
            <a:picLocks noChangeAspect="1" noChangeArrowheads="1"/>
          </p:cNvPicPr>
          <p:nvPr/>
        </p:nvPicPr>
        <p:blipFill>
          <a:blip r:embed="rId2" cstate="print"/>
          <a:srcRect/>
          <a:stretch>
            <a:fillRect/>
          </a:stretch>
        </p:blipFill>
        <p:spPr bwMode="auto">
          <a:xfrm>
            <a:off x="133055" y="1124744"/>
            <a:ext cx="2494729" cy="3240360"/>
          </a:xfrm>
          <a:prstGeom prst="rect">
            <a:avLst/>
          </a:prstGeom>
          <a:noFill/>
        </p:spPr>
      </p:pic>
      <p:sp>
        <p:nvSpPr>
          <p:cNvPr id="5" name="pole tekstowe 4"/>
          <p:cNvSpPr txBox="1"/>
          <p:nvPr/>
        </p:nvSpPr>
        <p:spPr>
          <a:xfrm>
            <a:off x="2771800" y="1556792"/>
            <a:ext cx="5940152" cy="2123658"/>
          </a:xfrm>
          <a:prstGeom prst="rect">
            <a:avLst/>
          </a:prstGeom>
          <a:noFill/>
        </p:spPr>
        <p:txBody>
          <a:bodyPr wrap="square" rtlCol="0">
            <a:spAutoFit/>
          </a:bodyPr>
          <a:lstStyle/>
          <a:p>
            <a:pPr algn="ctr"/>
            <a:r>
              <a:rPr lang="pl-PL" sz="6600" b="1" dirty="0" smtClean="0">
                <a:solidFill>
                  <a:srgbClr val="C00000"/>
                </a:solidFill>
              </a:rPr>
              <a:t>CZŁOWIEK JEST </a:t>
            </a:r>
          </a:p>
          <a:p>
            <a:pPr algn="ctr"/>
            <a:r>
              <a:rPr lang="pl-PL" sz="6600" b="1" dirty="0" smtClean="0">
                <a:solidFill>
                  <a:srgbClr val="C00000"/>
                </a:solidFill>
              </a:rPr>
              <a:t>TYM CO ZJE</a:t>
            </a:r>
            <a:endParaRPr lang="pl-PL" sz="6600" b="1" dirty="0">
              <a:solidFill>
                <a:srgbClr val="C00000"/>
              </a:solidFill>
            </a:endParaRPr>
          </a:p>
        </p:txBody>
      </p:sp>
      <p:sp>
        <p:nvSpPr>
          <p:cNvPr id="6" name="Prostokąt 5"/>
          <p:cNvSpPr/>
          <p:nvPr/>
        </p:nvSpPr>
        <p:spPr>
          <a:xfrm>
            <a:off x="179512" y="4653136"/>
            <a:ext cx="5283306" cy="461665"/>
          </a:xfrm>
          <a:prstGeom prst="rect">
            <a:avLst/>
          </a:prstGeom>
        </p:spPr>
        <p:txBody>
          <a:bodyPr wrap="none">
            <a:spAutoFit/>
          </a:bodyPr>
          <a:lstStyle/>
          <a:p>
            <a:r>
              <a:rPr lang="de-DE" sz="2400" dirty="0" smtClean="0"/>
              <a:t>Ludwig Andreas Feuerbach (1804 - 1872)</a:t>
            </a:r>
            <a:endParaRPr lang="pl-PL" sz="2400" dirty="0"/>
          </a:p>
        </p:txBody>
      </p:sp>
      <p:sp>
        <p:nvSpPr>
          <p:cNvPr id="7" name="Tytuł 6"/>
          <p:cNvSpPr>
            <a:spLocks noGrp="1"/>
          </p:cNvSpPr>
          <p:nvPr>
            <p:ph type="title"/>
          </p:nvPr>
        </p:nvSpPr>
        <p:spPr>
          <a:xfrm>
            <a:off x="467544" y="0"/>
            <a:ext cx="8229600" cy="1143000"/>
          </a:xfrm>
        </p:spPr>
        <p:txBody>
          <a:bodyPr/>
          <a:lstStyle/>
          <a:p>
            <a:r>
              <a:rPr lang="pl-PL" b="1" i="1" smtClean="0"/>
              <a:t>TAKE-HOME </a:t>
            </a:r>
            <a:r>
              <a:rPr lang="pl-PL" b="1" i="1" dirty="0" smtClean="0"/>
              <a:t>MESSAGE</a:t>
            </a:r>
            <a:endParaRPr lang="pl-PL"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2051050"/>
            <a:ext cx="9051254" cy="2674094"/>
          </a:xfrm>
          <a:prstGeom prst="rect">
            <a:avLst/>
          </a:prstGeom>
          <a:noFill/>
          <a:ln w="9525">
            <a:noFill/>
            <a:miter lim="800000"/>
            <a:headEnd/>
            <a:tailEnd/>
          </a:ln>
        </p:spPr>
      </p:pic>
      <p:sp>
        <p:nvSpPr>
          <p:cNvPr id="5" name="Tytuł 4"/>
          <p:cNvSpPr>
            <a:spLocks noGrp="1"/>
          </p:cNvSpPr>
          <p:nvPr>
            <p:ph type="title"/>
          </p:nvPr>
        </p:nvSpPr>
        <p:spPr/>
        <p:txBody>
          <a:bodyPr>
            <a:normAutofit fontScale="90000"/>
          </a:bodyPr>
          <a:lstStyle/>
          <a:p>
            <a:r>
              <a:rPr lang="pl-PL" dirty="0" smtClean="0"/>
              <a:t>MIKROBIOTA I EFEKT PIERWSZEGO PRZEJŚCIA</a:t>
            </a:r>
            <a:endParaRPr lang="pl-PL" dirty="0"/>
          </a:p>
        </p:txBody>
      </p:sp>
      <p:sp>
        <p:nvSpPr>
          <p:cNvPr id="6" name="Prostokąt 5"/>
          <p:cNvSpPr/>
          <p:nvPr/>
        </p:nvSpPr>
        <p:spPr>
          <a:xfrm>
            <a:off x="323528" y="5661248"/>
            <a:ext cx="9144000" cy="646331"/>
          </a:xfrm>
          <a:prstGeom prst="rect">
            <a:avLst/>
          </a:prstGeom>
        </p:spPr>
        <p:txBody>
          <a:bodyPr wrap="square">
            <a:spAutoFit/>
          </a:bodyPr>
          <a:lstStyle/>
          <a:p>
            <a:r>
              <a:rPr lang="pl-PL" dirty="0" err="1" smtClean="0"/>
              <a:t>Spanogiannopoulos</a:t>
            </a:r>
            <a:r>
              <a:rPr lang="pl-PL" dirty="0" smtClean="0"/>
              <a:t> P et al. </a:t>
            </a:r>
            <a:r>
              <a:rPr lang="pl-PL" dirty="0" err="1" smtClean="0"/>
              <a:t>The</a:t>
            </a:r>
            <a:r>
              <a:rPr lang="pl-PL" dirty="0" smtClean="0"/>
              <a:t> </a:t>
            </a:r>
            <a:r>
              <a:rPr lang="pl-PL" dirty="0" err="1" smtClean="0"/>
              <a:t>microbial</a:t>
            </a:r>
            <a:r>
              <a:rPr lang="pl-PL" dirty="0" smtClean="0"/>
              <a:t> </a:t>
            </a:r>
            <a:r>
              <a:rPr lang="pl-PL" dirty="0" err="1" smtClean="0"/>
              <a:t>pharmacists</a:t>
            </a:r>
            <a:r>
              <a:rPr lang="pl-PL" dirty="0" smtClean="0"/>
              <a:t> </a:t>
            </a:r>
            <a:r>
              <a:rPr lang="pl-PL" dirty="0" err="1" smtClean="0"/>
              <a:t>within</a:t>
            </a:r>
            <a:r>
              <a:rPr lang="pl-PL" dirty="0" smtClean="0"/>
              <a:t> </a:t>
            </a:r>
            <a:r>
              <a:rPr lang="pl-PL" dirty="0" err="1" smtClean="0"/>
              <a:t>us</a:t>
            </a:r>
            <a:r>
              <a:rPr lang="pl-PL" dirty="0" smtClean="0"/>
              <a:t>: a </a:t>
            </a:r>
            <a:r>
              <a:rPr lang="pl-PL" dirty="0" err="1" smtClean="0"/>
              <a:t>metagenomic</a:t>
            </a:r>
            <a:r>
              <a:rPr lang="pl-PL" dirty="0" smtClean="0"/>
              <a:t> </a:t>
            </a:r>
            <a:r>
              <a:rPr lang="pl-PL" dirty="0" err="1" smtClean="0"/>
              <a:t>view</a:t>
            </a:r>
            <a:r>
              <a:rPr lang="pl-PL" dirty="0" smtClean="0"/>
              <a:t> of </a:t>
            </a:r>
            <a:r>
              <a:rPr lang="pl-PL" dirty="0" err="1" smtClean="0"/>
              <a:t>xenobiotic</a:t>
            </a:r>
            <a:r>
              <a:rPr lang="pl-PL" dirty="0" smtClean="0"/>
              <a:t> </a:t>
            </a:r>
            <a:r>
              <a:rPr lang="pl-PL" dirty="0" err="1" smtClean="0"/>
              <a:t>metabolism</a:t>
            </a:r>
            <a:r>
              <a:rPr lang="pl-PL" dirty="0" smtClean="0"/>
              <a:t>. Nat </a:t>
            </a:r>
            <a:r>
              <a:rPr lang="pl-PL" dirty="0" err="1" smtClean="0"/>
              <a:t>Rev</a:t>
            </a:r>
            <a:r>
              <a:rPr lang="pl-PL" dirty="0" smtClean="0"/>
              <a:t> </a:t>
            </a:r>
            <a:r>
              <a:rPr lang="pl-PL" dirty="0" err="1" smtClean="0"/>
              <a:t>Microbiol</a:t>
            </a:r>
            <a:r>
              <a:rPr lang="pl-PL" dirty="0" smtClean="0"/>
              <a:t>. 2016 ;14(5):273-87.</a:t>
            </a:r>
            <a:endParaRPr lang="pl-P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547665" y="212365"/>
            <a:ext cx="5496074" cy="5845535"/>
          </a:xfrm>
          <a:prstGeom prst="rect">
            <a:avLst/>
          </a:prstGeom>
          <a:noFill/>
          <a:ln w="9525">
            <a:noFill/>
            <a:miter lim="800000"/>
            <a:headEnd/>
            <a:tailEnd/>
          </a:ln>
        </p:spPr>
      </p:pic>
      <p:sp>
        <p:nvSpPr>
          <p:cNvPr id="5" name="Prostokąt 4"/>
          <p:cNvSpPr/>
          <p:nvPr/>
        </p:nvSpPr>
        <p:spPr>
          <a:xfrm>
            <a:off x="0" y="6211669"/>
            <a:ext cx="9144000" cy="646331"/>
          </a:xfrm>
          <a:prstGeom prst="rect">
            <a:avLst/>
          </a:prstGeom>
        </p:spPr>
        <p:txBody>
          <a:bodyPr wrap="square">
            <a:spAutoFit/>
          </a:bodyPr>
          <a:lstStyle/>
          <a:p>
            <a:r>
              <a:rPr lang="pl-PL" dirty="0" err="1" smtClean="0"/>
              <a:t>Spanogiannopoulos</a:t>
            </a:r>
            <a:r>
              <a:rPr lang="pl-PL" dirty="0" smtClean="0"/>
              <a:t> P et al. </a:t>
            </a:r>
            <a:r>
              <a:rPr lang="pl-PL" dirty="0" err="1" smtClean="0"/>
              <a:t>The</a:t>
            </a:r>
            <a:r>
              <a:rPr lang="pl-PL" dirty="0" smtClean="0"/>
              <a:t> </a:t>
            </a:r>
            <a:r>
              <a:rPr lang="pl-PL" dirty="0" err="1" smtClean="0"/>
              <a:t>microbial</a:t>
            </a:r>
            <a:r>
              <a:rPr lang="pl-PL" dirty="0" smtClean="0"/>
              <a:t> </a:t>
            </a:r>
            <a:r>
              <a:rPr lang="pl-PL" dirty="0" err="1" smtClean="0"/>
              <a:t>pharmacists</a:t>
            </a:r>
            <a:r>
              <a:rPr lang="pl-PL" dirty="0" smtClean="0"/>
              <a:t> </a:t>
            </a:r>
            <a:r>
              <a:rPr lang="pl-PL" dirty="0" err="1" smtClean="0"/>
              <a:t>within</a:t>
            </a:r>
            <a:r>
              <a:rPr lang="pl-PL" dirty="0" smtClean="0"/>
              <a:t> </a:t>
            </a:r>
            <a:r>
              <a:rPr lang="pl-PL" dirty="0" err="1" smtClean="0"/>
              <a:t>us</a:t>
            </a:r>
            <a:r>
              <a:rPr lang="pl-PL" dirty="0" smtClean="0"/>
              <a:t>: a </a:t>
            </a:r>
            <a:r>
              <a:rPr lang="pl-PL" dirty="0" err="1" smtClean="0"/>
              <a:t>metagenomic</a:t>
            </a:r>
            <a:r>
              <a:rPr lang="pl-PL" dirty="0" smtClean="0"/>
              <a:t> </a:t>
            </a:r>
            <a:r>
              <a:rPr lang="pl-PL" dirty="0" err="1" smtClean="0"/>
              <a:t>view</a:t>
            </a:r>
            <a:r>
              <a:rPr lang="pl-PL" dirty="0" smtClean="0"/>
              <a:t> of </a:t>
            </a:r>
            <a:r>
              <a:rPr lang="pl-PL" dirty="0" err="1" smtClean="0"/>
              <a:t>xenobiotic</a:t>
            </a:r>
            <a:r>
              <a:rPr lang="pl-PL" dirty="0" smtClean="0"/>
              <a:t> </a:t>
            </a:r>
            <a:r>
              <a:rPr lang="pl-PL" dirty="0" err="1" smtClean="0"/>
              <a:t>metabolism</a:t>
            </a:r>
            <a:r>
              <a:rPr lang="pl-PL" dirty="0" smtClean="0"/>
              <a:t>. Nat </a:t>
            </a:r>
            <a:r>
              <a:rPr lang="pl-PL" dirty="0" err="1" smtClean="0"/>
              <a:t>Rev</a:t>
            </a:r>
            <a:r>
              <a:rPr lang="pl-PL" dirty="0" smtClean="0"/>
              <a:t> </a:t>
            </a:r>
            <a:r>
              <a:rPr lang="pl-PL" dirty="0" err="1" smtClean="0"/>
              <a:t>Microbiol</a:t>
            </a:r>
            <a:r>
              <a:rPr lang="pl-PL" dirty="0" smtClean="0"/>
              <a:t>. 2016 ;14(5):273-87.</a:t>
            </a:r>
            <a:endParaRPr lang="pl-P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267744" y="188640"/>
            <a:ext cx="4810125" cy="5229225"/>
          </a:xfrm>
          <a:prstGeom prst="rect">
            <a:avLst/>
          </a:prstGeom>
          <a:noFill/>
          <a:ln w="9525">
            <a:noFill/>
            <a:miter lim="800000"/>
            <a:headEnd/>
            <a:tailEnd/>
          </a:ln>
        </p:spPr>
      </p:pic>
      <p:sp>
        <p:nvSpPr>
          <p:cNvPr id="5" name="Prostokąt 4"/>
          <p:cNvSpPr/>
          <p:nvPr/>
        </p:nvSpPr>
        <p:spPr>
          <a:xfrm>
            <a:off x="0" y="6211669"/>
            <a:ext cx="9144000" cy="646331"/>
          </a:xfrm>
          <a:prstGeom prst="rect">
            <a:avLst/>
          </a:prstGeom>
        </p:spPr>
        <p:txBody>
          <a:bodyPr wrap="square">
            <a:spAutoFit/>
          </a:bodyPr>
          <a:lstStyle/>
          <a:p>
            <a:r>
              <a:rPr lang="pl-PL" dirty="0" err="1" smtClean="0"/>
              <a:t>Spanogiannopoulos</a:t>
            </a:r>
            <a:r>
              <a:rPr lang="pl-PL" dirty="0" smtClean="0"/>
              <a:t> P et al. </a:t>
            </a:r>
            <a:r>
              <a:rPr lang="pl-PL" dirty="0" err="1" smtClean="0"/>
              <a:t>The</a:t>
            </a:r>
            <a:r>
              <a:rPr lang="pl-PL" dirty="0" smtClean="0"/>
              <a:t> </a:t>
            </a:r>
            <a:r>
              <a:rPr lang="pl-PL" dirty="0" err="1" smtClean="0"/>
              <a:t>microbial</a:t>
            </a:r>
            <a:r>
              <a:rPr lang="pl-PL" dirty="0" smtClean="0"/>
              <a:t> </a:t>
            </a:r>
            <a:r>
              <a:rPr lang="pl-PL" dirty="0" err="1" smtClean="0"/>
              <a:t>pharmacists</a:t>
            </a:r>
            <a:r>
              <a:rPr lang="pl-PL" dirty="0" smtClean="0"/>
              <a:t> </a:t>
            </a:r>
            <a:r>
              <a:rPr lang="pl-PL" dirty="0" err="1" smtClean="0"/>
              <a:t>within</a:t>
            </a:r>
            <a:r>
              <a:rPr lang="pl-PL" dirty="0" smtClean="0"/>
              <a:t> </a:t>
            </a:r>
            <a:r>
              <a:rPr lang="pl-PL" dirty="0" err="1" smtClean="0"/>
              <a:t>us</a:t>
            </a:r>
            <a:r>
              <a:rPr lang="pl-PL" dirty="0" smtClean="0"/>
              <a:t>: a </a:t>
            </a:r>
            <a:r>
              <a:rPr lang="pl-PL" dirty="0" err="1" smtClean="0"/>
              <a:t>metagenomic</a:t>
            </a:r>
            <a:r>
              <a:rPr lang="pl-PL" dirty="0" smtClean="0"/>
              <a:t> </a:t>
            </a:r>
            <a:r>
              <a:rPr lang="pl-PL" dirty="0" err="1" smtClean="0"/>
              <a:t>view</a:t>
            </a:r>
            <a:r>
              <a:rPr lang="pl-PL" dirty="0" smtClean="0"/>
              <a:t> of </a:t>
            </a:r>
            <a:r>
              <a:rPr lang="pl-PL" dirty="0" err="1" smtClean="0"/>
              <a:t>xenobiotic</a:t>
            </a:r>
            <a:r>
              <a:rPr lang="pl-PL" dirty="0" smtClean="0"/>
              <a:t> </a:t>
            </a:r>
            <a:r>
              <a:rPr lang="pl-PL" dirty="0" err="1" smtClean="0"/>
              <a:t>metabolism</a:t>
            </a:r>
            <a:r>
              <a:rPr lang="pl-PL" dirty="0" smtClean="0"/>
              <a:t>. Nat </a:t>
            </a:r>
            <a:r>
              <a:rPr lang="pl-PL" dirty="0" err="1" smtClean="0"/>
              <a:t>Rev</a:t>
            </a:r>
            <a:r>
              <a:rPr lang="pl-PL" dirty="0" smtClean="0"/>
              <a:t> </a:t>
            </a:r>
            <a:r>
              <a:rPr lang="pl-PL" dirty="0" err="1" smtClean="0"/>
              <a:t>Microbiol</a:t>
            </a:r>
            <a:r>
              <a:rPr lang="pl-PL" dirty="0" smtClean="0"/>
              <a:t>. 2016 ;14(5):273-87.</a:t>
            </a:r>
            <a:endParaRPr lang="pl-P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403649" y="112594"/>
            <a:ext cx="5716290" cy="5983406"/>
          </a:xfrm>
          <a:prstGeom prst="rect">
            <a:avLst/>
          </a:prstGeom>
          <a:noFill/>
          <a:ln w="9525">
            <a:noFill/>
            <a:miter lim="800000"/>
            <a:headEnd/>
            <a:tailEnd/>
          </a:ln>
        </p:spPr>
      </p:pic>
      <p:sp>
        <p:nvSpPr>
          <p:cNvPr id="5" name="Prostokąt 4"/>
          <p:cNvSpPr/>
          <p:nvPr/>
        </p:nvSpPr>
        <p:spPr>
          <a:xfrm>
            <a:off x="0" y="6211669"/>
            <a:ext cx="9144000" cy="646331"/>
          </a:xfrm>
          <a:prstGeom prst="rect">
            <a:avLst/>
          </a:prstGeom>
        </p:spPr>
        <p:txBody>
          <a:bodyPr wrap="square">
            <a:spAutoFit/>
          </a:bodyPr>
          <a:lstStyle/>
          <a:p>
            <a:r>
              <a:rPr lang="pl-PL" dirty="0" err="1" smtClean="0"/>
              <a:t>Spanogiannopoulos</a:t>
            </a:r>
            <a:r>
              <a:rPr lang="pl-PL" dirty="0" smtClean="0"/>
              <a:t> P et al. </a:t>
            </a:r>
            <a:r>
              <a:rPr lang="pl-PL" dirty="0" err="1" smtClean="0"/>
              <a:t>The</a:t>
            </a:r>
            <a:r>
              <a:rPr lang="pl-PL" dirty="0" smtClean="0"/>
              <a:t> </a:t>
            </a:r>
            <a:r>
              <a:rPr lang="pl-PL" dirty="0" err="1" smtClean="0"/>
              <a:t>microbial</a:t>
            </a:r>
            <a:r>
              <a:rPr lang="pl-PL" dirty="0" smtClean="0"/>
              <a:t> </a:t>
            </a:r>
            <a:r>
              <a:rPr lang="pl-PL" dirty="0" err="1" smtClean="0"/>
              <a:t>pharmacists</a:t>
            </a:r>
            <a:r>
              <a:rPr lang="pl-PL" dirty="0" smtClean="0"/>
              <a:t> </a:t>
            </a:r>
            <a:r>
              <a:rPr lang="pl-PL" dirty="0" err="1" smtClean="0"/>
              <a:t>within</a:t>
            </a:r>
            <a:r>
              <a:rPr lang="pl-PL" dirty="0" smtClean="0"/>
              <a:t> </a:t>
            </a:r>
            <a:r>
              <a:rPr lang="pl-PL" dirty="0" err="1" smtClean="0"/>
              <a:t>us</a:t>
            </a:r>
            <a:r>
              <a:rPr lang="pl-PL" dirty="0" smtClean="0"/>
              <a:t>: a </a:t>
            </a:r>
            <a:r>
              <a:rPr lang="pl-PL" dirty="0" err="1" smtClean="0"/>
              <a:t>metagenomic</a:t>
            </a:r>
            <a:r>
              <a:rPr lang="pl-PL" dirty="0" smtClean="0"/>
              <a:t> </a:t>
            </a:r>
            <a:r>
              <a:rPr lang="pl-PL" dirty="0" err="1" smtClean="0"/>
              <a:t>view</a:t>
            </a:r>
            <a:r>
              <a:rPr lang="pl-PL" dirty="0" smtClean="0"/>
              <a:t> of </a:t>
            </a:r>
            <a:r>
              <a:rPr lang="pl-PL" dirty="0" err="1" smtClean="0"/>
              <a:t>xenobiotic</a:t>
            </a:r>
            <a:r>
              <a:rPr lang="pl-PL" dirty="0" smtClean="0"/>
              <a:t> </a:t>
            </a:r>
            <a:r>
              <a:rPr lang="pl-PL" dirty="0" err="1" smtClean="0"/>
              <a:t>metabolism</a:t>
            </a:r>
            <a:r>
              <a:rPr lang="pl-PL" dirty="0" smtClean="0"/>
              <a:t>. Nat </a:t>
            </a:r>
            <a:r>
              <a:rPr lang="pl-PL" dirty="0" err="1" smtClean="0"/>
              <a:t>Rev</a:t>
            </a:r>
            <a:r>
              <a:rPr lang="pl-PL" dirty="0" smtClean="0"/>
              <a:t> </a:t>
            </a:r>
            <a:r>
              <a:rPr lang="pl-PL" dirty="0" err="1" smtClean="0"/>
              <a:t>Microbiol</a:t>
            </a:r>
            <a:r>
              <a:rPr lang="pl-PL" dirty="0" smtClean="0"/>
              <a:t>. 2016 ;14(5):273-87.</a:t>
            </a:r>
            <a:endParaRPr lang="pl-P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Odcienie szarości">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TotalTime>
  <Words>2330</Words>
  <Application>Microsoft Office PowerPoint</Application>
  <PresentationFormat>Pokaz na ekranie (4:3)</PresentationFormat>
  <Paragraphs>250</Paragraphs>
  <Slides>57</Slides>
  <Notes>2</Notes>
  <HiddenSlides>0</HiddenSlides>
  <MMClips>0</MMClips>
  <ScaleCrop>false</ScaleCrop>
  <HeadingPairs>
    <vt:vector size="4" baseType="variant">
      <vt:variant>
        <vt:lpstr>Motyw</vt:lpstr>
      </vt:variant>
      <vt:variant>
        <vt:i4>1</vt:i4>
      </vt:variant>
      <vt:variant>
        <vt:lpstr>Tytuły slajdów</vt:lpstr>
      </vt:variant>
      <vt:variant>
        <vt:i4>57</vt:i4>
      </vt:variant>
    </vt:vector>
  </HeadingPairs>
  <TitlesOfParts>
    <vt:vector size="58" baseType="lpstr">
      <vt:lpstr>Motyw pakietu Office</vt:lpstr>
      <vt:lpstr>MIKROBIOTA A FARMAKOTERAPIA</vt:lpstr>
      <vt:lpstr>NIE TYLKO ANTYBIOTYKI DZIAŁAJĄ PRZECIWBAKTERYJNIE</vt:lpstr>
      <vt:lpstr>LEKI PRZECIWDEPRESYJNE DZIAŁĄJĄ PRZECIWBAKTERYJNIE</vt:lpstr>
      <vt:lpstr>Slajd 4</vt:lpstr>
      <vt:lpstr>Slajd 5</vt:lpstr>
      <vt:lpstr>MIKROBIOTA I EFEKT PIERWSZEGO PRZEJŚCIA</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MIKROBIOTA – KWASY ŻÓŁCIOWE-SIMWASTATYNA</vt:lpstr>
      <vt:lpstr>Slajd 22</vt:lpstr>
      <vt:lpstr>IPP - DZIAŁANIE W ŻOŁĄDKU</vt:lpstr>
      <vt:lpstr>IPP WYWOŁUJĄ DYSBIOZĘ</vt:lpstr>
      <vt:lpstr>Wpływ IPP na mikrobiom</vt:lpstr>
      <vt:lpstr>WPŁYW IPP NA MIKROBIOM </vt:lpstr>
      <vt:lpstr>IPP – DZIAŁANIE NA KOMÓRKI</vt:lpstr>
      <vt:lpstr>IPP – WZROST CZĘSTOŚCI ZAKAŻEŃ</vt:lpstr>
      <vt:lpstr>IPP – MIKROBIOTA - CDI</vt:lpstr>
      <vt:lpstr>Slajd 30</vt:lpstr>
      <vt:lpstr>IPP a CDI</vt:lpstr>
      <vt:lpstr>Slajd 32</vt:lpstr>
      <vt:lpstr>IPP ZWIĘKSZAJĄ RYZYKO SIBO</vt:lpstr>
      <vt:lpstr>Slajd 34</vt:lpstr>
      <vt:lpstr>Slajd 35</vt:lpstr>
      <vt:lpstr>Slajd 36</vt:lpstr>
      <vt:lpstr>Slajd 37</vt:lpstr>
      <vt:lpstr>Slajd 38</vt:lpstr>
      <vt:lpstr>Slajd 39</vt:lpstr>
      <vt:lpstr>Slajd 40</vt:lpstr>
      <vt:lpstr>DŁUGOTRWAŁE STOSOWANIE IPP JEST BEZPIECZNE</vt:lpstr>
      <vt:lpstr>Slajd 42</vt:lpstr>
      <vt:lpstr>Slajd 43</vt:lpstr>
      <vt:lpstr>Slajd 44</vt:lpstr>
      <vt:lpstr>Slajd 45</vt:lpstr>
      <vt:lpstr>Slajd 46</vt:lpstr>
      <vt:lpstr>Slajd 47</vt:lpstr>
      <vt:lpstr>TOLERANCJA METFORMINY ZALEŻY OD MIKROBIOTY</vt:lpstr>
      <vt:lpstr>DZIAŁANIE TAKŻE</vt:lpstr>
      <vt:lpstr>METFORMINA I MIKROBIOTA</vt:lpstr>
      <vt:lpstr>RISPERIDON – MIKROBIOTA – WZROST  MASY CIAŁA</vt:lpstr>
      <vt:lpstr>RISPERIDON POWODUJE WZROST MASY CIAŁA </vt:lpstr>
      <vt:lpstr>RISPERIDON POWODUJE ZABURZENIA GOSP. WĘGLOWODANOWEJ</vt:lpstr>
      <vt:lpstr>RISPERIDON POWODUJE ZABURZENIA GOSP. LIPIDOWEJ</vt:lpstr>
      <vt:lpstr>Slajd 55</vt:lpstr>
      <vt:lpstr>SGAs – DYSBIOZA - ↑ MASY CIAŁA</vt:lpstr>
      <vt:lpstr>TAKE-HOME MESSAGE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MIKROBIOTA A FARMAKOTERAPIA</dc:title>
  <dc:creator>Igor Łoniewski</dc:creator>
  <cp:lastModifiedBy>Igor Łoniewski</cp:lastModifiedBy>
  <cp:revision>15</cp:revision>
  <dcterms:created xsi:type="dcterms:W3CDTF">2018-11-06T07:41:45Z</dcterms:created>
  <dcterms:modified xsi:type="dcterms:W3CDTF">2018-11-08T14:20:11Z</dcterms:modified>
</cp:coreProperties>
</file>