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352" r:id="rId2"/>
    <p:sldId id="519" r:id="rId3"/>
    <p:sldId id="491" r:id="rId4"/>
    <p:sldId id="459" r:id="rId5"/>
    <p:sldId id="598" r:id="rId6"/>
    <p:sldId id="484" r:id="rId7"/>
    <p:sldId id="456" r:id="rId8"/>
    <p:sldId id="457" r:id="rId9"/>
    <p:sldId id="460" r:id="rId10"/>
    <p:sldId id="461" r:id="rId11"/>
    <p:sldId id="501" r:id="rId12"/>
    <p:sldId id="462" r:id="rId13"/>
    <p:sldId id="507" r:id="rId14"/>
    <p:sldId id="482" r:id="rId15"/>
    <p:sldId id="483" r:id="rId16"/>
    <p:sldId id="510" r:id="rId17"/>
    <p:sldId id="485" r:id="rId18"/>
    <p:sldId id="511" r:id="rId19"/>
    <p:sldId id="486" r:id="rId20"/>
    <p:sldId id="512" r:id="rId21"/>
    <p:sldId id="492" r:id="rId22"/>
    <p:sldId id="481" r:id="rId23"/>
    <p:sldId id="475" r:id="rId24"/>
    <p:sldId id="494" r:id="rId25"/>
    <p:sldId id="515" r:id="rId26"/>
    <p:sldId id="514" r:id="rId27"/>
    <p:sldId id="516" r:id="rId28"/>
    <p:sldId id="517" r:id="rId29"/>
    <p:sldId id="449" r:id="rId30"/>
    <p:sldId id="580" r:id="rId31"/>
    <p:sldId id="399" r:id="rId32"/>
    <p:sldId id="430" r:id="rId33"/>
    <p:sldId id="434" r:id="rId34"/>
    <p:sldId id="566" r:id="rId35"/>
    <p:sldId id="401" r:id="rId36"/>
    <p:sldId id="576" r:id="rId37"/>
    <p:sldId id="395" r:id="rId38"/>
    <p:sldId id="577" r:id="rId39"/>
    <p:sldId id="567" r:id="rId40"/>
    <p:sldId id="435" r:id="rId41"/>
    <p:sldId id="542" r:id="rId42"/>
    <p:sldId id="579" r:id="rId43"/>
    <p:sldId id="543" r:id="rId44"/>
    <p:sldId id="544" r:id="rId45"/>
    <p:sldId id="547" r:id="rId46"/>
    <p:sldId id="546" r:id="rId47"/>
    <p:sldId id="421" r:id="rId48"/>
    <p:sldId id="410" r:id="rId49"/>
    <p:sldId id="591" r:id="rId50"/>
    <p:sldId id="433" r:id="rId51"/>
    <p:sldId id="582" r:id="rId52"/>
    <p:sldId id="309" r:id="rId53"/>
    <p:sldId id="592" r:id="rId54"/>
    <p:sldId id="569" r:id="rId55"/>
    <p:sldId id="570" r:id="rId56"/>
    <p:sldId id="572" r:id="rId57"/>
    <p:sldId id="571" r:id="rId58"/>
    <p:sldId id="585" r:id="rId59"/>
    <p:sldId id="586" r:id="rId60"/>
    <p:sldId id="587" r:id="rId61"/>
    <p:sldId id="588" r:id="rId62"/>
    <p:sldId id="578" r:id="rId63"/>
    <p:sldId id="575" r:id="rId64"/>
    <p:sldId id="601" r:id="rId65"/>
    <p:sldId id="600" r:id="rId66"/>
    <p:sldId id="530" r:id="rId67"/>
    <p:sldId id="531" r:id="rId68"/>
    <p:sldId id="532" r:id="rId69"/>
    <p:sldId id="533" r:id="rId70"/>
    <p:sldId id="540" r:id="rId71"/>
    <p:sldId id="541" r:id="rId72"/>
    <p:sldId id="590" r:id="rId73"/>
    <p:sldId id="599" r:id="rId74"/>
    <p:sldId id="565" r:id="rId75"/>
  </p:sldIdLst>
  <p:sldSz cx="9144000" cy="6858000" type="screen4x3"/>
  <p:notesSz cx="6858000" cy="99472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75" autoAdjust="0"/>
    <p:restoredTop sz="92835" autoAdjust="0"/>
  </p:normalViewPr>
  <p:slideViewPr>
    <p:cSldViewPr>
      <p:cViewPr varScale="1">
        <p:scale>
          <a:sx n="106" d="100"/>
          <a:sy n="106" d="100"/>
        </p:scale>
        <p:origin x="16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Zeszy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Arkusz1!$G$12:$H$12</c:f>
                <c:numCache>
                  <c:formatCode>General</c:formatCode>
                  <c:ptCount val="2"/>
                  <c:pt idx="0">
                    <c:v>1.6</c:v>
                  </c:pt>
                  <c:pt idx="1">
                    <c:v>0.9</c:v>
                  </c:pt>
                </c:numCache>
              </c:numRef>
            </c:plus>
            <c:minus>
              <c:numRef>
                <c:f>Arkusz1!$G$12:$H$12</c:f>
                <c:numCache>
                  <c:formatCode>General</c:formatCode>
                  <c:ptCount val="2"/>
                  <c:pt idx="0">
                    <c:v>1.6</c:v>
                  </c:pt>
                  <c:pt idx="1">
                    <c:v>0.9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Arkusz1!$G$11:$H$11</c:f>
              <c:numCache>
                <c:formatCode>General</c:formatCode>
                <c:ptCount val="2"/>
                <c:pt idx="0">
                  <c:v>17.8</c:v>
                </c:pt>
                <c:pt idx="1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DF-492D-8CB5-95C78EFD2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73873392"/>
        <c:axId val="-1373871616"/>
      </c:barChart>
      <c:catAx>
        <c:axId val="-1373873392"/>
        <c:scaling>
          <c:orientation val="minMax"/>
        </c:scaling>
        <c:delete val="1"/>
        <c:axPos val="b"/>
        <c:majorTickMark val="none"/>
        <c:minorTickMark val="none"/>
        <c:tickLblPos val="nextTo"/>
        <c:crossAx val="-1373871616"/>
        <c:crosses val="autoZero"/>
        <c:auto val="1"/>
        <c:lblAlgn val="ctr"/>
        <c:lblOffset val="100"/>
        <c:noMultiLvlLbl val="0"/>
      </c:catAx>
      <c:valAx>
        <c:axId val="-1373871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7387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35F0F-44B6-4091-90AD-8A5D2D6A142C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48184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448184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9B1AB-2C8C-4B42-A048-BD62F85E5B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9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Algae" TargetMode="External"/><Relationship Id="rId3" Type="http://schemas.openxmlformats.org/officeDocument/2006/relationships/hyperlink" Target="http://en.wikipedia.org/wiki/Purple_sulfur_bacteria" TargetMode="External"/><Relationship Id="rId7" Type="http://schemas.openxmlformats.org/officeDocument/2006/relationships/hyperlink" Target="http://en.wikipedia.org/wiki/Cyanobacteria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Photosynthesis" TargetMode="External"/><Relationship Id="rId11" Type="http://schemas.openxmlformats.org/officeDocument/2006/relationships/hyperlink" Target="http://en.wikipedia.org/wiki/World_War_I" TargetMode="External"/><Relationship Id="rId5" Type="http://schemas.openxmlformats.org/officeDocument/2006/relationships/hyperlink" Target="http://en.wikipedia.org/wiki/Electron_donor" TargetMode="External"/><Relationship Id="rId10" Type="http://schemas.openxmlformats.org/officeDocument/2006/relationships/hyperlink" Target="http://en.wikipedia.org/wiki/British_Army" TargetMode="External"/><Relationship Id="rId4" Type="http://schemas.openxmlformats.org/officeDocument/2006/relationships/hyperlink" Target="http://en.wikipedia.org/wiki/Green_sulfur_bacteria" TargetMode="External"/><Relationship Id="rId9" Type="http://schemas.openxmlformats.org/officeDocument/2006/relationships/hyperlink" Target="http://en.wikipedia.org/wiki/Plant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B1AB-2C8C-4B42-A048-BD62F85E5B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66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B1AB-2C8C-4B42-A048-BD62F85E5B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54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E9B1AB-2C8C-4B42-A048-BD62F85E5B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81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B1AB-2C8C-4B42-A048-BD62F85E5B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06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B1AB-2C8C-4B42-A048-BD62F85E5B1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99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B1AB-2C8C-4B42-A048-BD62F85E5B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4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3.4 billion years ago</a:t>
            </a:r>
            <a:r>
              <a:rPr lang="pl-PL" dirty="0"/>
              <a:t> </a:t>
            </a:r>
            <a:r>
              <a:rPr lang="pl-PL" dirty="0" err="1"/>
              <a:t>earth</a:t>
            </a:r>
            <a:r>
              <a:rPr lang="pl-PL" dirty="0"/>
              <a:t> was </a:t>
            </a:r>
            <a:r>
              <a:rPr lang="pl-PL" dirty="0" err="1"/>
              <a:t>oxygen</a:t>
            </a:r>
            <a:r>
              <a:rPr lang="pl-PL" baseline="0" dirty="0"/>
              <a:t> </a:t>
            </a:r>
            <a:r>
              <a:rPr lang="pl-PL" baseline="0" dirty="0" err="1"/>
              <a:t>free</a:t>
            </a:r>
            <a:r>
              <a:rPr lang="pl-PL" baseline="0" dirty="0"/>
              <a:t> </a:t>
            </a:r>
            <a:r>
              <a:rPr lang="pl-PL" baseline="0" dirty="0" err="1"/>
              <a:t>world</a:t>
            </a:r>
            <a:r>
              <a:rPr lang="en-US" dirty="0"/>
              <a:t>.</a:t>
            </a:r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The </a:t>
            </a:r>
            <a:r>
              <a:rPr lang="pl-PL" dirty="0">
                <a:hlinkClick r:id="rId3" tooltip="Purple sulfur bacteria"/>
              </a:rPr>
              <a:t>purple sulfur bacteria</a:t>
            </a:r>
            <a:r>
              <a:rPr lang="pl-PL" dirty="0"/>
              <a:t> and the </a:t>
            </a:r>
            <a:r>
              <a:rPr lang="pl-PL" dirty="0">
                <a:hlinkClick r:id="rId4" tooltip="Green sulfur bacteria"/>
              </a:rPr>
              <a:t>green sulfur bacteria</a:t>
            </a:r>
            <a:r>
              <a:rPr lang="pl-PL" dirty="0"/>
              <a:t> </a:t>
            </a:r>
            <a:r>
              <a:rPr lang="pl-PL" dirty="0" err="1"/>
              <a:t>use</a:t>
            </a:r>
            <a:r>
              <a:rPr lang="pl-PL" dirty="0"/>
              <a:t> </a:t>
            </a:r>
            <a:r>
              <a:rPr lang="pl-PL" dirty="0" err="1"/>
              <a:t>hydrogen</a:t>
            </a:r>
            <a:r>
              <a:rPr lang="pl-PL" dirty="0"/>
              <a:t> </a:t>
            </a:r>
            <a:r>
              <a:rPr lang="pl-PL" dirty="0" err="1"/>
              <a:t>sulfide</a:t>
            </a:r>
            <a:r>
              <a:rPr lang="pl-PL" dirty="0"/>
              <a:t> as </a:t>
            </a:r>
            <a:r>
              <a:rPr lang="pl-PL" dirty="0" err="1">
                <a:hlinkClick r:id="rId5" tooltip="Electron donor"/>
              </a:rPr>
              <a:t>electron</a:t>
            </a:r>
            <a:r>
              <a:rPr lang="pl-PL" dirty="0">
                <a:hlinkClick r:id="rId5" tooltip="Electron donor"/>
              </a:rPr>
              <a:t> donor</a:t>
            </a:r>
            <a:r>
              <a:rPr lang="pl-PL" dirty="0"/>
              <a:t> in </a:t>
            </a:r>
            <a:r>
              <a:rPr lang="pl-PL" dirty="0" err="1">
                <a:hlinkClick r:id="rId6" tooltip="Photosynthesis"/>
              </a:rPr>
              <a:t>photosynthesis</a:t>
            </a:r>
            <a:r>
              <a:rPr lang="pl-PL" dirty="0"/>
              <a:t>, </a:t>
            </a:r>
            <a:r>
              <a:rPr lang="pl-PL" dirty="0" err="1"/>
              <a:t>thereby</a:t>
            </a:r>
            <a:r>
              <a:rPr lang="pl-PL" dirty="0"/>
              <a:t> </a:t>
            </a:r>
            <a:r>
              <a:rPr lang="pl-PL" dirty="0" err="1"/>
              <a:t>producing</a:t>
            </a:r>
            <a:r>
              <a:rPr lang="pl-PL" dirty="0"/>
              <a:t> </a:t>
            </a:r>
            <a:r>
              <a:rPr lang="pl-PL" dirty="0" err="1"/>
              <a:t>elemental</a:t>
            </a:r>
            <a:r>
              <a:rPr lang="pl-PL" dirty="0"/>
              <a:t> </a:t>
            </a:r>
            <a:r>
              <a:rPr lang="pl-PL" dirty="0" err="1"/>
              <a:t>sulfur</a:t>
            </a:r>
            <a:r>
              <a:rPr lang="pl-PL" dirty="0"/>
              <a:t>. (In </a:t>
            </a:r>
            <a:r>
              <a:rPr lang="pl-PL" dirty="0" err="1"/>
              <a:t>fact</a:t>
            </a:r>
            <a:r>
              <a:rPr lang="pl-PL" dirty="0"/>
              <a:t>,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mode</a:t>
            </a:r>
            <a:r>
              <a:rPr lang="pl-PL" dirty="0"/>
              <a:t> of </a:t>
            </a:r>
            <a:r>
              <a:rPr lang="pl-PL" dirty="0" err="1"/>
              <a:t>photosynthesis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older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the </a:t>
            </a:r>
            <a:r>
              <a:rPr lang="pl-PL" dirty="0" err="1"/>
              <a:t>mode</a:t>
            </a:r>
            <a:r>
              <a:rPr lang="pl-PL" dirty="0"/>
              <a:t> of </a:t>
            </a:r>
            <a:r>
              <a:rPr lang="pl-PL" dirty="0">
                <a:hlinkClick r:id="rId7" tooltip="Cyanobacteria"/>
              </a:rPr>
              <a:t>cyanobacteria</a:t>
            </a:r>
            <a:r>
              <a:rPr lang="pl-PL" dirty="0"/>
              <a:t>, </a:t>
            </a:r>
            <a:r>
              <a:rPr lang="pl-PL" dirty="0">
                <a:hlinkClick r:id="rId8" tooltip="Algae"/>
              </a:rPr>
              <a:t>algae</a:t>
            </a:r>
            <a:r>
              <a:rPr lang="pl-PL" dirty="0"/>
              <a:t>, and </a:t>
            </a:r>
            <a:r>
              <a:rPr lang="pl-PL" dirty="0">
                <a:hlinkClick r:id="rId9" tooltip="Plant"/>
              </a:rPr>
              <a:t>plants</a:t>
            </a:r>
            <a:r>
              <a:rPr lang="pl-PL" dirty="0"/>
              <a:t>, </a:t>
            </a:r>
            <a:r>
              <a:rPr lang="pl-PL" dirty="0" err="1"/>
              <a:t>which</a:t>
            </a:r>
            <a:r>
              <a:rPr lang="pl-PL" dirty="0"/>
              <a:t> </a:t>
            </a:r>
            <a:r>
              <a:rPr lang="pl-PL" dirty="0" err="1"/>
              <a:t>uses</a:t>
            </a:r>
            <a:r>
              <a:rPr lang="pl-PL" dirty="0"/>
              <a:t> </a:t>
            </a:r>
            <a:r>
              <a:rPr lang="pl-PL" dirty="0" err="1"/>
              <a:t>water</a:t>
            </a:r>
            <a:r>
              <a:rPr lang="pl-PL" dirty="0"/>
              <a:t> as </a:t>
            </a:r>
            <a:r>
              <a:rPr lang="pl-PL" dirty="0" err="1"/>
              <a:t>electron</a:t>
            </a:r>
            <a:r>
              <a:rPr lang="pl-PL" dirty="0"/>
              <a:t> donor and </a:t>
            </a:r>
            <a:r>
              <a:rPr lang="pl-PL" dirty="0" err="1"/>
              <a:t>liberates</a:t>
            </a:r>
            <a:r>
              <a:rPr lang="pl-PL" dirty="0"/>
              <a:t> </a:t>
            </a:r>
            <a:r>
              <a:rPr lang="pl-PL" dirty="0" err="1"/>
              <a:t>oxygen</a:t>
            </a:r>
            <a:r>
              <a:rPr lang="pl-PL" dirty="0"/>
              <a:t>.)</a:t>
            </a:r>
            <a:endParaRPr lang="pl-PL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l-PL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dirty="0"/>
              <a:t> </a:t>
            </a:r>
            <a:r>
              <a:rPr lang="en-US" dirty="0"/>
              <a:t>Such bacteria are still common today. sulfur bacteria are found in smelly ditches, soil, hot springs, hydrothermal vents -- anywhere where there's little free oxygen and they can live off organic matter,'</a:t>
            </a:r>
          </a:p>
          <a:p>
            <a:endParaRPr lang="pl-PL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l-PL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l-PL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</a:t>
            </a:r>
            <a:r>
              <a:rPr lang="pl-PL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Morbis</a:t>
            </a:r>
            <a:r>
              <a:rPr lang="pl-PL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Artificum</a:t>
            </a:r>
            <a:endParaRPr lang="pl-PL" sz="1200" b="0" i="1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Diatriba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(“Diseases of Workers”) published in 1713 by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Italian physician Bernardino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Ramazzini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who described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toxic effects of the gas in victims of the occupational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exposure</a:t>
            </a:r>
            <a:endParaRPr lang="pl-PL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l-PL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/>
              <a:t>Hydrogen sulfide was used by the </a:t>
            </a:r>
            <a:r>
              <a:rPr lang="en-US" dirty="0">
                <a:hlinkClick r:id="rId10" tooltip="British Army"/>
              </a:rPr>
              <a:t>British Army</a:t>
            </a:r>
            <a:r>
              <a:rPr lang="en-US" dirty="0"/>
              <a:t> as a chemical weapon during </a:t>
            </a:r>
            <a:r>
              <a:rPr lang="en-US" dirty="0">
                <a:hlinkClick r:id="rId11" tooltip="World War I"/>
              </a:rPr>
              <a:t>World War I</a:t>
            </a:r>
            <a:r>
              <a:rPr lang="en-US" dirty="0"/>
              <a:t>. It was not considered to be an ideal war gas, but, while other gases were in short supply, it was used on two occasions in 1916.</a:t>
            </a:r>
            <a:endParaRPr lang="pl-PL" dirty="0"/>
          </a:p>
          <a:p>
            <a:endParaRPr lang="pl-PL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Abe, K.; Kimura, H. The possible role of hydrogen sulfide as an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endogenous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neuromodulator. </a:t>
            </a:r>
            <a:r>
              <a:rPr lang="pl-PL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J. </a:t>
            </a:r>
            <a:r>
              <a:rPr lang="pl-PL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Neurosci</a:t>
            </a:r>
            <a:r>
              <a:rPr lang="pl-PL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l-PL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1996</a:t>
            </a:r>
            <a:r>
              <a:rPr lang="pl-P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16(3), 1066-1071.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B1AB-2C8C-4B42-A048-BD62F85E5B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02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Hydrogen</a:t>
            </a:r>
            <a:r>
              <a:rPr lang="pl-PL" baseline="0" dirty="0"/>
              <a:t> </a:t>
            </a:r>
            <a:r>
              <a:rPr lang="pl-PL" baseline="0" dirty="0" err="1"/>
              <a:t>sufide</a:t>
            </a:r>
            <a:r>
              <a:rPr lang="pl-PL" baseline="0" dirty="0"/>
              <a:t> </a:t>
            </a:r>
            <a:r>
              <a:rPr lang="pl-PL" baseline="0" dirty="0" err="1"/>
              <a:t>is</a:t>
            </a:r>
            <a:r>
              <a:rPr lang="pl-PL" baseline="0" dirty="0"/>
              <a:t> </a:t>
            </a:r>
            <a:r>
              <a:rPr lang="pl-PL" baseline="0" dirty="0" err="1"/>
              <a:t>formed</a:t>
            </a:r>
            <a:r>
              <a:rPr lang="pl-PL" baseline="0" dirty="0"/>
              <a:t> in a </a:t>
            </a:r>
            <a:r>
              <a:rPr lang="pl-PL" baseline="0" dirty="0" err="1"/>
              <a:t>series</a:t>
            </a:r>
            <a:r>
              <a:rPr lang="pl-PL" baseline="0" dirty="0"/>
              <a:t> of </a:t>
            </a:r>
            <a:r>
              <a:rPr lang="pl-PL" baseline="0" dirty="0" err="1"/>
              <a:t>reactions</a:t>
            </a:r>
            <a:r>
              <a:rPr lang="pl-PL" baseline="0" dirty="0"/>
              <a:t> of  </a:t>
            </a:r>
            <a:r>
              <a:rPr lang="pl-PL" baseline="0" dirty="0" err="1"/>
              <a:t>amino</a:t>
            </a:r>
            <a:r>
              <a:rPr lang="pl-PL" baseline="0" dirty="0"/>
              <a:t> </a:t>
            </a:r>
            <a:r>
              <a:rPr lang="pl-PL" baseline="0" dirty="0" err="1"/>
              <a:t>acid</a:t>
            </a:r>
            <a:r>
              <a:rPr lang="pl-PL" baseline="0" dirty="0"/>
              <a:t> </a:t>
            </a:r>
            <a:r>
              <a:rPr lang="pl-PL" baseline="0" dirty="0" err="1"/>
              <a:t>metabolism</a:t>
            </a:r>
            <a:r>
              <a:rPr lang="pl-PL" baseline="0" dirty="0"/>
              <a:t>. - 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B1AB-2C8C-4B42-A048-BD62F85E5B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91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0,2-2 </a:t>
            </a:r>
            <a:r>
              <a:rPr lang="pl-PL" dirty="0" err="1"/>
              <a:t>mmol</a:t>
            </a:r>
            <a:r>
              <a:rPr lang="pl-PL" dirty="0"/>
              <a:t>\kg mc</a:t>
            </a:r>
          </a:p>
          <a:p>
            <a:r>
              <a:rPr lang="pl-PL" dirty="0"/>
              <a:t>30-300</a:t>
            </a:r>
            <a:r>
              <a:rPr lang="pl-PL" baseline="0" dirty="0"/>
              <a:t> mg/kg, 9 * H2O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B1AB-2C8C-4B42-A048-BD62F85E5B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35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0,2-2 </a:t>
            </a:r>
            <a:r>
              <a:rPr lang="pl-PL" dirty="0" err="1"/>
              <a:t>mmol</a:t>
            </a:r>
            <a:r>
              <a:rPr lang="pl-PL" dirty="0"/>
              <a:t>\kg mc</a:t>
            </a:r>
          </a:p>
          <a:p>
            <a:r>
              <a:rPr lang="pl-PL" dirty="0"/>
              <a:t>30-300</a:t>
            </a:r>
            <a:r>
              <a:rPr lang="pl-PL" baseline="0" dirty="0"/>
              <a:t> mg/kg, 9 * H2O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B1AB-2C8C-4B42-A048-BD62F85E5B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43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B1AB-2C8C-4B42-A048-BD62F85E5B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59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B1AB-2C8C-4B42-A048-BD62F85E5B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80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9B1AB-2C8C-4B42-A048-BD62F85E5B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3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07.11.2018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07.11.2018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07.11.2018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07.11.2018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07.11.2018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07.11.2018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07.11.2018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07.11.2018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07.11.2018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07.11.2018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07.11.2018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07.11.2018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1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gif"/><Relationship Id="rId4" Type="http://schemas.openxmlformats.org/officeDocument/2006/relationships/image" Target="../media/image73.tif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866664" cy="2160240"/>
          </a:xfrm>
        </p:spPr>
        <p:txBody>
          <a:bodyPr>
            <a:noAutofit/>
          </a:bodyPr>
          <a:lstStyle/>
          <a:p>
            <a:pPr algn="l"/>
            <a:r>
              <a:rPr lang="pl-PL" dirty="0" err="1"/>
              <a:t>Microbiome-derived</a:t>
            </a:r>
            <a:r>
              <a:rPr lang="pl-PL" dirty="0"/>
              <a:t> </a:t>
            </a:r>
            <a:r>
              <a:rPr lang="pl-PL" dirty="0" err="1"/>
              <a:t>molecules</a:t>
            </a:r>
            <a:r>
              <a:rPr lang="pl-PL" dirty="0"/>
              <a:t> as </a:t>
            </a:r>
            <a:r>
              <a:rPr lang="pl-PL" dirty="0" err="1"/>
              <a:t>markers</a:t>
            </a:r>
            <a:r>
              <a:rPr lang="pl-PL" dirty="0"/>
              <a:t> and </a:t>
            </a:r>
            <a:r>
              <a:rPr lang="pl-PL" dirty="0" err="1"/>
              <a:t>mediators</a:t>
            </a:r>
            <a:r>
              <a:rPr lang="pl-PL" dirty="0"/>
              <a:t> in </a:t>
            </a:r>
            <a:r>
              <a:rPr lang="pl-PL" dirty="0" err="1"/>
              <a:t>cardiovascular</a:t>
            </a:r>
            <a:r>
              <a:rPr lang="pl-PL" dirty="0"/>
              <a:t> </a:t>
            </a:r>
            <a:r>
              <a:rPr lang="pl-PL" dirty="0" err="1"/>
              <a:t>diseases</a:t>
            </a:r>
            <a:r>
              <a:rPr lang="pl-PL" dirty="0"/>
              <a:t>. </a:t>
            </a:r>
            <a:br>
              <a:rPr lang="pl-PL" dirty="0"/>
            </a:br>
            <a:endParaRPr lang="pl-PL" sz="28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2411760" y="3429000"/>
            <a:ext cx="6759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Marcin Ufnal MD, </a:t>
            </a:r>
            <a:r>
              <a:rPr lang="pl-PL" sz="2800" dirty="0" err="1"/>
              <a:t>PhD</a:t>
            </a:r>
            <a:endParaRPr lang="pl-PL" sz="2800"/>
          </a:p>
        </p:txBody>
      </p:sp>
      <p:pic>
        <p:nvPicPr>
          <p:cNvPr id="4" name="Picture 2" descr="W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48778"/>
            <a:ext cx="1728192" cy="17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411760" y="4352330"/>
            <a:ext cx="66344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err="1"/>
              <a:t>Medical</a:t>
            </a:r>
            <a:r>
              <a:rPr lang="pl-PL" sz="2400" dirty="0"/>
              <a:t> </a:t>
            </a:r>
            <a:r>
              <a:rPr lang="pl-PL" sz="2400" dirty="0" err="1"/>
              <a:t>Univeristy</a:t>
            </a:r>
            <a:r>
              <a:rPr lang="pl-PL" sz="2400" dirty="0"/>
              <a:t> of </a:t>
            </a:r>
            <a:r>
              <a:rPr lang="pl-PL" sz="2400" dirty="0" err="1"/>
              <a:t>Warsaw</a:t>
            </a:r>
            <a:r>
              <a:rPr lang="pl-PL" sz="2400" dirty="0"/>
              <a:t>, Poland</a:t>
            </a:r>
          </a:p>
          <a:p>
            <a:r>
              <a:rPr lang="en-US" sz="2400" dirty="0"/>
              <a:t>Department of Experimental Physiology and Pathophysiology</a:t>
            </a:r>
            <a:endParaRPr lang="pl-PL" sz="2400" dirty="0"/>
          </a:p>
          <a:p>
            <a:endParaRPr lang="pl-PL" sz="2400" dirty="0"/>
          </a:p>
          <a:p>
            <a:r>
              <a:rPr lang="pl-PL" sz="2400" b="1" baseline="30000" dirty="0" err="1"/>
              <a:t>www.physiology.wum.edu.pl</a:t>
            </a:r>
            <a:endParaRPr lang="pl-PL" sz="2400" b="1" dirty="0"/>
          </a:p>
          <a:p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57B5574-618F-4A6A-88A4-64C82DD25E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520525"/>
            <a:ext cx="1403648" cy="88897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255" y="3260220"/>
            <a:ext cx="312139" cy="26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112" y="2314968"/>
            <a:ext cx="312139" cy="26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141" y="2834141"/>
            <a:ext cx="312139" cy="26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77" y="3383280"/>
            <a:ext cx="312139" cy="26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032" y="3421587"/>
            <a:ext cx="312139" cy="26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331" y="2520525"/>
            <a:ext cx="312139" cy="261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591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/>
              <a:t>Exogenous source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8679" y="126876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/>
              <a:t>GI system</a:t>
            </a:r>
            <a:endParaRPr lang="pl-PL" b="1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pl-PL" dirty="0"/>
              <a:t>(</a:t>
            </a:r>
            <a:r>
              <a:rPr lang="en-US" dirty="0"/>
              <a:t>sulfate-reducing bacteria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 i</a:t>
            </a:r>
            <a:r>
              <a:rPr lang="en-US" dirty="0"/>
              <a:t>n the large intestine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- </a:t>
            </a:r>
            <a:r>
              <a:rPr lang="pl-PL" dirty="0" err="1"/>
              <a:t>Desulfovibrio</a:t>
            </a:r>
            <a:r>
              <a:rPr lang="pl-PL" dirty="0"/>
              <a:t>, </a:t>
            </a:r>
            <a:r>
              <a:rPr lang="pl-PL" dirty="0" err="1"/>
              <a:t>Desulfobacter</a:t>
            </a:r>
            <a:r>
              <a:rPr lang="pl-PL" dirty="0"/>
              <a:t>,</a:t>
            </a:r>
          </a:p>
          <a:p>
            <a:pPr marL="0" indent="0">
              <a:buNone/>
            </a:pPr>
            <a:r>
              <a:rPr lang="pl-PL" dirty="0" err="1"/>
              <a:t>Desulfomonas</a:t>
            </a:r>
            <a:r>
              <a:rPr lang="pl-PL" dirty="0"/>
              <a:t>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074" y="520924"/>
            <a:ext cx="63420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74" y="1341079"/>
            <a:ext cx="1805404" cy="300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File:Dvulgaris micrograp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63" y="4952152"/>
            <a:ext cx="1131704" cy="10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6516216" y="6156012"/>
            <a:ext cx="149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Desulfovibrio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415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CAC22DE-FC02-49CA-8F78-9AD30CF974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531997"/>
            <a:ext cx="3384376" cy="432600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EEFF873-539A-4A97-B048-6FD3A4FAB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Gut bacteria production of H</a:t>
            </a:r>
            <a:r>
              <a:rPr lang="en-US" baseline="-25000" dirty="0"/>
              <a:t>2</a:t>
            </a:r>
            <a:r>
              <a:rPr lang="en-US" dirty="0"/>
              <a:t>S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6EAB6C2-1087-4C5D-AFA7-1A75395B6DFD}"/>
              </a:ext>
            </a:extLst>
          </p:cNvPr>
          <p:cNvSpPr/>
          <p:nvPr/>
        </p:nvSpPr>
        <p:spPr>
          <a:xfrm>
            <a:off x="2704964" y="5173167"/>
            <a:ext cx="3749588" cy="1949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3FBD69A-4964-4616-AD89-5FBE8E957D3B}"/>
              </a:ext>
            </a:extLst>
          </p:cNvPr>
          <p:cNvSpPr txBox="1"/>
          <p:nvPr/>
        </p:nvSpPr>
        <p:spPr>
          <a:xfrm>
            <a:off x="2710136" y="5153875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Tomasova</a:t>
            </a:r>
            <a:r>
              <a:rPr lang="pl-PL" sz="1400" dirty="0"/>
              <a:t> (…), Ufnal, </a:t>
            </a:r>
            <a:r>
              <a:rPr lang="pl-PL" sz="1400" dirty="0" err="1"/>
              <a:t>Nitric</a:t>
            </a:r>
            <a:r>
              <a:rPr lang="pl-PL" sz="1400" dirty="0"/>
              <a:t> </a:t>
            </a:r>
            <a:r>
              <a:rPr lang="pl-PL" sz="1400" dirty="0" err="1"/>
              <a:t>oxide</a:t>
            </a:r>
            <a:r>
              <a:rPr lang="pl-PL" sz="1400" dirty="0"/>
              <a:t> 2016</a:t>
            </a:r>
          </a:p>
        </p:txBody>
      </p:sp>
      <p:pic>
        <p:nvPicPr>
          <p:cNvPr id="9" name="Picture 2" descr="File:Dvulgaris micrograph.JPG">
            <a:extLst>
              <a:ext uri="{FF2B5EF4-FFF2-40B4-BE49-F238E27FC236}">
                <a16:creationId xmlns:a16="http://schemas.microsoft.com/office/drawing/2014/main" id="{750919C2-9A47-4745-AACF-B214D295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2" y="1779050"/>
            <a:ext cx="1131704" cy="10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8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Does gut-derived H</a:t>
            </a:r>
            <a:r>
              <a:rPr lang="en-US" baseline="-25000" dirty="0"/>
              <a:t>2</a:t>
            </a:r>
            <a:r>
              <a:rPr lang="en-US" dirty="0"/>
              <a:t>S affect the </a:t>
            </a:r>
            <a:r>
              <a:rPr lang="pl-PL" dirty="0" err="1"/>
              <a:t>systemic</a:t>
            </a:r>
            <a:r>
              <a:rPr lang="pl-PL" dirty="0"/>
              <a:t> and portal </a:t>
            </a:r>
            <a:r>
              <a:rPr lang="pl-PL" dirty="0" err="1"/>
              <a:t>blood</a:t>
            </a:r>
            <a:r>
              <a:rPr lang="pl-PL" dirty="0"/>
              <a:t> </a:t>
            </a:r>
            <a:r>
              <a:rPr lang="pl-PL" dirty="0" err="1"/>
              <a:t>pressure</a:t>
            </a:r>
            <a:r>
              <a:rPr lang="en-US" dirty="0"/>
              <a:t>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074" y="404664"/>
            <a:ext cx="63420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2231405" cy="288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206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oliniowy 5"/>
          <p:cNvCxnSpPr/>
          <p:nvPr/>
        </p:nvCxnSpPr>
        <p:spPr>
          <a:xfrm>
            <a:off x="2555776" y="5703639"/>
            <a:ext cx="3960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oliniowy 6"/>
          <p:cNvCxnSpPr/>
          <p:nvPr/>
        </p:nvCxnSpPr>
        <p:spPr>
          <a:xfrm>
            <a:off x="2555776" y="5487615"/>
            <a:ext cx="0" cy="432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oliniowy 7"/>
          <p:cNvCxnSpPr/>
          <p:nvPr/>
        </p:nvCxnSpPr>
        <p:spPr>
          <a:xfrm>
            <a:off x="4211960" y="5487615"/>
            <a:ext cx="0" cy="432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>
            <a:off x="6516216" y="5487615"/>
            <a:ext cx="0" cy="432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3491880" y="2535287"/>
            <a:ext cx="3168352" cy="646331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Intracolonic administration of 0.9% </a:t>
            </a:r>
            <a:r>
              <a:rPr lang="en-US" dirty="0" err="1"/>
              <a:t>NaCl</a:t>
            </a:r>
            <a:r>
              <a:rPr lang="en-US" dirty="0"/>
              <a:t> or H</a:t>
            </a:r>
            <a:r>
              <a:rPr lang="en-US" baseline="-25000" dirty="0"/>
              <a:t>2</a:t>
            </a:r>
            <a:r>
              <a:rPr lang="en-US" dirty="0"/>
              <a:t>S donor</a:t>
            </a:r>
            <a:endParaRPr lang="en-US" b="1" dirty="0"/>
          </a:p>
        </p:txBody>
      </p:sp>
      <p:cxnSp>
        <p:nvCxnSpPr>
          <p:cNvPr id="13" name="Łącznik prosty ze strzałką 12"/>
          <p:cNvCxnSpPr>
            <a:stCxn id="12" idx="2"/>
          </p:cNvCxnSpPr>
          <p:nvPr/>
        </p:nvCxnSpPr>
        <p:spPr>
          <a:xfrm flipH="1">
            <a:off x="4247964" y="3181618"/>
            <a:ext cx="828092" cy="21161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2771800" y="5734997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15 min </a:t>
            </a:r>
            <a:r>
              <a:rPr lang="pl-PL" dirty="0" err="1"/>
              <a:t>baseline</a:t>
            </a:r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4932040" y="5703639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90 min </a:t>
            </a:r>
          </a:p>
          <a:p>
            <a:r>
              <a:rPr lang="pl-PL" dirty="0"/>
              <a:t>Portal </a:t>
            </a:r>
            <a:r>
              <a:rPr lang="pl-PL" dirty="0" err="1"/>
              <a:t>blood</a:t>
            </a:r>
            <a:r>
              <a:rPr lang="pl-PL" dirty="0"/>
              <a:t> </a:t>
            </a:r>
            <a:r>
              <a:rPr lang="pl-PL" dirty="0" err="1"/>
              <a:t>pressure</a:t>
            </a:r>
            <a:r>
              <a:rPr lang="pl-PL" dirty="0"/>
              <a:t>, </a:t>
            </a:r>
            <a:r>
              <a:rPr lang="pl-PL" dirty="0" err="1"/>
              <a:t>arterial</a:t>
            </a:r>
            <a:r>
              <a:rPr lang="pl-PL" dirty="0"/>
              <a:t> </a:t>
            </a:r>
            <a:r>
              <a:rPr lang="pl-PL" dirty="0" err="1"/>
              <a:t>blood</a:t>
            </a:r>
            <a:r>
              <a:rPr lang="pl-PL" dirty="0"/>
              <a:t> </a:t>
            </a:r>
            <a:r>
              <a:rPr lang="pl-PL" dirty="0" err="1"/>
              <a:t>pressure</a:t>
            </a:r>
            <a:r>
              <a:rPr lang="pl-PL" dirty="0"/>
              <a:t>,</a:t>
            </a:r>
          </a:p>
          <a:p>
            <a:r>
              <a:rPr lang="pl-PL" dirty="0"/>
              <a:t>Portal </a:t>
            </a:r>
            <a:r>
              <a:rPr lang="pl-PL" dirty="0" err="1"/>
              <a:t>blod</a:t>
            </a:r>
            <a:r>
              <a:rPr lang="pl-PL" dirty="0"/>
              <a:t> </a:t>
            </a:r>
            <a:r>
              <a:rPr lang="pl-PL" dirty="0" err="1"/>
              <a:t>flow</a:t>
            </a:r>
            <a:endParaRPr lang="pl-PL" dirty="0"/>
          </a:p>
        </p:txBody>
      </p:sp>
      <p:sp>
        <p:nvSpPr>
          <p:cNvPr id="22" name="Tytuł 1"/>
          <p:cNvSpPr txBox="1">
            <a:spLocks/>
          </p:cNvSpPr>
          <p:nvPr/>
        </p:nvSpPr>
        <p:spPr>
          <a:xfrm>
            <a:off x="246348" y="120891"/>
            <a:ext cx="85792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err="1"/>
              <a:t>Methods</a:t>
            </a:r>
            <a:endParaRPr lang="en-US" sz="3200" dirty="0"/>
          </a:p>
        </p:txBody>
      </p:sp>
      <p:pic>
        <p:nvPicPr>
          <p:cNvPr id="4098" name="Picture 2" descr="http://www.mommyish.com/wp-content/uploads/2014/01/adorable-rat-pictures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8" y="1124744"/>
            <a:ext cx="1637992" cy="117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ole tekstowe 23"/>
          <p:cNvSpPr txBox="1"/>
          <p:nvPr/>
        </p:nvSpPr>
        <p:spPr>
          <a:xfrm>
            <a:off x="2376508" y="1390572"/>
            <a:ext cx="6155932" cy="369332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Anesthetized </a:t>
            </a:r>
            <a:r>
              <a:rPr lang="pl-PL" dirty="0"/>
              <a:t>SD </a:t>
            </a:r>
            <a:r>
              <a:rPr lang="pl-PL" dirty="0" err="1"/>
              <a:t>rats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19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0AC357-F2F1-4FDE-AFE4-3F481711C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dirty="0" err="1"/>
              <a:t>Colonic</a:t>
            </a:r>
            <a:r>
              <a:rPr lang="pl-PL" sz="3200" dirty="0"/>
              <a:t> </a:t>
            </a:r>
            <a:r>
              <a:rPr lang="en-US" sz="3200" dirty="0"/>
              <a:t>H</a:t>
            </a:r>
            <a:r>
              <a:rPr lang="en-US" sz="3200" baseline="-25000" dirty="0"/>
              <a:t>2</a:t>
            </a:r>
            <a:r>
              <a:rPr lang="en-US" sz="3200" dirty="0"/>
              <a:t>S increases portal blood pressure while decreasing arterial blood pressure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3FF053A-5A78-4800-A2A5-E1DC89D7A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92" y="1147150"/>
            <a:ext cx="5984302" cy="4935368"/>
          </a:xfr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0978A7A-EEBC-4A9B-8A17-425B10D7DD03}"/>
              </a:ext>
            </a:extLst>
          </p:cNvPr>
          <p:cNvSpPr txBox="1"/>
          <p:nvPr/>
        </p:nvSpPr>
        <p:spPr>
          <a:xfrm>
            <a:off x="332256" y="6230179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Huc</a:t>
            </a:r>
            <a:r>
              <a:rPr lang="pl-PL" sz="1400" dirty="0"/>
              <a:t> (…), U</a:t>
            </a:r>
            <a:r>
              <a:rPr lang="en-US" sz="1400" dirty="0" err="1"/>
              <a:t>fnal</a:t>
            </a:r>
            <a:r>
              <a:rPr lang="en-US" sz="1400" dirty="0"/>
              <a:t>, Exp Biol Med 2018 243(1):96-106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945136" y="1795222"/>
            <a:ext cx="1080120" cy="6480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737224" y="2526080"/>
            <a:ext cx="3960440" cy="648072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665216" y="4085030"/>
            <a:ext cx="4248472" cy="1166576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ole tekstowe 7">
            <a:extLst>
              <a:ext uri="{FF2B5EF4-FFF2-40B4-BE49-F238E27FC236}">
                <a16:creationId xmlns:a16="http://schemas.microsoft.com/office/drawing/2014/main" id="{7605EDF8-8FF8-C543-B125-173F6902DD83}"/>
              </a:ext>
            </a:extLst>
          </p:cNvPr>
          <p:cNvSpPr txBox="1"/>
          <p:nvPr/>
        </p:nvSpPr>
        <p:spPr>
          <a:xfrm>
            <a:off x="352848" y="5928629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Tomasova</a:t>
            </a:r>
            <a:r>
              <a:rPr lang="pl-PL" sz="1400" dirty="0"/>
              <a:t> (…), Ufnal, </a:t>
            </a:r>
            <a:r>
              <a:rPr lang="pl-PL" sz="1400" dirty="0" err="1"/>
              <a:t>Nitric</a:t>
            </a:r>
            <a:r>
              <a:rPr lang="pl-PL" sz="1400" dirty="0"/>
              <a:t> </a:t>
            </a:r>
            <a:r>
              <a:rPr lang="pl-PL" sz="1400" dirty="0" err="1"/>
              <a:t>oxide</a:t>
            </a:r>
            <a:r>
              <a:rPr lang="pl-PL" sz="1400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1510624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97267A1-5B3A-4E03-A566-C6980390E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65" y="2132856"/>
            <a:ext cx="5241390" cy="3454686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29C3629-2DDE-43D0-814D-24349E06AA62}"/>
              </a:ext>
            </a:extLst>
          </p:cNvPr>
          <p:cNvSpPr txBox="1"/>
          <p:nvPr/>
        </p:nvSpPr>
        <p:spPr>
          <a:xfrm>
            <a:off x="251520" y="260648"/>
            <a:ext cx="8892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/>
              <a:t>Colonic</a:t>
            </a:r>
            <a:r>
              <a:rPr lang="pl-PL" sz="3600" dirty="0"/>
              <a:t> </a:t>
            </a:r>
            <a:r>
              <a:rPr lang="en-US" sz="3600" dirty="0"/>
              <a:t>H</a:t>
            </a:r>
            <a:r>
              <a:rPr lang="en-US" sz="3600" baseline="-25000" dirty="0"/>
              <a:t>2</a:t>
            </a:r>
            <a:r>
              <a:rPr lang="en-US" sz="3600" dirty="0"/>
              <a:t>S </a:t>
            </a:r>
            <a:r>
              <a:rPr lang="en-AU" sz="3600" dirty="0"/>
              <a:t>increases portal blood pressure by increasing the liver resistance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632FB8B-DA60-4C7D-8F82-7657241BB513}"/>
              </a:ext>
            </a:extLst>
          </p:cNvPr>
          <p:cNvSpPr txBox="1"/>
          <p:nvPr/>
        </p:nvSpPr>
        <p:spPr>
          <a:xfrm>
            <a:off x="323528" y="6484021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Huc</a:t>
            </a:r>
            <a:r>
              <a:rPr lang="pl-PL" sz="1400" dirty="0"/>
              <a:t> (…), U</a:t>
            </a:r>
            <a:r>
              <a:rPr lang="en-US" sz="1400" dirty="0" err="1"/>
              <a:t>fnal</a:t>
            </a:r>
            <a:r>
              <a:rPr lang="en-US" sz="1400" dirty="0"/>
              <a:t>, Exp Biol Med 2018 243(1):96-106</a:t>
            </a:r>
          </a:p>
        </p:txBody>
      </p:sp>
    </p:spTree>
    <p:extLst>
      <p:ext uri="{BB962C8B-B14F-4D97-AF65-F5344CB8AC3E}">
        <p14:creationId xmlns:p14="http://schemas.microsoft.com/office/powerpoint/2010/main" val="848530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F0D706-80D6-456C-BF20-62B7B540D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Animal</a:t>
            </a:r>
            <a:r>
              <a:rPr lang="pl-PL" dirty="0"/>
              <a:t> model of </a:t>
            </a:r>
            <a:r>
              <a:rPr lang="pl-PL" dirty="0" err="1"/>
              <a:t>liver</a:t>
            </a:r>
            <a:r>
              <a:rPr lang="pl-PL" dirty="0"/>
              <a:t> </a:t>
            </a:r>
            <a:r>
              <a:rPr lang="pl-PL" dirty="0" err="1"/>
              <a:t>cirrhosis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472572-4957-44CD-A13F-CD4D30C9D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4437112"/>
            <a:ext cx="8229600" cy="190080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Sprague-Dawley rats were maintained on water solution of </a:t>
            </a:r>
            <a:r>
              <a:rPr lang="en-US" dirty="0" err="1"/>
              <a:t>thioacetamide</a:t>
            </a:r>
            <a:r>
              <a:rPr lang="en-US" dirty="0"/>
              <a:t> (CRH-R). </a:t>
            </a:r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95122C-61FA-4E41-9E91-53DED845C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2695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372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9D23DD6-4774-4F0C-B0D2-1B3C87F91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520" y="548680"/>
            <a:ext cx="3888432" cy="4178614"/>
          </a:xfrm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E151AB2F-A2AB-4083-B6EF-9C300179436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68288" y="4915059"/>
          <a:ext cx="60960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8771996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9485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8348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Portal </a:t>
                      </a:r>
                      <a:r>
                        <a:rPr lang="pl-PL" dirty="0" err="1">
                          <a:solidFill>
                            <a:schemeClr val="tx1"/>
                          </a:solidFill>
                        </a:rPr>
                        <a:t>blood</a:t>
                      </a:r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l-PL" dirty="0" err="1">
                          <a:solidFill>
                            <a:schemeClr val="tx1"/>
                          </a:solidFill>
                        </a:rPr>
                        <a:t>pressure</a:t>
                      </a:r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 (mmHg)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11.1±0.2 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749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>
                          <a:solidFill>
                            <a:schemeClr val="tx1"/>
                          </a:solidFill>
                        </a:rPr>
                        <a:t>Mean</a:t>
                      </a:r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l-PL" dirty="0" err="1">
                          <a:solidFill>
                            <a:schemeClr val="tx1"/>
                          </a:solidFill>
                        </a:rPr>
                        <a:t>arterial</a:t>
                      </a:r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l-PL" dirty="0" err="1">
                          <a:solidFill>
                            <a:schemeClr val="tx1"/>
                          </a:solidFill>
                        </a:rPr>
                        <a:t>blood</a:t>
                      </a:r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l-PL" dirty="0" err="1">
                          <a:solidFill>
                            <a:schemeClr val="tx1"/>
                          </a:solidFill>
                        </a:rPr>
                        <a:t>pressure</a:t>
                      </a:r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 (mmHg)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101.3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pl-PL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003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49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Łącznik prostoliniowy 5"/>
          <p:cNvCxnSpPr/>
          <p:nvPr/>
        </p:nvCxnSpPr>
        <p:spPr>
          <a:xfrm>
            <a:off x="2555776" y="5703639"/>
            <a:ext cx="39604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oliniowy 6"/>
          <p:cNvCxnSpPr/>
          <p:nvPr/>
        </p:nvCxnSpPr>
        <p:spPr>
          <a:xfrm>
            <a:off x="2555776" y="5487615"/>
            <a:ext cx="0" cy="432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oliniowy 7"/>
          <p:cNvCxnSpPr/>
          <p:nvPr/>
        </p:nvCxnSpPr>
        <p:spPr>
          <a:xfrm>
            <a:off x="4211960" y="5487615"/>
            <a:ext cx="0" cy="432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>
            <a:off x="6516216" y="5487615"/>
            <a:ext cx="0" cy="432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3491880" y="2535287"/>
            <a:ext cx="3888432" cy="646331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Intracolonic </a:t>
            </a:r>
            <a:r>
              <a:rPr lang="pl-PL" dirty="0"/>
              <a:t>/ </a:t>
            </a:r>
            <a:r>
              <a:rPr lang="pl-PL" dirty="0" err="1"/>
              <a:t>intraportal</a:t>
            </a:r>
            <a:r>
              <a:rPr lang="pl-PL" dirty="0"/>
              <a:t> </a:t>
            </a:r>
            <a:r>
              <a:rPr lang="en-US" dirty="0"/>
              <a:t>administration of 0.9% NaCl or H</a:t>
            </a:r>
            <a:r>
              <a:rPr lang="en-US" baseline="-25000" dirty="0"/>
              <a:t>2</a:t>
            </a:r>
            <a:r>
              <a:rPr lang="en-US" dirty="0"/>
              <a:t>S donor</a:t>
            </a:r>
            <a:endParaRPr lang="en-US" b="1" dirty="0"/>
          </a:p>
        </p:txBody>
      </p:sp>
      <p:cxnSp>
        <p:nvCxnSpPr>
          <p:cNvPr id="13" name="Łącznik prosty ze strzałką 12"/>
          <p:cNvCxnSpPr>
            <a:stCxn id="12" idx="2"/>
          </p:cNvCxnSpPr>
          <p:nvPr/>
        </p:nvCxnSpPr>
        <p:spPr>
          <a:xfrm flipH="1">
            <a:off x="4247964" y="3181618"/>
            <a:ext cx="1188132" cy="21161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2771800" y="5734997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15 min </a:t>
            </a:r>
            <a:r>
              <a:rPr lang="pl-PL" dirty="0" err="1"/>
              <a:t>baseline</a:t>
            </a:r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4932040" y="5703639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90 min </a:t>
            </a:r>
          </a:p>
          <a:p>
            <a:r>
              <a:rPr lang="pl-PL" dirty="0"/>
              <a:t>Portal </a:t>
            </a:r>
            <a:r>
              <a:rPr lang="pl-PL" dirty="0" err="1"/>
              <a:t>blood</a:t>
            </a:r>
            <a:r>
              <a:rPr lang="pl-PL" dirty="0"/>
              <a:t> </a:t>
            </a:r>
            <a:r>
              <a:rPr lang="pl-PL" dirty="0" err="1"/>
              <a:t>pressure</a:t>
            </a:r>
            <a:r>
              <a:rPr lang="pl-PL" dirty="0"/>
              <a:t>, </a:t>
            </a:r>
            <a:r>
              <a:rPr lang="pl-PL" dirty="0" err="1"/>
              <a:t>arterial</a:t>
            </a:r>
            <a:r>
              <a:rPr lang="pl-PL" dirty="0"/>
              <a:t> </a:t>
            </a:r>
            <a:r>
              <a:rPr lang="pl-PL" dirty="0" err="1"/>
              <a:t>blood</a:t>
            </a:r>
            <a:r>
              <a:rPr lang="pl-PL" dirty="0"/>
              <a:t> </a:t>
            </a:r>
            <a:r>
              <a:rPr lang="pl-PL" dirty="0" err="1"/>
              <a:t>pressure</a:t>
            </a:r>
            <a:r>
              <a:rPr lang="pl-PL" dirty="0"/>
              <a:t>,</a:t>
            </a:r>
          </a:p>
        </p:txBody>
      </p:sp>
      <p:sp>
        <p:nvSpPr>
          <p:cNvPr id="22" name="Tytuł 1"/>
          <p:cNvSpPr txBox="1">
            <a:spLocks/>
          </p:cNvSpPr>
          <p:nvPr/>
        </p:nvSpPr>
        <p:spPr>
          <a:xfrm>
            <a:off x="246348" y="120891"/>
            <a:ext cx="85792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err="1"/>
              <a:t>Methods</a:t>
            </a:r>
            <a:endParaRPr lang="en-US" sz="3200" dirty="0"/>
          </a:p>
        </p:txBody>
      </p:sp>
      <p:pic>
        <p:nvPicPr>
          <p:cNvPr id="4098" name="Picture 2" descr="http://www.mommyish.com/wp-content/uploads/2014/01/adorable-rat-pictures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8" y="1124744"/>
            <a:ext cx="1637992" cy="117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pole tekstowe 23"/>
          <p:cNvSpPr txBox="1"/>
          <p:nvPr/>
        </p:nvSpPr>
        <p:spPr>
          <a:xfrm>
            <a:off x="2376508" y="1390572"/>
            <a:ext cx="6155932" cy="369332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Anesthetized </a:t>
            </a:r>
            <a:r>
              <a:rPr lang="pl-PL" dirty="0"/>
              <a:t>controls and CRH-</a:t>
            </a:r>
            <a:r>
              <a:rPr lang="pl-PL" dirty="0" err="1"/>
              <a:t>rats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42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4A644B-FED6-4F88-8603-D7C8C602B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</a:rPr>
              <a:t>CRH-R showed significantly greater responses than controls</a:t>
            </a:r>
            <a:r>
              <a:rPr lang="pl-PL" sz="3600" dirty="0">
                <a:latin typeface="Times New Roman" panose="02020603050405020304" pitchFamily="18" charset="0"/>
              </a:rPr>
              <a:t> to </a:t>
            </a:r>
            <a:r>
              <a:rPr lang="pl-PL" sz="3600" dirty="0" err="1">
                <a:latin typeface="Times New Roman" panose="02020603050405020304" pitchFamily="18" charset="0"/>
              </a:rPr>
              <a:t>intracolonic</a:t>
            </a:r>
            <a:r>
              <a:rPr lang="pl-PL" sz="3600" dirty="0">
                <a:latin typeface="Times New Roman" panose="02020603050405020304" pitchFamily="18" charset="0"/>
              </a:rPr>
              <a:t> H</a:t>
            </a:r>
            <a:r>
              <a:rPr lang="pl-PL" sz="3600" baseline="-25000" dirty="0">
                <a:latin typeface="Times New Roman" panose="02020603050405020304" pitchFamily="18" charset="0"/>
              </a:rPr>
              <a:t>2</a:t>
            </a:r>
            <a:r>
              <a:rPr lang="pl-PL" sz="3600" dirty="0">
                <a:latin typeface="Times New Roman" panose="02020603050405020304" pitchFamily="18" charset="0"/>
              </a:rPr>
              <a:t>S</a:t>
            </a:r>
            <a:endParaRPr lang="pl-PL" sz="3600" dirty="0"/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985091D7-974C-4097-9581-1CFCA6FE7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8438611" cy="5036501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F8A249D-942F-463C-8367-7D107E89F031}"/>
              </a:ext>
            </a:extLst>
          </p:cNvPr>
          <p:cNvSpPr txBox="1"/>
          <p:nvPr/>
        </p:nvSpPr>
        <p:spPr>
          <a:xfrm>
            <a:off x="323528" y="6484021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err="1"/>
              <a:t>Huc</a:t>
            </a:r>
            <a:r>
              <a:rPr lang="pl-PL" sz="1400" dirty="0"/>
              <a:t> (…), U</a:t>
            </a:r>
            <a:r>
              <a:rPr lang="en-US" sz="1400" dirty="0" err="1"/>
              <a:t>fnal</a:t>
            </a:r>
            <a:r>
              <a:rPr lang="en-US" sz="1400" dirty="0"/>
              <a:t>, Exp Biol Med 2018 243(1):96-106</a:t>
            </a:r>
          </a:p>
        </p:txBody>
      </p:sp>
    </p:spTree>
    <p:extLst>
      <p:ext uri="{BB962C8B-B14F-4D97-AF65-F5344CB8AC3E}">
        <p14:creationId xmlns:p14="http://schemas.microsoft.com/office/powerpoint/2010/main" val="4051154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6046" y="14392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/>
              <a:t>Gut bacteria metabolites –</a:t>
            </a:r>
            <a:r>
              <a:rPr lang="pl-PL"/>
              <a:t> </a:t>
            </a:r>
            <a:r>
              <a:rPr lang="en-GB"/>
              <a:t>mediators in the circulatory system ?</a:t>
            </a: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1008112" cy="168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75991"/>
            <a:ext cx="1675335" cy="252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Znalezione obrazy dla zapytania bacte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4" descr="Znalezione obrazy dla zapytania bacter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4" name="Picture 6" descr="http://www.geek.com/wp-content/uploads/2014/02/soap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23634"/>
            <a:ext cx="1859042" cy="13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9538" y="4942601"/>
            <a:ext cx="70814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Hydrogen sulfide, </a:t>
            </a:r>
            <a:r>
              <a:rPr lang="en-US" sz="2400" b="1" dirty="0"/>
              <a:t>methane, nitric oxide, carbon monoxide,</a:t>
            </a:r>
            <a:r>
              <a:rPr lang="en-US" sz="2400" b="1" dirty="0">
                <a:solidFill>
                  <a:srgbClr val="FF0000"/>
                </a:solidFill>
              </a:rPr>
              <a:t> indole</a:t>
            </a:r>
            <a:r>
              <a:rPr lang="pl-PL" sz="2400" b="1" dirty="0">
                <a:solidFill>
                  <a:srgbClr val="FF0000"/>
                </a:solidFill>
              </a:rPr>
              <a:t>s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pl-PL" sz="2400" b="1" dirty="0"/>
              <a:t>SCFA (</a:t>
            </a:r>
            <a:r>
              <a:rPr lang="en-US" sz="2400" b="1" dirty="0"/>
              <a:t>acetic, propionic, butyric</a:t>
            </a:r>
            <a:r>
              <a:rPr lang="pl-PL" sz="2400" b="1" dirty="0"/>
              <a:t>)</a:t>
            </a:r>
            <a:r>
              <a:rPr lang="en-US" sz="2400" b="1" dirty="0"/>
              <a:t>, and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pl-PL" sz="2400" b="1" dirty="0">
                <a:solidFill>
                  <a:srgbClr val="FF0000"/>
                </a:solidFill>
              </a:rPr>
              <a:t>TMA/</a:t>
            </a:r>
            <a:r>
              <a:rPr lang="en-US" sz="2400" b="1" dirty="0">
                <a:solidFill>
                  <a:srgbClr val="FF0000"/>
                </a:solidFill>
              </a:rPr>
              <a:t>TMA</a:t>
            </a:r>
            <a:r>
              <a:rPr lang="pl-PL" sz="2400" b="1" dirty="0">
                <a:solidFill>
                  <a:srgbClr val="FF0000"/>
                </a:solidFill>
              </a:rPr>
              <a:t>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8211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A48B68-A8E8-4DE3-B55F-15BFCD1E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Liver</a:t>
            </a:r>
            <a:r>
              <a:rPr lang="pl-PL" dirty="0"/>
              <a:t> H</a:t>
            </a:r>
            <a:r>
              <a:rPr lang="pl-PL" baseline="-25000" dirty="0"/>
              <a:t>2</a:t>
            </a:r>
            <a:r>
              <a:rPr lang="pl-PL" dirty="0"/>
              <a:t>S </a:t>
            </a:r>
            <a:r>
              <a:rPr lang="pl-PL" dirty="0" err="1"/>
              <a:t>levels</a:t>
            </a:r>
            <a:br>
              <a:rPr lang="pl-PL" dirty="0"/>
            </a:br>
            <a:r>
              <a:rPr lang="pl-PL" sz="2000" dirty="0"/>
              <a:t> (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liver homogenate incubation with L-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cystein</a:t>
            </a:r>
            <a:r>
              <a:rPr lang="pl-PL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sz="2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27C7916-0C91-4068-8810-4CF7E0911DE1}"/>
              </a:ext>
            </a:extLst>
          </p:cNvPr>
          <p:cNvSpPr txBox="1"/>
          <p:nvPr/>
        </p:nvSpPr>
        <p:spPr>
          <a:xfrm>
            <a:off x="1110444" y="1844824"/>
            <a:ext cx="6923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CRH-R</a:t>
            </a:r>
            <a:r>
              <a:rPr lang="en-GB" b="1" dirty="0"/>
              <a:t> showed a significantly higher concentration of H</a:t>
            </a:r>
            <a:r>
              <a:rPr lang="en-GB" b="1" baseline="-25000" dirty="0"/>
              <a:t>2</a:t>
            </a:r>
            <a:r>
              <a:rPr lang="en-GB" b="1" dirty="0"/>
              <a:t>S </a:t>
            </a:r>
            <a:r>
              <a:rPr lang="en-US" b="1" dirty="0"/>
              <a:t>than </a:t>
            </a:r>
            <a:r>
              <a:rPr lang="pl-PL" b="1" dirty="0"/>
              <a:t>controls</a:t>
            </a:r>
            <a:endParaRPr lang="en-US" b="1" dirty="0"/>
          </a:p>
          <a:p>
            <a:endParaRPr lang="en-US" dirty="0"/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788B58C6-B4BC-4AD6-81BD-96A81D5948B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195736" y="27089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id="{B20FB211-E530-494E-80E3-656EF5572081}"/>
              </a:ext>
            </a:extLst>
          </p:cNvPr>
          <p:cNvSpPr txBox="1"/>
          <p:nvPr/>
        </p:nvSpPr>
        <p:spPr>
          <a:xfrm>
            <a:off x="3059832" y="5485219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CRH-R</a:t>
            </a:r>
            <a:endParaRPr lang="en-US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7D5EABA-30F9-4668-AD1A-D4A8316C6E49}"/>
              </a:ext>
            </a:extLst>
          </p:cNvPr>
          <p:cNvSpPr txBox="1"/>
          <p:nvPr/>
        </p:nvSpPr>
        <p:spPr>
          <a:xfrm>
            <a:off x="5220072" y="551479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Controls</a:t>
            </a:r>
            <a:endParaRPr lang="en-US" dirty="0"/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6EA623D9-CEE0-4FA2-95AA-8BA737FCE194}"/>
              </a:ext>
            </a:extLst>
          </p:cNvPr>
          <p:cNvCxnSpPr/>
          <p:nvPr/>
        </p:nvCxnSpPr>
        <p:spPr>
          <a:xfrm>
            <a:off x="3599892" y="2852936"/>
            <a:ext cx="216024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957D630-0613-46A3-9F10-6FF75DF36B2E}"/>
              </a:ext>
            </a:extLst>
          </p:cNvPr>
          <p:cNvSpPr txBox="1"/>
          <p:nvPr/>
        </p:nvSpPr>
        <p:spPr>
          <a:xfrm>
            <a:off x="4499213" y="2524254"/>
            <a:ext cx="396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*</a:t>
            </a:r>
            <a:endParaRPr lang="en-US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1D69EF5-FEBF-48FC-8C18-E297BE2E183B}"/>
              </a:ext>
            </a:extLst>
          </p:cNvPr>
          <p:cNvSpPr txBox="1"/>
          <p:nvPr/>
        </p:nvSpPr>
        <p:spPr>
          <a:xfrm rot="16200000">
            <a:off x="688214" y="389585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nmol H2S•g </a:t>
            </a:r>
            <a:r>
              <a:rPr lang="pl-PL" dirty="0"/>
              <a:t>/</a:t>
            </a:r>
            <a:r>
              <a:rPr lang="pt-BR" dirty="0"/>
              <a:t>h-1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9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1219A0-0ED7-4BFD-A322-DF349A397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90" y="5762873"/>
            <a:ext cx="8229600" cy="1143000"/>
          </a:xfrm>
        </p:spPr>
        <p:txBody>
          <a:bodyPr>
            <a:normAutofit/>
          </a:bodyPr>
          <a:lstStyle/>
          <a:p>
            <a:r>
              <a:rPr lang="en-US" sz="1800" dirty="0"/>
              <a:t>TST- </a:t>
            </a:r>
            <a:r>
              <a:rPr lang="en-US" sz="1800" dirty="0" err="1"/>
              <a:t>Rhodanese</a:t>
            </a:r>
            <a:r>
              <a:rPr lang="en-US" sz="1800" dirty="0"/>
              <a:t>; CTH- γ-</a:t>
            </a:r>
            <a:r>
              <a:rPr lang="en-US" sz="1800" dirty="0" err="1"/>
              <a:t>Cystathionase</a:t>
            </a:r>
            <a:r>
              <a:rPr lang="en-US" sz="1800" dirty="0"/>
              <a:t>; CBS- Cystathionine-β-synthase; MPST- 3-Mercaptopyruvate </a:t>
            </a:r>
            <a:r>
              <a:rPr lang="en-US" sz="1800" dirty="0" err="1"/>
              <a:t>sulfurtransferase</a:t>
            </a:r>
            <a:r>
              <a:rPr lang="en-US" sz="1800" dirty="0"/>
              <a:t>.</a:t>
            </a:r>
            <a:endParaRPr lang="pl-PL" sz="1800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5665924-5451-41D1-B7CB-B7F39E236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02" y="1476373"/>
            <a:ext cx="7371588" cy="3395472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EBD123D7-4074-4833-ABA7-0B02B40FB496}"/>
              </a:ext>
            </a:extLst>
          </p:cNvPr>
          <p:cNvSpPr txBox="1"/>
          <p:nvPr/>
        </p:nvSpPr>
        <p:spPr>
          <a:xfrm>
            <a:off x="467544" y="274646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CRH-R </a:t>
            </a:r>
            <a:r>
              <a:rPr lang="pl-PL" sz="3200" dirty="0" err="1"/>
              <a:t>showed</a:t>
            </a:r>
            <a:r>
              <a:rPr lang="en-US" sz="3200" dirty="0"/>
              <a:t> lower expression of </a:t>
            </a:r>
            <a:r>
              <a:rPr lang="en-US" sz="3200" dirty="0" err="1"/>
              <a:t>rhodanese</a:t>
            </a:r>
            <a:r>
              <a:rPr lang="en-US" sz="3200" dirty="0"/>
              <a:t>, </a:t>
            </a:r>
            <a:endParaRPr lang="pl-PL" sz="3200" dirty="0"/>
          </a:p>
          <a:p>
            <a:r>
              <a:rPr lang="en-US" sz="3200" dirty="0"/>
              <a:t>an enzyme converting H</a:t>
            </a:r>
            <a:r>
              <a:rPr lang="en-US" sz="3200" baseline="-25000" dirty="0"/>
              <a:t>2</a:t>
            </a:r>
            <a:r>
              <a:rPr lang="en-US" sz="3200" dirty="0"/>
              <a:t>S to sulfate.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2175" y="53826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</a:t>
            </a:r>
            <a:r>
              <a:rPr lang="en-US" baseline="-25000"/>
              <a:t>2</a:t>
            </a:r>
            <a:r>
              <a:rPr lang="en-US"/>
              <a:t>S synthesis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03648" y="518060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Convertion</a:t>
            </a:r>
            <a:r>
              <a:rPr lang="en-US" dirty="0"/>
              <a:t> of</a:t>
            </a:r>
          </a:p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S to sulfate</a:t>
            </a:r>
          </a:p>
        </p:txBody>
      </p:sp>
      <p:sp>
        <p:nvSpPr>
          <p:cNvPr id="8" name="Left Brace 7"/>
          <p:cNvSpPr/>
          <p:nvPr/>
        </p:nvSpPr>
        <p:spPr>
          <a:xfrm rot="16200000">
            <a:off x="4239553" y="4024583"/>
            <a:ext cx="376862" cy="230425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 rot="16200000">
            <a:off x="1936639" y="4482868"/>
            <a:ext cx="374177" cy="115212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16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9311" y="-10582"/>
            <a:ext cx="8229600" cy="1143000"/>
          </a:xfrm>
        </p:spPr>
        <p:txBody>
          <a:bodyPr/>
          <a:lstStyle/>
          <a:p>
            <a:r>
              <a:rPr lang="pl-PL" dirty="0"/>
              <a:t>Indole</a:t>
            </a:r>
          </a:p>
        </p:txBody>
      </p:sp>
      <p:pic>
        <p:nvPicPr>
          <p:cNvPr id="6146" name="Picture 2" descr="Znalezio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48880"/>
            <a:ext cx="202296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Znalezione obrazy dla zapytania e co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8" descr="Znalezione obrazy dla zapytania e col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8261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9311" y="-10582"/>
            <a:ext cx="8229600" cy="1143000"/>
          </a:xfrm>
        </p:spPr>
        <p:txBody>
          <a:bodyPr/>
          <a:lstStyle/>
          <a:p>
            <a:r>
              <a:rPr lang="pl-PL" dirty="0"/>
              <a:t>Indole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0375" y="1484784"/>
            <a:ext cx="8229600" cy="2160240"/>
          </a:xfrm>
        </p:spPr>
        <p:txBody>
          <a:bodyPr/>
          <a:lstStyle/>
          <a:p>
            <a:r>
              <a:rPr lang="en-US" dirty="0"/>
              <a:t>Various bacteria metabolize </a:t>
            </a:r>
            <a:r>
              <a:rPr lang="en-US" dirty="0" err="1"/>
              <a:t>trypthophane</a:t>
            </a:r>
            <a:r>
              <a:rPr lang="en-US" dirty="0"/>
              <a:t> and form indole (e.g. E. coli).</a:t>
            </a:r>
            <a:endParaRPr lang="pl-PL" dirty="0"/>
          </a:p>
        </p:txBody>
      </p:sp>
      <p:pic>
        <p:nvPicPr>
          <p:cNvPr id="6146" name="Picture 2" descr="Znalezio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53036"/>
            <a:ext cx="2022967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nalezione obrazy dla zapytania tryptop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17032"/>
            <a:ext cx="2524235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Znalezione obrazy dla zapytania e co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8" descr="Znalezione obrazy dla zapytania e col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54" name="Picture 10" descr="Znalezione obrazy dla zapytania e col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221088"/>
            <a:ext cx="192150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trzałka w prawo 5"/>
          <p:cNvSpPr/>
          <p:nvPr/>
        </p:nvSpPr>
        <p:spPr>
          <a:xfrm>
            <a:off x="2483768" y="4761148"/>
            <a:ext cx="792088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Strzałka w prawo 9"/>
          <p:cNvSpPr/>
          <p:nvPr/>
        </p:nvSpPr>
        <p:spPr>
          <a:xfrm>
            <a:off x="5724128" y="4725410"/>
            <a:ext cx="792088" cy="108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827584" y="537321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trypthophane</a:t>
            </a:r>
            <a:r>
              <a:rPr lang="en-US" dirty="0"/>
              <a:t> 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660232" y="53857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Indole</a:t>
            </a:r>
          </a:p>
        </p:txBody>
      </p:sp>
    </p:spTree>
    <p:extLst>
      <p:ext uri="{BB962C8B-B14F-4D97-AF65-F5344CB8AC3E}">
        <p14:creationId xmlns:p14="http://schemas.microsoft.com/office/powerpoint/2010/main" val="576053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E25AC7-899F-498B-91FC-3A5BC17BF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Indole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0CB0812-6F24-4552-B9C1-351419E2C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34" y="1600200"/>
            <a:ext cx="5067531" cy="4525963"/>
          </a:xfrm>
        </p:spPr>
      </p:pic>
    </p:spTree>
    <p:extLst>
      <p:ext uri="{BB962C8B-B14F-4D97-AF65-F5344CB8AC3E}">
        <p14:creationId xmlns:p14="http://schemas.microsoft.com/office/powerpoint/2010/main" val="1171221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Does gut-derived H</a:t>
            </a:r>
            <a:r>
              <a:rPr lang="en-US" baseline="-25000" dirty="0"/>
              <a:t>2</a:t>
            </a:r>
            <a:r>
              <a:rPr lang="en-US" dirty="0"/>
              <a:t>S affect the </a:t>
            </a:r>
            <a:r>
              <a:rPr lang="pl-PL" dirty="0" err="1"/>
              <a:t>systemic</a:t>
            </a:r>
            <a:r>
              <a:rPr lang="pl-PL" dirty="0"/>
              <a:t> and portal </a:t>
            </a:r>
            <a:r>
              <a:rPr lang="pl-PL" dirty="0" err="1"/>
              <a:t>blood</a:t>
            </a:r>
            <a:r>
              <a:rPr lang="pl-PL" dirty="0"/>
              <a:t> </a:t>
            </a:r>
            <a:r>
              <a:rPr lang="pl-PL" dirty="0" err="1"/>
              <a:t>pressue</a:t>
            </a:r>
            <a:r>
              <a:rPr lang="en-US" dirty="0"/>
              <a:t>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074" y="404664"/>
            <a:ext cx="63420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2231405" cy="288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839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E25AC7-899F-498B-91FC-3A5BC17B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9954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Indole administered </a:t>
            </a:r>
            <a:r>
              <a:rPr lang="pl-PL" i="1" dirty="0" err="1"/>
              <a:t>into</a:t>
            </a:r>
            <a:r>
              <a:rPr lang="pl-PL" i="1" dirty="0"/>
              <a:t> the colon </a:t>
            </a:r>
            <a:r>
              <a:rPr lang="en-GB" dirty="0"/>
              <a:t>increases </a:t>
            </a:r>
            <a:r>
              <a:rPr lang="pl-PL" dirty="0"/>
              <a:t>portal </a:t>
            </a:r>
            <a:r>
              <a:rPr lang="pl-PL" dirty="0" err="1"/>
              <a:t>blood</a:t>
            </a:r>
            <a:r>
              <a:rPr lang="pl-PL" dirty="0"/>
              <a:t> </a:t>
            </a:r>
            <a:r>
              <a:rPr lang="pl-PL" dirty="0" err="1"/>
              <a:t>pressure</a:t>
            </a:r>
            <a:r>
              <a:rPr lang="pl-PL" dirty="0"/>
              <a:t> </a:t>
            </a:r>
            <a:endParaRPr lang="en-GB" dirty="0"/>
          </a:p>
        </p:txBody>
      </p:sp>
      <p:sp>
        <p:nvSpPr>
          <p:cNvPr id="4" name="pole tekstowe 4"/>
          <p:cNvSpPr txBox="1"/>
          <p:nvPr/>
        </p:nvSpPr>
        <p:spPr>
          <a:xfrm>
            <a:off x="179512" y="630932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Huc</a:t>
            </a:r>
            <a:r>
              <a:rPr lang="en-US" dirty="0"/>
              <a:t> (…), </a:t>
            </a:r>
            <a:r>
              <a:rPr lang="en-US" dirty="0" err="1"/>
              <a:t>Ufnal</a:t>
            </a:r>
            <a:r>
              <a:rPr lang="en-US" dirty="0"/>
              <a:t>, Am J </a:t>
            </a:r>
            <a:r>
              <a:rPr lang="en-US" dirty="0" err="1"/>
              <a:t>Physiol</a:t>
            </a:r>
            <a:r>
              <a:rPr lang="en-US" dirty="0"/>
              <a:t> </a:t>
            </a:r>
            <a:r>
              <a:rPr lang="en-US" dirty="0" err="1"/>
              <a:t>Regul</a:t>
            </a:r>
            <a:r>
              <a:rPr lang="en-US" dirty="0"/>
              <a:t> </a:t>
            </a:r>
            <a:r>
              <a:rPr lang="en-US" dirty="0" err="1"/>
              <a:t>Integr</a:t>
            </a:r>
            <a:r>
              <a:rPr lang="en-US" dirty="0"/>
              <a:t> Comp Physiol. 2018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7039306-F84C-4C18-88C3-6F783AB9B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24" y="1484784"/>
            <a:ext cx="7740352" cy="466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17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9FD2BC-A068-4D4D-81F3-7E0600338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9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Cirrhotic</a:t>
            </a:r>
            <a:r>
              <a:rPr lang="pl-PL" dirty="0"/>
              <a:t> </a:t>
            </a:r>
            <a:r>
              <a:rPr lang="pl-PL" dirty="0" err="1"/>
              <a:t>rats</a:t>
            </a:r>
            <a:r>
              <a:rPr lang="pl-PL" dirty="0"/>
              <a:t> show </a:t>
            </a:r>
            <a:r>
              <a:rPr lang="pl-PL" dirty="0" err="1"/>
              <a:t>increased</a:t>
            </a:r>
            <a:r>
              <a:rPr lang="pl-PL" dirty="0"/>
              <a:t> </a:t>
            </a:r>
            <a:r>
              <a:rPr lang="pl-PL" dirty="0" err="1"/>
              <a:t>penetration</a:t>
            </a:r>
            <a:r>
              <a:rPr lang="pl-PL" dirty="0"/>
              <a:t> of </a:t>
            </a:r>
            <a:r>
              <a:rPr lang="pl-PL" dirty="0" err="1"/>
              <a:t>indoles</a:t>
            </a:r>
            <a:r>
              <a:rPr lang="pl-PL" dirty="0"/>
              <a:t> to portal </a:t>
            </a:r>
            <a:r>
              <a:rPr lang="pl-PL" dirty="0" err="1"/>
              <a:t>blood</a:t>
            </a:r>
            <a:endParaRPr lang="en-US" dirty="0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4792ABB6-72DA-4C17-BD7F-C28BC560E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986072"/>
              </p:ext>
            </p:extLst>
          </p:nvPr>
        </p:nvGraphicFramePr>
        <p:xfrm>
          <a:off x="1835696" y="2708920"/>
          <a:ext cx="5344245" cy="25687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1427">
                  <a:extLst>
                    <a:ext uri="{9D8B030D-6E8A-4147-A177-3AD203B41FA5}">
                      <a16:colId xmlns:a16="http://schemas.microsoft.com/office/drawing/2014/main" val="3599770836"/>
                    </a:ext>
                  </a:extLst>
                </a:gridCol>
                <a:gridCol w="962825">
                  <a:extLst>
                    <a:ext uri="{9D8B030D-6E8A-4147-A177-3AD203B41FA5}">
                      <a16:colId xmlns:a16="http://schemas.microsoft.com/office/drawing/2014/main" val="4022233820"/>
                    </a:ext>
                  </a:extLst>
                </a:gridCol>
                <a:gridCol w="1199189">
                  <a:extLst>
                    <a:ext uri="{9D8B030D-6E8A-4147-A177-3AD203B41FA5}">
                      <a16:colId xmlns:a16="http://schemas.microsoft.com/office/drawing/2014/main" val="4192602921"/>
                    </a:ext>
                  </a:extLst>
                </a:gridCol>
                <a:gridCol w="1070813">
                  <a:extLst>
                    <a:ext uri="{9D8B030D-6E8A-4147-A177-3AD203B41FA5}">
                      <a16:colId xmlns:a16="http://schemas.microsoft.com/office/drawing/2014/main" val="1027776650"/>
                    </a:ext>
                  </a:extLst>
                </a:gridCol>
                <a:gridCol w="1279991">
                  <a:extLst>
                    <a:ext uri="{9D8B030D-6E8A-4147-A177-3AD203B41FA5}">
                      <a16:colId xmlns:a16="http://schemas.microsoft.com/office/drawing/2014/main" val="3291001737"/>
                    </a:ext>
                  </a:extLst>
                </a:gridCol>
              </a:tblGrid>
              <a:tr h="5080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Portal Blood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Peripheral Blood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786988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SD-PH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SD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SD-PH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3360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Indole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2.92±0.77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11.22±2.0*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2.68±0.7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11.72±2.29*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62771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Indoxyl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44.89±5.94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24.27±2.13*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87824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3-IAA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0.15±0.02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0.3±0.04*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0.11±0.02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0.3±0.03*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88762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3-IPA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0.31±0.07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1.31±0.15*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0.32±0.05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1.31±0.18*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360995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3-ILA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1.15±0.07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2.19±0.08*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1.28±0.08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2.32±0.12*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5057368"/>
                  </a:ext>
                </a:extLst>
              </a:tr>
            </a:tbl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2C5D81F-23E6-469B-A4F0-DD6B292307C8}"/>
              </a:ext>
            </a:extLst>
          </p:cNvPr>
          <p:cNvSpPr txBox="1"/>
          <p:nvPr/>
        </p:nvSpPr>
        <p:spPr>
          <a:xfrm>
            <a:off x="4860032" y="6306363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Huc</a:t>
            </a:r>
            <a:r>
              <a:rPr lang="en-US" sz="1200" dirty="0"/>
              <a:t> (…), Ufnal, Am J </a:t>
            </a:r>
            <a:r>
              <a:rPr lang="en-US" sz="1200" dirty="0" err="1"/>
              <a:t>Physiol</a:t>
            </a:r>
            <a:r>
              <a:rPr lang="en-US" sz="1200" dirty="0"/>
              <a:t> </a:t>
            </a:r>
            <a:r>
              <a:rPr lang="en-US" sz="1200" dirty="0" err="1"/>
              <a:t>Regul</a:t>
            </a:r>
            <a:r>
              <a:rPr lang="en-US" sz="1200" dirty="0"/>
              <a:t> </a:t>
            </a:r>
            <a:r>
              <a:rPr lang="en-US" sz="1200" dirty="0" err="1"/>
              <a:t>Integr</a:t>
            </a:r>
            <a:r>
              <a:rPr lang="en-US" sz="1200" dirty="0"/>
              <a:t> Comp Physiol. 2018</a:t>
            </a:r>
          </a:p>
        </p:txBody>
      </p:sp>
    </p:spTree>
    <p:extLst>
      <p:ext uri="{BB962C8B-B14F-4D97-AF65-F5344CB8AC3E}">
        <p14:creationId xmlns:p14="http://schemas.microsoft.com/office/powerpoint/2010/main" val="26672760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E75EBA-7228-4DEA-A77B-033F912F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pl-PL" sz="3200" dirty="0" err="1"/>
              <a:t>Tryptophan-rich</a:t>
            </a:r>
            <a:r>
              <a:rPr lang="pl-PL" sz="3200" dirty="0"/>
              <a:t> diet </a:t>
            </a:r>
            <a:r>
              <a:rPr lang="pl-PL" sz="3200" dirty="0" err="1"/>
              <a:t>increases</a:t>
            </a:r>
            <a:r>
              <a:rPr lang="pl-PL" sz="3200" dirty="0"/>
              <a:t> indole portal </a:t>
            </a:r>
            <a:r>
              <a:rPr lang="pl-PL" sz="3200" dirty="0" err="1"/>
              <a:t>blood</a:t>
            </a:r>
            <a:r>
              <a:rPr lang="pl-PL" sz="3200" dirty="0"/>
              <a:t> </a:t>
            </a:r>
            <a:r>
              <a:rPr lang="pl-PL" sz="3200" dirty="0" err="1"/>
              <a:t>level</a:t>
            </a:r>
            <a:r>
              <a:rPr lang="pl-PL" sz="3200" dirty="0"/>
              <a:t> and portal </a:t>
            </a:r>
            <a:r>
              <a:rPr lang="pl-PL" sz="3200" dirty="0" err="1"/>
              <a:t>blood</a:t>
            </a:r>
            <a:r>
              <a:rPr lang="pl-PL" sz="3200" dirty="0"/>
              <a:t> </a:t>
            </a:r>
            <a:r>
              <a:rPr lang="pl-PL" sz="3200" dirty="0" err="1"/>
              <a:t>pressure</a:t>
            </a:r>
            <a:endParaRPr lang="en-US" sz="3200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B96DCC4D-C353-45B4-BDA1-97099C229F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9115927"/>
              </p:ext>
            </p:extLst>
          </p:nvPr>
        </p:nvGraphicFramePr>
        <p:xfrm>
          <a:off x="457200" y="1122591"/>
          <a:ext cx="4265536" cy="54607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6827">
                  <a:extLst>
                    <a:ext uri="{9D8B030D-6E8A-4147-A177-3AD203B41FA5}">
                      <a16:colId xmlns:a16="http://schemas.microsoft.com/office/drawing/2014/main" val="2679332457"/>
                    </a:ext>
                  </a:extLst>
                </a:gridCol>
                <a:gridCol w="971503">
                  <a:extLst>
                    <a:ext uri="{9D8B030D-6E8A-4147-A177-3AD203B41FA5}">
                      <a16:colId xmlns:a16="http://schemas.microsoft.com/office/drawing/2014/main" val="198428707"/>
                    </a:ext>
                  </a:extLst>
                </a:gridCol>
                <a:gridCol w="2147206">
                  <a:extLst>
                    <a:ext uri="{9D8B030D-6E8A-4147-A177-3AD203B41FA5}">
                      <a16:colId xmlns:a16="http://schemas.microsoft.com/office/drawing/2014/main" val="604581618"/>
                    </a:ext>
                  </a:extLst>
                </a:gridCol>
              </a:tblGrid>
              <a:tr h="427507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TPR-free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TPR-rich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3778102806"/>
                  </a:ext>
                </a:extLst>
              </a:tr>
              <a:tr h="29163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Hemodynamics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597202"/>
                  </a:ext>
                </a:extLst>
              </a:tr>
              <a:tr h="29163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PBP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6.92±0.47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8.49±0.31*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3513732534"/>
                  </a:ext>
                </a:extLst>
              </a:tr>
              <a:tr h="29163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MABP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97.40±2.35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105.23±4.99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3388708908"/>
                  </a:ext>
                </a:extLst>
              </a:tr>
              <a:tr h="29163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Portal blood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971038"/>
                  </a:ext>
                </a:extLst>
              </a:tr>
              <a:tr h="2872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Indole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0.08±0.005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1.48±0.10*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3834820320"/>
                  </a:ext>
                </a:extLst>
              </a:tr>
              <a:tr h="2872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3-IAA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0.02±0.004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0.43±0.02*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2667772039"/>
                  </a:ext>
                </a:extLst>
              </a:tr>
              <a:tr h="2872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3-IPA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0.21±0.04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1.82±0.10*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1541622179"/>
                  </a:ext>
                </a:extLst>
              </a:tr>
              <a:tr h="2872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3-ILA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1.24±0.12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1.51±0.03*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4182135457"/>
                  </a:ext>
                </a:extLst>
              </a:tr>
              <a:tr h="2872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TRP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6.87±0.41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30.90±3.27*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828978152"/>
                  </a:ext>
                </a:extLst>
              </a:tr>
              <a:tr h="291638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Peripheral blood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761375"/>
                  </a:ext>
                </a:extLst>
              </a:tr>
              <a:tr h="2872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Indole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0.07±0.003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0.51±0.03*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2088000226"/>
                  </a:ext>
                </a:extLst>
              </a:tr>
              <a:tr h="2872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Indoxyl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2.17±0.39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6.22±0.57*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2998347609"/>
                  </a:ext>
                </a:extLst>
              </a:tr>
              <a:tr h="2872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3-IAA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0.02±0.003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0.31±0.02*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3303531117"/>
                  </a:ext>
                </a:extLst>
              </a:tr>
              <a:tr h="2872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3-IPA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0.2±0.02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0.91±0.05*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322615335"/>
                  </a:ext>
                </a:extLst>
              </a:tr>
              <a:tr h="2872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3-ILA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0.36±0.02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1.48±0.01*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1401199878"/>
                  </a:ext>
                </a:extLst>
              </a:tr>
              <a:tr h="287223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TRP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7.01±0.52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27.05±1.48*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font440"/>
                      </a:endParaRPr>
                    </a:p>
                  </a:txBody>
                  <a:tcPr marL="58200" marR="58200" marT="0" marB="0"/>
                </a:tc>
                <a:extLst>
                  <a:ext uri="{0D108BD9-81ED-4DB2-BD59-A6C34878D82A}">
                    <a16:rowId xmlns:a16="http://schemas.microsoft.com/office/drawing/2014/main" val="1395675721"/>
                  </a:ext>
                </a:extLst>
              </a:tr>
            </a:tbl>
          </a:graphicData>
        </a:graphic>
      </p:graphicFrame>
      <p:sp>
        <p:nvSpPr>
          <p:cNvPr id="5" name="pole tekstowe 4">
            <a:extLst>
              <a:ext uri="{FF2B5EF4-FFF2-40B4-BE49-F238E27FC236}">
                <a16:creationId xmlns:a16="http://schemas.microsoft.com/office/drawing/2014/main" id="{4FC4E9BD-E813-4C34-85AE-1AA8F512A29C}"/>
              </a:ext>
            </a:extLst>
          </p:cNvPr>
          <p:cNvSpPr txBox="1"/>
          <p:nvPr/>
        </p:nvSpPr>
        <p:spPr>
          <a:xfrm>
            <a:off x="4860032" y="6306363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Huc</a:t>
            </a:r>
            <a:r>
              <a:rPr lang="en-US" sz="1200" dirty="0"/>
              <a:t> (…), Ufnal, Am J </a:t>
            </a:r>
            <a:r>
              <a:rPr lang="en-US" sz="1200" dirty="0" err="1"/>
              <a:t>Physiol</a:t>
            </a:r>
            <a:r>
              <a:rPr lang="en-US" sz="1200" dirty="0"/>
              <a:t> </a:t>
            </a:r>
            <a:r>
              <a:rPr lang="en-US" sz="1200" dirty="0" err="1"/>
              <a:t>Regul</a:t>
            </a:r>
            <a:r>
              <a:rPr lang="en-US" sz="1200" dirty="0"/>
              <a:t> </a:t>
            </a:r>
            <a:r>
              <a:rPr lang="en-US" sz="1200" dirty="0" err="1"/>
              <a:t>Integr</a:t>
            </a:r>
            <a:r>
              <a:rPr lang="en-US" sz="1200" dirty="0"/>
              <a:t> Comp Physiol. 2018</a:t>
            </a:r>
          </a:p>
        </p:txBody>
      </p:sp>
    </p:spTree>
    <p:extLst>
      <p:ext uri="{BB962C8B-B14F-4D97-AF65-F5344CB8AC3E}">
        <p14:creationId xmlns:p14="http://schemas.microsoft.com/office/powerpoint/2010/main" val="4142958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48"/>
            <a:ext cx="8229600" cy="1143000"/>
          </a:xfrm>
        </p:spPr>
        <p:txBody>
          <a:bodyPr/>
          <a:lstStyle/>
          <a:p>
            <a:r>
              <a:rPr lang="en-US" dirty="0"/>
              <a:t>Conclusions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507288" cy="5544616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pl-PL" dirty="0"/>
              <a:t>T</a:t>
            </a:r>
            <a:r>
              <a:rPr lang="en-US" dirty="0" err="1"/>
              <a:t>ryptophan</a:t>
            </a:r>
            <a:r>
              <a:rPr lang="en-US" dirty="0"/>
              <a:t>-rich diet</a:t>
            </a:r>
            <a:r>
              <a:rPr lang="pl-PL" dirty="0"/>
              <a:t>,</a:t>
            </a:r>
            <a:r>
              <a:rPr lang="en-US" dirty="0"/>
              <a:t> colonic indole</a:t>
            </a:r>
            <a:r>
              <a:rPr lang="pl-PL" dirty="0"/>
              <a:t> and 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S increase portal blood pressure</a:t>
            </a:r>
            <a:r>
              <a:rPr lang="pl-PL" dirty="0"/>
              <a:t>.</a:t>
            </a:r>
          </a:p>
          <a:p>
            <a:endParaRPr lang="pl-PL" dirty="0"/>
          </a:p>
          <a:p>
            <a:r>
              <a:rPr lang="pl-PL" dirty="0"/>
              <a:t>C</a:t>
            </a:r>
            <a:r>
              <a:rPr lang="en-US" dirty="0" err="1"/>
              <a:t>olonic</a:t>
            </a:r>
            <a:r>
              <a:rPr lang="en-US" dirty="0"/>
              <a:t> indole</a:t>
            </a:r>
            <a:r>
              <a:rPr lang="pl-PL" dirty="0"/>
              <a:t> and 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S production may be of therapeutic importance in PH</a:t>
            </a:r>
            <a:r>
              <a:rPr lang="pl-PL" dirty="0"/>
              <a:t> ? </a:t>
            </a:r>
            <a:r>
              <a:rPr lang="pl-PL" dirty="0" err="1"/>
              <a:t>arterial</a:t>
            </a:r>
            <a:r>
              <a:rPr lang="pl-PL" dirty="0"/>
              <a:t> </a:t>
            </a:r>
            <a:r>
              <a:rPr lang="pl-PL" dirty="0" err="1"/>
              <a:t>hypertension</a:t>
            </a:r>
            <a:r>
              <a:rPr lang="pl-PL" dirty="0"/>
              <a:t> ?</a:t>
            </a:r>
            <a:endParaRPr lang="en-US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5225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10CB8A6-167B-495A-9292-CADE004EF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832148"/>
            <a:ext cx="3816424" cy="5910156"/>
          </a:xfr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24A12B64-DBA0-4780-9219-462821AD1D5B}"/>
              </a:ext>
            </a:extLst>
          </p:cNvPr>
          <p:cNvSpPr txBox="1">
            <a:spLocks/>
          </p:cNvSpPr>
          <p:nvPr/>
        </p:nvSpPr>
        <p:spPr>
          <a:xfrm>
            <a:off x="251520" y="-171400"/>
            <a:ext cx="87484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M</a:t>
            </a:r>
            <a:r>
              <a:rPr lang="en-US" dirty="0" err="1"/>
              <a:t>echanisms</a:t>
            </a:r>
            <a:r>
              <a:rPr lang="en-US" dirty="0"/>
              <a:t> </a:t>
            </a:r>
            <a:r>
              <a:rPr lang="pl-PL" dirty="0"/>
              <a:t>of </a:t>
            </a:r>
            <a:r>
              <a:rPr lang="pl-PL" dirty="0" err="1"/>
              <a:t>bacteria</a:t>
            </a:r>
            <a:r>
              <a:rPr lang="pl-PL" dirty="0"/>
              <a:t>-host </a:t>
            </a:r>
            <a:r>
              <a:rPr lang="pl-PL" dirty="0" err="1"/>
              <a:t>interaction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740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pl-PL"/>
            </a:br>
            <a:r>
              <a:rPr lang="en-GB" err="1"/>
              <a:t>Trimethylamine</a:t>
            </a:r>
            <a:r>
              <a:rPr lang="en-GB"/>
              <a:t> N-oxide (TMAO)</a:t>
            </a:r>
            <a:endParaRPr lang="en-US"/>
          </a:p>
        </p:txBody>
      </p:sp>
      <p:pic>
        <p:nvPicPr>
          <p:cNvPr id="5" name="Picture 2" descr="File:Trimethylaminoxid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285864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634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/>
              <a:t>TMAO and </a:t>
            </a:r>
            <a:r>
              <a:rPr lang="pl-PL" sz="3600" err="1"/>
              <a:t>cardiovascular</a:t>
            </a:r>
            <a:r>
              <a:rPr lang="pl-PL" sz="3600"/>
              <a:t> </a:t>
            </a:r>
            <a:r>
              <a:rPr lang="pl-PL" sz="3600" err="1"/>
              <a:t>risk</a:t>
            </a:r>
            <a:endParaRPr lang="en-US" sz="360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265781" cy="5449336"/>
          </a:xfrm>
        </p:spPr>
      </p:pic>
      <p:sp>
        <p:nvSpPr>
          <p:cNvPr id="3" name="Elipsa 2"/>
          <p:cNvSpPr/>
          <p:nvPr/>
        </p:nvSpPr>
        <p:spPr>
          <a:xfrm>
            <a:off x="1403648" y="2132856"/>
            <a:ext cx="6768752" cy="1728192"/>
          </a:xfrm>
          <a:prstGeom prst="ellips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Picture 2" descr="File:Trimethylaminoxid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1201558" cy="8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476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3946450"/>
          </a:xfrm>
        </p:spPr>
        <p:txBody>
          <a:bodyPr>
            <a:normAutofit/>
          </a:bodyPr>
          <a:lstStyle/>
          <a:p>
            <a:r>
              <a:rPr lang="en-US"/>
              <a:t>Is TMAO a foe?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212976"/>
            <a:ext cx="43942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244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5650" y="11840"/>
            <a:ext cx="8229600" cy="1143000"/>
          </a:xfrm>
        </p:spPr>
        <p:txBody>
          <a:bodyPr/>
          <a:lstStyle/>
          <a:p>
            <a:r>
              <a:rPr lang="pl-PL"/>
              <a:t>TMAO and </a:t>
            </a:r>
            <a:r>
              <a:rPr lang="pl-PL" err="1"/>
              <a:t>cardiovascular</a:t>
            </a:r>
            <a:r>
              <a:rPr lang="pl-PL"/>
              <a:t> </a:t>
            </a:r>
            <a:r>
              <a:rPr lang="pl-PL" err="1"/>
              <a:t>risk</a:t>
            </a:r>
            <a:r>
              <a:rPr lang="pl-PL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958" y="1268760"/>
            <a:ext cx="8856984" cy="5442511"/>
          </a:xfrm>
        </p:spPr>
        <p:txBody>
          <a:bodyPr>
            <a:normAutofit/>
          </a:bodyPr>
          <a:lstStyle/>
          <a:p>
            <a:r>
              <a:rPr lang="en-US"/>
              <a:t>Positive correlation between elevated plasma TMAO and an increased cardiovascular risk</a:t>
            </a:r>
            <a:r>
              <a:rPr lang="en-GB"/>
              <a:t> (humans)</a:t>
            </a:r>
          </a:p>
          <a:p>
            <a:endParaRPr lang="en-GB"/>
          </a:p>
          <a:p>
            <a:r>
              <a:rPr lang="en-US"/>
              <a:t>inhibition in substrate-dependent respiration, leading to a decrease in beta-oxidation of fatty acids (rats)</a:t>
            </a:r>
          </a:p>
          <a:p>
            <a:endParaRPr lang="en-US"/>
          </a:p>
          <a:p>
            <a:r>
              <a:rPr lang="en-US"/>
              <a:t>Modulates cholesterol and sterol metabolism promoting progress of atherosclerosis (rats)</a:t>
            </a:r>
          </a:p>
        </p:txBody>
      </p:sp>
    </p:spTree>
    <p:extLst>
      <p:ext uri="{BB962C8B-B14F-4D97-AF65-F5344CB8AC3E}">
        <p14:creationId xmlns:p14="http://schemas.microsoft.com/office/powerpoint/2010/main" val="3834260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148" y="-18256"/>
            <a:ext cx="8814070" cy="92697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l-PL" sz="3600" dirty="0" err="1"/>
              <a:t>Origins</a:t>
            </a:r>
            <a:r>
              <a:rPr lang="pl-PL" sz="3600" dirty="0"/>
              <a:t> of </a:t>
            </a:r>
            <a:r>
              <a:rPr lang="pl-PL" sz="3600" dirty="0" err="1"/>
              <a:t>plasma</a:t>
            </a:r>
            <a:r>
              <a:rPr lang="pl-PL" sz="3600" dirty="0"/>
              <a:t> TMAO (1) </a:t>
            </a:r>
            <a:endParaRPr lang="en-US" sz="36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2AAA860-BC49-4B9E-A916-00EBD7BEACDB}"/>
              </a:ext>
            </a:extLst>
          </p:cNvPr>
          <p:cNvSpPr txBox="1"/>
          <p:nvPr/>
        </p:nvSpPr>
        <p:spPr>
          <a:xfrm>
            <a:off x="4508714" y="4083248"/>
            <a:ext cx="2382521" cy="95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/>
              <a:t>PLASMA TMAO + TMA</a:t>
            </a:r>
            <a:endParaRPr lang="en-US" sz="2800"/>
          </a:p>
        </p:txBody>
      </p:sp>
      <p:pic>
        <p:nvPicPr>
          <p:cNvPr id="11" name="Picture 2" descr="https://encrypted-tbn1.gstatic.com/images?q=tbn:ANd9GcTuezuQjt_9mnflNs-3LIjlJqylcz-CaIpSp6BHWg_J3T8xRIrC">
            <a:extLst>
              <a:ext uri="{FF2B5EF4-FFF2-40B4-BE49-F238E27FC236}">
                <a16:creationId xmlns:a16="http://schemas.microsoft.com/office/drawing/2014/main" id="{D37D538C-B039-40E5-9A81-0DE639199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" y="1448247"/>
            <a:ext cx="1101164" cy="110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EFD9AA6-C73A-4F6A-80CF-9AF2A5D62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83" y="1631240"/>
            <a:ext cx="1101164" cy="697404"/>
          </a:xfrm>
          <a:prstGeom prst="rect">
            <a:avLst/>
          </a:prstGeom>
        </p:spPr>
      </p:pic>
      <p:pic>
        <p:nvPicPr>
          <p:cNvPr id="3074" name="Picture 2" descr="Znalezione obrazy dla zapytania liver">
            <a:extLst>
              <a:ext uri="{FF2B5EF4-FFF2-40B4-BE49-F238E27FC236}">
                <a16:creationId xmlns:a16="http://schemas.microsoft.com/office/drawing/2014/main" id="{ABDD570D-2C4F-4E51-9C1E-F43C6856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94" y="2220075"/>
            <a:ext cx="1441963" cy="92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7E82056-B5E1-4830-9B23-6242D3424DA5}"/>
              </a:ext>
            </a:extLst>
          </p:cNvPr>
          <p:cNvSpPr txBox="1"/>
          <p:nvPr/>
        </p:nvSpPr>
        <p:spPr>
          <a:xfrm>
            <a:off x="1090706" y="1642681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/>
              <a:t>L</a:t>
            </a:r>
            <a:r>
              <a:rPr lang="en-US" sz="1400" b="1"/>
              <a:t>-carnitine and phosphatidylcholine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97FFA53-C917-427F-83C5-B2F921A42011}"/>
              </a:ext>
            </a:extLst>
          </p:cNvPr>
          <p:cNvSpPr txBox="1"/>
          <p:nvPr/>
        </p:nvSpPr>
        <p:spPr>
          <a:xfrm>
            <a:off x="2827335" y="2273087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Gut </a:t>
            </a:r>
            <a:r>
              <a:rPr lang="pl-PL" sz="1400" err="1"/>
              <a:t>bacteria</a:t>
            </a:r>
            <a:endParaRPr lang="en-US" sz="140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B7417518-D5AF-4039-B42B-9323B8305A50}"/>
              </a:ext>
            </a:extLst>
          </p:cNvPr>
          <p:cNvSpPr txBox="1"/>
          <p:nvPr/>
        </p:nvSpPr>
        <p:spPr>
          <a:xfrm>
            <a:off x="5541383" y="1844442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err="1"/>
              <a:t>Liver</a:t>
            </a:r>
            <a:r>
              <a:rPr lang="pl-PL" sz="1400"/>
              <a:t> (FMO3)</a:t>
            </a:r>
            <a:endParaRPr lang="en-US" sz="1400"/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0A2ADAD3-D039-4040-8D0F-91AB6B5E52E7}"/>
              </a:ext>
            </a:extLst>
          </p:cNvPr>
          <p:cNvCxnSpPr>
            <a:cxnSpLocks/>
          </p:cNvCxnSpPr>
          <p:nvPr/>
        </p:nvCxnSpPr>
        <p:spPr>
          <a:xfrm>
            <a:off x="1206897" y="2368059"/>
            <a:ext cx="13335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53F02732-E197-4F61-80DF-A72C09DCA845}"/>
              </a:ext>
            </a:extLst>
          </p:cNvPr>
          <p:cNvCxnSpPr>
            <a:cxnSpLocks/>
          </p:cNvCxnSpPr>
          <p:nvPr/>
        </p:nvCxnSpPr>
        <p:spPr>
          <a:xfrm>
            <a:off x="3932437" y="2234282"/>
            <a:ext cx="1204330" cy="1899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4CB9EE46-0450-48D0-A054-DBAB3E2613D7}"/>
              </a:ext>
            </a:extLst>
          </p:cNvPr>
          <p:cNvCxnSpPr>
            <a:cxnSpLocks/>
          </p:cNvCxnSpPr>
          <p:nvPr/>
        </p:nvCxnSpPr>
        <p:spPr>
          <a:xfrm>
            <a:off x="5940152" y="3147051"/>
            <a:ext cx="0" cy="8887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1DF4DF13-D77E-49AA-A405-5BAE8D4C58F2}"/>
              </a:ext>
            </a:extLst>
          </p:cNvPr>
          <p:cNvSpPr txBox="1"/>
          <p:nvPr/>
        </p:nvSpPr>
        <p:spPr>
          <a:xfrm>
            <a:off x="4116124" y="1752109"/>
            <a:ext cx="828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/>
              <a:t>TMA</a:t>
            </a:r>
            <a:endParaRPr lang="en-US" sz="2000" b="1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E4E5B95-8490-44D8-BE39-6351E4953CD6}"/>
              </a:ext>
            </a:extLst>
          </p:cNvPr>
          <p:cNvSpPr txBox="1"/>
          <p:nvPr/>
        </p:nvSpPr>
        <p:spPr>
          <a:xfrm>
            <a:off x="5009918" y="3382745"/>
            <a:ext cx="93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/>
              <a:t>TMAO</a:t>
            </a:r>
            <a:endParaRPr lang="en-US" sz="2000" b="1"/>
          </a:p>
        </p:txBody>
      </p:sp>
      <p:pic>
        <p:nvPicPr>
          <p:cNvPr id="3076" name="Picture 4" descr="Znalezione obrazy dla zapytania kidneys">
            <a:extLst>
              <a:ext uri="{FF2B5EF4-FFF2-40B4-BE49-F238E27FC236}">
                <a16:creationId xmlns:a16="http://schemas.microsoft.com/office/drawing/2014/main" id="{AC37451F-5306-4D9C-A77B-72898D50D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8" y="5196565"/>
            <a:ext cx="2320998" cy="154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399ED32C-AEDC-4782-99BF-5B2410BAE074}"/>
              </a:ext>
            </a:extLst>
          </p:cNvPr>
          <p:cNvSpPr txBox="1"/>
          <p:nvPr/>
        </p:nvSpPr>
        <p:spPr>
          <a:xfrm>
            <a:off x="6842536" y="4974243"/>
            <a:ext cx="902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err="1"/>
              <a:t>Kidneys</a:t>
            </a:r>
            <a:endParaRPr lang="en-US" sz="140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ECEE7BB-2F4A-472D-9F8B-AD5DE8A907C6}"/>
              </a:ext>
            </a:extLst>
          </p:cNvPr>
          <p:cNvSpPr txBox="1"/>
          <p:nvPr/>
        </p:nvSpPr>
        <p:spPr>
          <a:xfrm>
            <a:off x="4716015" y="6482592"/>
            <a:ext cx="2382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err="1"/>
              <a:t>Urine</a:t>
            </a:r>
            <a:r>
              <a:rPr lang="pl-PL" sz="2000" b="1"/>
              <a:t> TMAO + TMA</a:t>
            </a:r>
            <a:endParaRPr lang="en-US" sz="2000" b="1"/>
          </a:p>
        </p:txBody>
      </p: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87C1C0E9-40C0-40C1-A93A-6B89DCF1D877}"/>
              </a:ext>
            </a:extLst>
          </p:cNvPr>
          <p:cNvCxnSpPr>
            <a:cxnSpLocks/>
          </p:cNvCxnSpPr>
          <p:nvPr/>
        </p:nvCxnSpPr>
        <p:spPr>
          <a:xfrm>
            <a:off x="5390794" y="5317845"/>
            <a:ext cx="0" cy="8887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1DD7A966-DD95-48DF-A6CA-F821C92EE082}"/>
              </a:ext>
            </a:extLst>
          </p:cNvPr>
          <p:cNvCxnSpPr/>
          <p:nvPr/>
        </p:nvCxnSpPr>
        <p:spPr>
          <a:xfrm flipH="1">
            <a:off x="3898047" y="1448247"/>
            <a:ext cx="1492747" cy="2011452"/>
          </a:xfrm>
          <a:prstGeom prst="line">
            <a:avLst/>
          </a:prstGeom>
          <a:ln w="571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86B4FD4-5219-4784-8ACF-3CD72E3671D9}"/>
              </a:ext>
            </a:extLst>
          </p:cNvPr>
          <p:cNvSpPr txBox="1"/>
          <p:nvPr/>
        </p:nvSpPr>
        <p:spPr>
          <a:xfrm>
            <a:off x="5491713" y="1124744"/>
            <a:ext cx="3112733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/>
              <a:t>Gut-</a:t>
            </a:r>
            <a:r>
              <a:rPr lang="pl-PL" sz="2800" err="1"/>
              <a:t>blood</a:t>
            </a:r>
            <a:r>
              <a:rPr lang="pl-PL" sz="2800"/>
              <a:t> </a:t>
            </a:r>
            <a:r>
              <a:rPr lang="pl-PL" sz="2800" err="1"/>
              <a:t>barrier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07455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/>
              <a:t>TMAO </a:t>
            </a:r>
            <a:r>
              <a:rPr lang="pl-PL"/>
              <a:t> -</a:t>
            </a:r>
            <a:r>
              <a:rPr lang="en-GB"/>
              <a:t> a link between high red meat consumption and cardiovascular diseases </a:t>
            </a:r>
            <a:r>
              <a:rPr lang="pl-PL"/>
              <a:t>?</a:t>
            </a:r>
            <a:r>
              <a:rPr lang="en-GB"/>
              <a:t> </a:t>
            </a:r>
            <a:endParaRPr lang="pl-PL"/>
          </a:p>
        </p:txBody>
      </p:sp>
      <p:pic>
        <p:nvPicPr>
          <p:cNvPr id="1026" name="Picture 2" descr="https://encrypted-tbn1.gstatic.com/images?q=tbn:ANd9GcTuezuQjt_9mnflNs-3LIjlJqylcz-CaIpSp6BHWg_J3T8xRIr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0.gstatic.com/images?q=tbn:ANd9GcR4TrhTuc0JAFjXOGSZ4BBBanqy_JOomrAdcYUhCqn6hWxr63UB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01402"/>
            <a:ext cx="2638425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le:Trimethylaminoxid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66020"/>
            <a:ext cx="1201558" cy="8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323528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/>
              <a:t>TMAO and </a:t>
            </a:r>
            <a:r>
              <a:rPr lang="pl-PL" sz="3600" err="1"/>
              <a:t>cardiovascular</a:t>
            </a:r>
            <a:r>
              <a:rPr lang="pl-PL" sz="3600"/>
              <a:t> </a:t>
            </a:r>
            <a:r>
              <a:rPr lang="pl-PL" sz="3600" err="1"/>
              <a:t>risk</a:t>
            </a:r>
            <a:endParaRPr lang="en-US" sz="3600"/>
          </a:p>
        </p:txBody>
      </p:sp>
      <p:cxnSp>
        <p:nvCxnSpPr>
          <p:cNvPr id="5" name="Łącznik prosty ze strzałką 4"/>
          <p:cNvCxnSpPr>
            <a:stCxn id="1026" idx="3"/>
          </p:cNvCxnSpPr>
          <p:nvPr/>
        </p:nvCxnSpPr>
        <p:spPr>
          <a:xfrm flipV="1">
            <a:off x="2538661" y="4428554"/>
            <a:ext cx="52117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4716016" y="4428554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File:Trimethylaminoxid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1201558" cy="8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80290" y="6021288"/>
            <a:ext cx="7772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/>
              <a:t>Koeth</a:t>
            </a:r>
            <a:r>
              <a:rPr lang="en-GB"/>
              <a:t> RA</a:t>
            </a:r>
            <a:r>
              <a:rPr lang="pl-PL"/>
              <a:t> et al. </a:t>
            </a:r>
            <a:r>
              <a:rPr lang="en-GB" i="1"/>
              <a:t>Nature medicine</a:t>
            </a:r>
            <a:r>
              <a:rPr lang="en-GB"/>
              <a:t>. 2013;19:576-585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4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nalezione obrazy dla zapytania but">
            <a:extLst>
              <a:ext uri="{FF2B5EF4-FFF2-40B4-BE49-F238E27FC236}">
                <a16:creationId xmlns:a16="http://schemas.microsoft.com/office/drawing/2014/main" id="{BE4B8156-1A08-4934-972B-2A72ECBF8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1772816"/>
            <a:ext cx="4968552" cy="25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03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53752"/>
            <a:ext cx="8814070" cy="92697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l-PL" sz="3600" err="1"/>
              <a:t>Origins</a:t>
            </a:r>
            <a:r>
              <a:rPr lang="pl-PL" sz="3600"/>
              <a:t> of </a:t>
            </a:r>
            <a:r>
              <a:rPr lang="pl-PL" sz="3600" err="1"/>
              <a:t>plasma</a:t>
            </a:r>
            <a:r>
              <a:rPr lang="pl-PL" sz="3600"/>
              <a:t> TMAO (2)  </a:t>
            </a:r>
            <a:endParaRPr lang="en-US" sz="3600"/>
          </a:p>
        </p:txBody>
      </p:sp>
      <p:sp>
        <p:nvSpPr>
          <p:cNvPr id="3" name="pole tekstowe 2"/>
          <p:cNvSpPr txBox="1"/>
          <p:nvPr/>
        </p:nvSpPr>
        <p:spPr>
          <a:xfrm>
            <a:off x="328746" y="5071122"/>
            <a:ext cx="3324120" cy="155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/>
          </a:p>
        </p:txBody>
      </p:sp>
      <p:pic>
        <p:nvPicPr>
          <p:cNvPr id="6" name="Picture 2" descr="File:Trimethylaminoxid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670" y="78372"/>
            <a:ext cx="1201558" cy="8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2AAA860-BC49-4B9E-A916-00EBD7BEACDB}"/>
              </a:ext>
            </a:extLst>
          </p:cNvPr>
          <p:cNvSpPr txBox="1"/>
          <p:nvPr/>
        </p:nvSpPr>
        <p:spPr>
          <a:xfrm>
            <a:off x="4637745" y="3858868"/>
            <a:ext cx="1800200" cy="95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/>
              <a:t>PLASMA TMAO</a:t>
            </a:r>
            <a:endParaRPr lang="en-US" sz="2800"/>
          </a:p>
        </p:txBody>
      </p:sp>
      <p:pic>
        <p:nvPicPr>
          <p:cNvPr id="11" name="Picture 2" descr="https://encrypted-tbn1.gstatic.com/images?q=tbn:ANd9GcTuezuQjt_9mnflNs-3LIjlJqylcz-CaIpSp6BHWg_J3T8xRIrC">
            <a:extLst>
              <a:ext uri="{FF2B5EF4-FFF2-40B4-BE49-F238E27FC236}">
                <a16:creationId xmlns:a16="http://schemas.microsoft.com/office/drawing/2014/main" id="{D37D538C-B039-40E5-9A81-0DE639199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" y="1201524"/>
            <a:ext cx="1101164" cy="110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EFD9AA6-C73A-4F6A-80CF-9AF2A5D621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83" y="1384517"/>
            <a:ext cx="1101164" cy="697404"/>
          </a:xfrm>
          <a:prstGeom prst="rect">
            <a:avLst/>
          </a:prstGeom>
        </p:spPr>
      </p:pic>
      <p:pic>
        <p:nvPicPr>
          <p:cNvPr id="3074" name="Picture 2" descr="Znalezione obrazy dla zapytania liver">
            <a:extLst>
              <a:ext uri="{FF2B5EF4-FFF2-40B4-BE49-F238E27FC236}">
                <a16:creationId xmlns:a16="http://schemas.microsoft.com/office/drawing/2014/main" id="{ABDD570D-2C4F-4E51-9C1E-F43C6856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94" y="1973352"/>
            <a:ext cx="1441963" cy="92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FD438E1-FA2C-4F9E-9C1E-B22C44057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19" y="3262688"/>
            <a:ext cx="2466975" cy="1847850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38A31D4-5F2C-4230-BC9B-4980B7186102}"/>
              </a:ext>
            </a:extLst>
          </p:cNvPr>
          <p:cNvSpPr txBox="1"/>
          <p:nvPr/>
        </p:nvSpPr>
        <p:spPr>
          <a:xfrm>
            <a:off x="153031" y="514762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TMAO-</a:t>
            </a:r>
            <a:r>
              <a:rPr lang="pl-PL" err="1"/>
              <a:t>rich</a:t>
            </a:r>
            <a:r>
              <a:rPr lang="pl-PL"/>
              <a:t> diet (</a:t>
            </a:r>
            <a:r>
              <a:rPr lang="pl-PL" err="1"/>
              <a:t>e.g</a:t>
            </a:r>
            <a:r>
              <a:rPr lang="pl-PL"/>
              <a:t>. </a:t>
            </a:r>
            <a:r>
              <a:rPr lang="pl-PL" err="1"/>
              <a:t>seafood</a:t>
            </a:r>
            <a:r>
              <a:rPr lang="pl-PL"/>
              <a:t> )</a:t>
            </a:r>
            <a:endParaRPr lang="en-US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7E82056-B5E1-4830-9B23-6242D3424DA5}"/>
              </a:ext>
            </a:extLst>
          </p:cNvPr>
          <p:cNvSpPr txBox="1"/>
          <p:nvPr/>
        </p:nvSpPr>
        <p:spPr>
          <a:xfrm>
            <a:off x="1090706" y="1395958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/>
              <a:t>L</a:t>
            </a:r>
            <a:r>
              <a:rPr lang="en-US" sz="1400" b="1"/>
              <a:t>-carnitine and phosphatidylcholine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97FFA53-C917-427F-83C5-B2F921A42011}"/>
              </a:ext>
            </a:extLst>
          </p:cNvPr>
          <p:cNvSpPr txBox="1"/>
          <p:nvPr/>
        </p:nvSpPr>
        <p:spPr>
          <a:xfrm>
            <a:off x="2827335" y="202636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Gut </a:t>
            </a:r>
            <a:r>
              <a:rPr lang="pl-PL" sz="1400" err="1"/>
              <a:t>bacteria</a:t>
            </a:r>
            <a:endParaRPr lang="en-US" sz="140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B7417518-D5AF-4039-B42B-9323B8305A50}"/>
              </a:ext>
            </a:extLst>
          </p:cNvPr>
          <p:cNvSpPr txBox="1"/>
          <p:nvPr/>
        </p:nvSpPr>
        <p:spPr>
          <a:xfrm>
            <a:off x="5541383" y="1597719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err="1"/>
              <a:t>Liver</a:t>
            </a:r>
            <a:r>
              <a:rPr lang="pl-PL" sz="1400"/>
              <a:t> (FMO3)</a:t>
            </a:r>
            <a:endParaRPr lang="en-US" sz="1400"/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D10577CC-E447-40D7-8529-B659D6200CF6}"/>
              </a:ext>
            </a:extLst>
          </p:cNvPr>
          <p:cNvCxnSpPr>
            <a:cxnSpLocks/>
          </p:cNvCxnSpPr>
          <p:nvPr/>
        </p:nvCxnSpPr>
        <p:spPr>
          <a:xfrm>
            <a:off x="3431714" y="4437112"/>
            <a:ext cx="118250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0A2ADAD3-D039-4040-8D0F-91AB6B5E52E7}"/>
              </a:ext>
            </a:extLst>
          </p:cNvPr>
          <p:cNvCxnSpPr>
            <a:cxnSpLocks/>
          </p:cNvCxnSpPr>
          <p:nvPr/>
        </p:nvCxnSpPr>
        <p:spPr>
          <a:xfrm>
            <a:off x="1206897" y="2121336"/>
            <a:ext cx="13335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53F02732-E197-4F61-80DF-A72C09DCA845}"/>
              </a:ext>
            </a:extLst>
          </p:cNvPr>
          <p:cNvCxnSpPr>
            <a:cxnSpLocks/>
          </p:cNvCxnSpPr>
          <p:nvPr/>
        </p:nvCxnSpPr>
        <p:spPr>
          <a:xfrm>
            <a:off x="3932437" y="1987559"/>
            <a:ext cx="1204330" cy="1899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4CB9EE46-0450-48D0-A054-DBAB3E2613D7}"/>
              </a:ext>
            </a:extLst>
          </p:cNvPr>
          <p:cNvCxnSpPr>
            <a:cxnSpLocks/>
          </p:cNvCxnSpPr>
          <p:nvPr/>
        </p:nvCxnSpPr>
        <p:spPr>
          <a:xfrm>
            <a:off x="5940152" y="2900328"/>
            <a:ext cx="0" cy="8887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1DF4DF13-D77E-49AA-A405-5BAE8D4C58F2}"/>
              </a:ext>
            </a:extLst>
          </p:cNvPr>
          <p:cNvSpPr txBox="1"/>
          <p:nvPr/>
        </p:nvSpPr>
        <p:spPr>
          <a:xfrm>
            <a:off x="4116124" y="1505386"/>
            <a:ext cx="828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/>
              <a:t>TMA</a:t>
            </a:r>
            <a:endParaRPr lang="en-US" sz="2000" b="1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E4E5B95-8490-44D8-BE39-6351E4953CD6}"/>
              </a:ext>
            </a:extLst>
          </p:cNvPr>
          <p:cNvSpPr txBox="1"/>
          <p:nvPr/>
        </p:nvSpPr>
        <p:spPr>
          <a:xfrm>
            <a:off x="5009918" y="3136022"/>
            <a:ext cx="93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/>
              <a:t>TMAO</a:t>
            </a:r>
            <a:endParaRPr lang="en-US" sz="2000" b="1"/>
          </a:p>
        </p:txBody>
      </p:sp>
      <p:pic>
        <p:nvPicPr>
          <p:cNvPr id="3076" name="Picture 4" descr="Znalezione obrazy dla zapytania kidneys">
            <a:extLst>
              <a:ext uri="{FF2B5EF4-FFF2-40B4-BE49-F238E27FC236}">
                <a16:creationId xmlns:a16="http://schemas.microsoft.com/office/drawing/2014/main" id="{AC37451F-5306-4D9C-A77B-72898D50D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8" y="4949842"/>
            <a:ext cx="2320998" cy="154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399ED32C-AEDC-4782-99BF-5B2410BAE074}"/>
              </a:ext>
            </a:extLst>
          </p:cNvPr>
          <p:cNvSpPr txBox="1"/>
          <p:nvPr/>
        </p:nvSpPr>
        <p:spPr>
          <a:xfrm>
            <a:off x="6842536" y="4727520"/>
            <a:ext cx="902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err="1"/>
              <a:t>Kidneys</a:t>
            </a:r>
            <a:endParaRPr lang="en-US" sz="140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ECEE7BB-2F4A-472D-9F8B-AD5DE8A907C6}"/>
              </a:ext>
            </a:extLst>
          </p:cNvPr>
          <p:cNvSpPr txBox="1"/>
          <p:nvPr/>
        </p:nvSpPr>
        <p:spPr>
          <a:xfrm>
            <a:off x="4716016" y="6235869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err="1"/>
              <a:t>Urine</a:t>
            </a:r>
            <a:r>
              <a:rPr lang="pl-PL" sz="2000" b="1"/>
              <a:t> TMAO</a:t>
            </a:r>
            <a:endParaRPr lang="en-US" sz="2000" b="1"/>
          </a:p>
        </p:txBody>
      </p: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87C1C0E9-40C0-40C1-A93A-6B89DCF1D877}"/>
              </a:ext>
            </a:extLst>
          </p:cNvPr>
          <p:cNvCxnSpPr>
            <a:cxnSpLocks/>
          </p:cNvCxnSpPr>
          <p:nvPr/>
        </p:nvCxnSpPr>
        <p:spPr>
          <a:xfrm>
            <a:off x="5390794" y="5071122"/>
            <a:ext cx="0" cy="8887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wal 3">
            <a:extLst>
              <a:ext uri="{FF2B5EF4-FFF2-40B4-BE49-F238E27FC236}">
                <a16:creationId xmlns:a16="http://schemas.microsoft.com/office/drawing/2014/main" id="{AD4CC09F-E326-48D4-B52E-58E0B4F4458C}"/>
              </a:ext>
            </a:extLst>
          </p:cNvPr>
          <p:cNvSpPr/>
          <p:nvPr/>
        </p:nvSpPr>
        <p:spPr>
          <a:xfrm>
            <a:off x="7123" y="2779962"/>
            <a:ext cx="3424591" cy="34287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56CAEA49-BE6C-441D-9E5A-7FABABE7A1F9}"/>
              </a:ext>
            </a:extLst>
          </p:cNvPr>
          <p:cNvSpPr txBox="1"/>
          <p:nvPr/>
        </p:nvSpPr>
        <p:spPr>
          <a:xfrm>
            <a:off x="3431726" y="3929633"/>
            <a:ext cx="93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/>
              <a:t>TMAO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534068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213ACCEA-B05C-4AF1-AADE-92B3138736F8}"/>
              </a:ext>
            </a:extLst>
          </p:cNvPr>
          <p:cNvSpPr/>
          <p:nvPr/>
        </p:nvSpPr>
        <p:spPr>
          <a:xfrm>
            <a:off x="457200" y="116632"/>
            <a:ext cx="8424936" cy="32129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343DBB3-D293-4A40-B1A4-010885C83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435280" cy="6768752"/>
          </a:xfrm>
        </p:spPr>
        <p:txBody>
          <a:bodyPr>
            <a:normAutofit/>
          </a:bodyPr>
          <a:lstStyle/>
          <a:p>
            <a:pPr algn="l"/>
            <a:r>
              <a:rPr lang="pl-PL" sz="4000">
                <a:latin typeface="Times New Roman" panose="02020603050405020304" pitchFamily="18" charset="0"/>
              </a:rPr>
              <a:t>H</a:t>
            </a:r>
            <a:r>
              <a:rPr lang="en-US" sz="4000" err="1">
                <a:latin typeface="Times New Roman" panose="02020603050405020304" pitchFamily="18" charset="0"/>
              </a:rPr>
              <a:t>igher</a:t>
            </a:r>
            <a:r>
              <a:rPr lang="en-US" sz="4000">
                <a:latin typeface="Times New Roman" panose="02020603050405020304" pitchFamily="18" charset="0"/>
              </a:rPr>
              <a:t> plasma TMAO </a:t>
            </a:r>
            <a:r>
              <a:rPr lang="pl-PL" sz="4000">
                <a:latin typeface="Times New Roman" panose="02020603050405020304" pitchFamily="18" charset="0"/>
              </a:rPr>
              <a:t>was</a:t>
            </a:r>
            <a:r>
              <a:rPr lang="en-US" sz="4000">
                <a:latin typeface="Times New Roman" panose="02020603050405020304" pitchFamily="18" charset="0"/>
              </a:rPr>
              <a:t> found after ingestion of fish and vegetarian diet than after ingestion of red meat and eggs. </a:t>
            </a:r>
            <a:br>
              <a:rPr lang="pl-PL" sz="4000">
                <a:latin typeface="Times New Roman" panose="02020603050405020304" pitchFamily="18" charset="0"/>
              </a:rPr>
            </a:br>
            <a:br>
              <a:rPr lang="pl-PL" sz="4000">
                <a:latin typeface="Times New Roman" panose="02020603050405020304" pitchFamily="18" charset="0"/>
              </a:rPr>
            </a:br>
            <a:r>
              <a:rPr lang="pl-PL" sz="4000">
                <a:latin typeface="Times New Roman" panose="02020603050405020304" pitchFamily="18" charset="0"/>
              </a:rPr>
              <a:t>F</a:t>
            </a:r>
            <a:r>
              <a:rPr lang="en-US" sz="4000" err="1">
                <a:latin typeface="Times New Roman" panose="02020603050405020304" pitchFamily="18" charset="0"/>
              </a:rPr>
              <a:t>ish</a:t>
            </a:r>
            <a:r>
              <a:rPr lang="en-US" sz="4000">
                <a:latin typeface="Times New Roman" panose="02020603050405020304" pitchFamily="18" charset="0"/>
              </a:rPr>
              <a:t>-rich </a:t>
            </a:r>
            <a:r>
              <a:rPr lang="pl-PL" sz="4000">
                <a:latin typeface="Times New Roman" panose="02020603050405020304" pitchFamily="18" charset="0"/>
              </a:rPr>
              <a:t>and </a:t>
            </a:r>
            <a:r>
              <a:rPr lang="pl-PL" sz="4000" err="1">
                <a:latin typeface="Times New Roman" panose="02020603050405020304" pitchFamily="18" charset="0"/>
              </a:rPr>
              <a:t>vegetarian</a:t>
            </a:r>
            <a:r>
              <a:rPr lang="pl-PL" sz="4000">
                <a:latin typeface="Times New Roman" panose="02020603050405020304" pitchFamily="18" charset="0"/>
              </a:rPr>
              <a:t> </a:t>
            </a:r>
            <a:r>
              <a:rPr lang="en-US" sz="4000">
                <a:latin typeface="Times New Roman" panose="02020603050405020304" pitchFamily="18" charset="0"/>
              </a:rPr>
              <a:t>diet </a:t>
            </a:r>
            <a:r>
              <a:rPr lang="pl-PL" sz="4000">
                <a:latin typeface="Times New Roman" panose="02020603050405020304" pitchFamily="18" charset="0"/>
              </a:rPr>
              <a:t>i</a:t>
            </a:r>
            <a:r>
              <a:rPr lang="en-US" sz="4000">
                <a:latin typeface="Times New Roman" panose="02020603050405020304" pitchFamily="18" charset="0"/>
              </a:rPr>
              <a:t>s neutral or even beneficial for reducing cardiovascular risk</a:t>
            </a:r>
            <a:br>
              <a:rPr lang="pl-PL" sz="4000">
                <a:latin typeface="Times New Roman" panose="02020603050405020304" pitchFamily="18" charset="0"/>
              </a:rPr>
            </a:br>
            <a:r>
              <a:rPr lang="pl-PL" sz="4000">
                <a:latin typeface="Times New Roman" panose="02020603050405020304" pitchFamily="18" charset="0"/>
              </a:rPr>
              <a:t>R</a:t>
            </a:r>
            <a:r>
              <a:rPr lang="en-US" sz="4000">
                <a:latin typeface="Times New Roman" panose="02020603050405020304" pitchFamily="18" charset="0"/>
              </a:rPr>
              <a:t>ed-meat-rich diet is thought to increase the cardiovascular risk.</a:t>
            </a:r>
          </a:p>
        </p:txBody>
      </p:sp>
    </p:spTree>
    <p:extLst>
      <p:ext uri="{BB962C8B-B14F-4D97-AF65-F5344CB8AC3E}">
        <p14:creationId xmlns:p14="http://schemas.microsoft.com/office/powerpoint/2010/main" val="2955993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2880321"/>
          </a:xfrm>
        </p:spPr>
        <p:txBody>
          <a:bodyPr>
            <a:normAutofit/>
          </a:bodyPr>
          <a:lstStyle/>
          <a:p>
            <a:r>
              <a:rPr lang="en-GB"/>
              <a:t>Is TMAO a harmful or a beneficial molecule</a:t>
            </a:r>
            <a:r>
              <a:rPr lang="pl-PL"/>
              <a:t>, </a:t>
            </a:r>
            <a:r>
              <a:rPr lang="pl-PL" err="1"/>
              <a:t>or</a:t>
            </a:r>
            <a:r>
              <a:rPr lang="pl-PL"/>
              <a:t> </a:t>
            </a:r>
            <a:r>
              <a:rPr lang="pl-PL" err="1"/>
              <a:t>both</a:t>
            </a:r>
            <a:r>
              <a:rPr lang="en-GB"/>
              <a:t> ?</a:t>
            </a:r>
            <a:endParaRPr lang="en-US"/>
          </a:p>
        </p:txBody>
      </p:sp>
      <p:pic>
        <p:nvPicPr>
          <p:cNvPr id="5" name="Picture 2" descr="C:\Users\admin\AppData\Local\Microsoft\Windows\Temporary Internet Files\Content.IE5\ZJSA1OZO\MC900320122[1].wmf">
            <a:extLst>
              <a:ext uri="{FF2B5EF4-FFF2-40B4-BE49-F238E27FC236}">
                <a16:creationId xmlns:a16="http://schemas.microsoft.com/office/drawing/2014/main" id="{0B1E39BA-A504-674C-AF91-282A1F806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56992"/>
            <a:ext cx="1815084" cy="128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6" descr="http://bloximages.newyork1.vip.townnews.com/veronews.com/content/tncms/assets/v3/editorial/8/a9/8a9a8aa4-ec20-11e3-9391-001a4bcf6878/538f76f1ef231.image.jpg">
            <a:extLst>
              <a:ext uri="{FF2B5EF4-FFF2-40B4-BE49-F238E27FC236}">
                <a16:creationId xmlns:a16="http://schemas.microsoft.com/office/drawing/2014/main" id="{36D632BC-51F5-FD47-8687-74FC744AA88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2215880" cy="209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3">
            <a:extLst>
              <a:ext uri="{FF2B5EF4-FFF2-40B4-BE49-F238E27FC236}">
                <a16:creationId xmlns:a16="http://schemas.microsoft.com/office/drawing/2014/main" id="{58930752-8D06-D54F-AFBC-2460B038AF3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228184" y="4949927"/>
            <a:ext cx="2155820" cy="1618902"/>
          </a:xfrm>
          <a:prstGeom prst="rect">
            <a:avLst/>
          </a:prstGeom>
        </p:spPr>
      </p:pic>
      <p:pic>
        <p:nvPicPr>
          <p:cNvPr id="8" name="Obraz 5">
            <a:extLst>
              <a:ext uri="{FF2B5EF4-FFF2-40B4-BE49-F238E27FC236}">
                <a16:creationId xmlns:a16="http://schemas.microsoft.com/office/drawing/2014/main" id="{2CB59763-FFC9-5242-BA17-ECAF2568F84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899396" y="1956434"/>
            <a:ext cx="2638425" cy="1733550"/>
          </a:xfrm>
          <a:prstGeom prst="rect">
            <a:avLst/>
          </a:prstGeom>
        </p:spPr>
      </p:pic>
      <p:pic>
        <p:nvPicPr>
          <p:cNvPr id="9" name="Picture 2" descr="Egg yolks">
            <a:extLst>
              <a:ext uri="{FF2B5EF4-FFF2-40B4-BE49-F238E27FC236}">
                <a16:creationId xmlns:a16="http://schemas.microsoft.com/office/drawing/2014/main" id="{4CA0C2C6-7F8D-7549-8EB7-E97F86B1C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12966"/>
            <a:ext cx="2257100" cy="16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520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20057"/>
            <a:ext cx="8208912" cy="1143000"/>
          </a:xfrm>
        </p:spPr>
        <p:txBody>
          <a:bodyPr>
            <a:noAutofit/>
          </a:bodyPr>
          <a:lstStyle/>
          <a:p>
            <a:r>
              <a:rPr lang="en-AU" sz="3600" dirty="0"/>
              <a:t>Disturbances in </a:t>
            </a:r>
            <a:r>
              <a:rPr lang="pl-PL" sz="3600" dirty="0" err="1"/>
              <a:t>bacterial</a:t>
            </a:r>
            <a:r>
              <a:rPr lang="pl-PL" sz="3600" dirty="0"/>
              <a:t> </a:t>
            </a:r>
            <a:r>
              <a:rPr lang="pl-PL" sz="3600" dirty="0" err="1"/>
              <a:t>metabolites</a:t>
            </a:r>
            <a:r>
              <a:rPr lang="pl-PL" sz="3600" dirty="0"/>
              <a:t> </a:t>
            </a:r>
            <a:r>
              <a:rPr lang="pl-PL" sz="3600" dirty="0" err="1"/>
              <a:t>production</a:t>
            </a:r>
            <a:r>
              <a:rPr lang="pl-PL" sz="3600" dirty="0"/>
              <a:t> and c</a:t>
            </a:r>
            <a:r>
              <a:rPr lang="en-AU" sz="3600" dirty="0" err="1"/>
              <a:t>ardiovascular</a:t>
            </a:r>
            <a:r>
              <a:rPr lang="en-AU" sz="3600" dirty="0"/>
              <a:t> diseases ?</a:t>
            </a:r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7762635"/>
              </p:ext>
            </p:extLst>
          </p:nvPr>
        </p:nvGraphicFramePr>
        <p:xfrm>
          <a:off x="2898009" y="2204864"/>
          <a:ext cx="3186159" cy="3837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4" name="CorelDRAW" r:id="rId4" imgW="7296387" imgH="8786549" progId="CorelDRAW.Graphic.12">
                  <p:embed/>
                </p:oleObj>
              </mc:Choice>
              <mc:Fallback>
                <p:oleObj name="CorelDRAW" r:id="rId4" imgW="7296387" imgH="8786549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8009" y="2204864"/>
                        <a:ext cx="3186159" cy="38372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3438069" y="5585562"/>
            <a:ext cx="225543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/>
              <a:t>Cardiovascular</a:t>
            </a:r>
            <a:r>
              <a:rPr lang="pl-PL" sz="2400" dirty="0"/>
              <a:t> </a:t>
            </a:r>
            <a:r>
              <a:rPr lang="pl-PL" sz="2400" dirty="0" err="1"/>
              <a:t>Diseases</a:t>
            </a:r>
            <a:endParaRPr lang="en-US" sz="2400" dirty="0"/>
          </a:p>
        </p:txBody>
      </p:sp>
      <p:sp>
        <p:nvSpPr>
          <p:cNvPr id="6" name="Trójkąt równoramienny 5"/>
          <p:cNvSpPr/>
          <p:nvPr/>
        </p:nvSpPr>
        <p:spPr>
          <a:xfrm>
            <a:off x="3464056" y="2352258"/>
            <a:ext cx="751810" cy="67507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ójkąt równoramienny 6"/>
          <p:cNvSpPr/>
          <p:nvPr/>
        </p:nvSpPr>
        <p:spPr>
          <a:xfrm>
            <a:off x="5364088" y="3392223"/>
            <a:ext cx="601448" cy="61881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BEBAE33-840B-4939-8E31-CC5ABF5E90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48" y="3392223"/>
            <a:ext cx="1312101" cy="83099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B7F6362-CB91-4DDF-A1D9-CD23676138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61226"/>
            <a:ext cx="1312101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37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294751"/>
            <a:ext cx="8229600" cy="1663462"/>
          </a:xfrm>
        </p:spPr>
        <p:txBody>
          <a:bodyPr>
            <a:normAutofit fontScale="90000"/>
          </a:bodyPr>
          <a:lstStyle/>
          <a:p>
            <a:r>
              <a:rPr lang="pl-PL"/>
              <a:t>No </a:t>
            </a:r>
            <a:r>
              <a:rPr lang="pl-PL" err="1"/>
              <a:t>toxic</a:t>
            </a:r>
            <a:r>
              <a:rPr lang="pl-PL"/>
              <a:t> </a:t>
            </a:r>
            <a:r>
              <a:rPr lang="pl-PL" err="1"/>
              <a:t>effects</a:t>
            </a:r>
            <a:r>
              <a:rPr lang="pl-PL"/>
              <a:t> of TMAO in </a:t>
            </a:r>
            <a:r>
              <a:rPr lang="pl-PL" err="1"/>
              <a:t>rats</a:t>
            </a:r>
            <a:r>
              <a:rPr lang="pl-PL"/>
              <a:t> </a:t>
            </a:r>
            <a:br>
              <a:rPr lang="pl-PL"/>
            </a:br>
            <a:r>
              <a:rPr lang="pl-PL" sz="3100"/>
              <a:t>(</a:t>
            </a:r>
            <a:r>
              <a:rPr lang="en-US" sz="3100"/>
              <a:t>two week treatment</a:t>
            </a:r>
            <a:r>
              <a:rPr lang="pl-PL" sz="3100"/>
              <a:t>)</a:t>
            </a:r>
            <a:r>
              <a:rPr lang="en-GB" sz="3100"/>
              <a:t> </a:t>
            </a:r>
            <a:br>
              <a:rPr lang="pl-PL" sz="3100"/>
            </a:br>
            <a:endParaRPr lang="pl-PL" sz="3100"/>
          </a:p>
        </p:txBody>
      </p:sp>
      <p:pic>
        <p:nvPicPr>
          <p:cNvPr id="6" name="Picture 2" descr="File:Trimethylaminoxid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4" y="260648"/>
            <a:ext cx="1201558" cy="8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7"/>
          <p:cNvSpPr txBox="1"/>
          <p:nvPr/>
        </p:nvSpPr>
        <p:spPr>
          <a:xfrm>
            <a:off x="467544" y="6240079"/>
            <a:ext cx="8118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Ufnal et al. </a:t>
            </a:r>
            <a:r>
              <a:rPr lang="pl-PL" err="1"/>
              <a:t>Can</a:t>
            </a:r>
            <a:r>
              <a:rPr lang="pl-PL"/>
              <a:t> J </a:t>
            </a:r>
            <a:r>
              <a:rPr lang="pl-PL" err="1"/>
              <a:t>Cardiology</a:t>
            </a:r>
            <a:r>
              <a:rPr lang="pl-PL"/>
              <a:t>, 2014</a:t>
            </a:r>
          </a:p>
        </p:txBody>
      </p:sp>
      <p:pic>
        <p:nvPicPr>
          <p:cNvPr id="5" name="Picture 4" descr="Podobny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435" y="3553473"/>
            <a:ext cx="260985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5770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8AFB6E-B4F8-44C5-9B19-AF61EEF7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19256" cy="5544616"/>
          </a:xfrm>
        </p:spPr>
        <p:txBody>
          <a:bodyPr>
            <a:normAutofit/>
          </a:bodyPr>
          <a:lstStyle/>
          <a:p>
            <a:r>
              <a:rPr lang="pl-PL"/>
              <a:t>T</a:t>
            </a:r>
            <a:r>
              <a:rPr lang="en-US"/>
              <a:t>he effects of TMAO</a:t>
            </a:r>
            <a:br>
              <a:rPr lang="pl-PL"/>
            </a:br>
            <a:r>
              <a:rPr lang="en-US"/>
              <a:t>on the development of hypertension and its complications</a:t>
            </a:r>
            <a:r>
              <a:rPr lang="pl-PL"/>
              <a:t> in SHR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A4922D-C3D6-F644-9D22-0C5C8BDFB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653136"/>
            <a:ext cx="1846907" cy="116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724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Experiment</a:t>
            </a:r>
            <a:r>
              <a:rPr lang="pl-PL"/>
              <a:t>al </a:t>
            </a:r>
            <a:r>
              <a:rPr lang="pl-PL" err="1"/>
              <a:t>groups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15405"/>
            <a:ext cx="8579296" cy="3805883"/>
          </a:xfrm>
        </p:spPr>
        <p:txBody>
          <a:bodyPr>
            <a:normAutofit lnSpcReduction="10000"/>
          </a:bodyPr>
          <a:lstStyle/>
          <a:p>
            <a:r>
              <a:rPr lang="en-US" sz="3600"/>
              <a:t>Normotensive</a:t>
            </a:r>
            <a:r>
              <a:rPr lang="pl-PL" sz="3600"/>
              <a:t> </a:t>
            </a:r>
            <a:r>
              <a:rPr lang="pl-PL" sz="3600" err="1"/>
              <a:t>healthy</a:t>
            </a:r>
            <a:r>
              <a:rPr lang="en-US" sz="3600"/>
              <a:t> (WKY)</a:t>
            </a:r>
          </a:p>
          <a:p>
            <a:endParaRPr lang="pl-PL" sz="3600"/>
          </a:p>
          <a:p>
            <a:r>
              <a:rPr lang="en-US" sz="3600"/>
              <a:t>Hypertensive rats (SHR)</a:t>
            </a:r>
          </a:p>
          <a:p>
            <a:pPr marL="0" indent="0">
              <a:buNone/>
            </a:pPr>
            <a:endParaRPr lang="en-US" sz="3600"/>
          </a:p>
          <a:p>
            <a:r>
              <a:rPr lang="en-US" sz="3600"/>
              <a:t>SHR treated with TMAO: </a:t>
            </a:r>
            <a:r>
              <a:rPr lang="pl-PL" sz="3600" err="1"/>
              <a:t>low-dose</a:t>
            </a:r>
            <a:r>
              <a:rPr lang="pl-PL" sz="3600"/>
              <a:t> </a:t>
            </a:r>
            <a:r>
              <a:rPr lang="pl-PL" sz="3600" err="1"/>
              <a:t>chronic</a:t>
            </a:r>
            <a:r>
              <a:rPr lang="pl-PL" sz="3600"/>
              <a:t> (56-week)</a:t>
            </a:r>
            <a:r>
              <a:rPr lang="en-US" sz="3600"/>
              <a:t> treatment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20888"/>
            <a:ext cx="1846907" cy="116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700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3C3393-F2C9-4EDA-A858-9C27E8CE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211420"/>
            <a:ext cx="8373616" cy="2223120"/>
          </a:xfrm>
        </p:spPr>
        <p:txBody>
          <a:bodyPr>
            <a:normAutofit/>
          </a:bodyPr>
          <a:lstStyle/>
          <a:p>
            <a:r>
              <a:rPr lang="en-US" sz="3200"/>
              <a:t>TMAO treatment increased plasma TMAO by 4-5-fold, and did not affect the development of hypertension in SHR.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4321467-9026-40DF-B66C-887DD53D9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11700"/>
            <a:ext cx="5472608" cy="4834116"/>
          </a:xfrm>
          <a:prstGeom prst="rect">
            <a:avLst/>
          </a:prstGeom>
        </p:spPr>
      </p:pic>
      <p:sp>
        <p:nvSpPr>
          <p:cNvPr id="6" name="pole tekstowe 4">
            <a:extLst>
              <a:ext uri="{FF2B5EF4-FFF2-40B4-BE49-F238E27FC236}">
                <a16:creationId xmlns:a16="http://schemas.microsoft.com/office/drawing/2014/main" id="{C5FCF6E2-87A3-4A7E-A978-5C225890C206}"/>
              </a:ext>
            </a:extLst>
          </p:cNvPr>
          <p:cNvSpPr txBox="1"/>
          <p:nvPr/>
        </p:nvSpPr>
        <p:spPr>
          <a:xfrm>
            <a:off x="6300192" y="6093296"/>
            <a:ext cx="330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Huc</a:t>
            </a:r>
            <a:r>
              <a:rPr lang="en-US"/>
              <a:t> (…), </a:t>
            </a:r>
            <a:r>
              <a:rPr lang="en-US" err="1"/>
              <a:t>Ufnal</a:t>
            </a:r>
            <a:r>
              <a:rPr lang="en-US"/>
              <a:t>,</a:t>
            </a:r>
            <a:r>
              <a:rPr lang="pl-PL"/>
              <a:t> </a:t>
            </a:r>
            <a:r>
              <a:rPr lang="en-US"/>
              <a:t>Am J </a:t>
            </a:r>
            <a:r>
              <a:rPr lang="en-US" err="1"/>
              <a:t>Physiol</a:t>
            </a:r>
            <a:r>
              <a:rPr lang="en-US"/>
              <a:t> Heart Circ </a:t>
            </a:r>
            <a:r>
              <a:rPr lang="en-US" err="1"/>
              <a:t>Physiol</a:t>
            </a:r>
            <a:r>
              <a:rPr lang="pl-PL"/>
              <a:t> </a:t>
            </a:r>
            <a:r>
              <a:rPr lang="en-US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681482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1D454E-21B4-48C6-A4EA-295573988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220" y="2996952"/>
            <a:ext cx="4114800" cy="2154436"/>
          </a:xfrm>
        </p:spPr>
        <p:txBody>
          <a:bodyPr>
            <a:normAutofit/>
          </a:bodyPr>
          <a:lstStyle/>
          <a:p>
            <a:r>
              <a:rPr lang="en-US" sz="2400"/>
              <a:t>SHR</a:t>
            </a:r>
            <a:r>
              <a:rPr lang="pl-PL" sz="2400"/>
              <a:t> </a:t>
            </a:r>
            <a:r>
              <a:rPr lang="pl-PL" sz="2400" err="1"/>
              <a:t>treated</a:t>
            </a:r>
            <a:r>
              <a:rPr lang="pl-PL" sz="2400"/>
              <a:t> with </a:t>
            </a:r>
            <a:r>
              <a:rPr lang="en-US" sz="2400"/>
              <a:t>TMAO showed significantly lower plasma NT-</a:t>
            </a:r>
            <a:r>
              <a:rPr lang="en-US" sz="2400" err="1"/>
              <a:t>proBNP</a:t>
            </a:r>
            <a:r>
              <a:rPr lang="en-US" sz="2400"/>
              <a:t> </a:t>
            </a:r>
            <a:r>
              <a:rPr lang="pl-PL" sz="2400"/>
              <a:t>and </a:t>
            </a:r>
            <a:r>
              <a:rPr lang="en-US" sz="2400"/>
              <a:t>lower LVEDP.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7096A5A-4730-40B3-B182-5FD3A00E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2" y="1047164"/>
            <a:ext cx="3312432" cy="5622195"/>
          </a:xfrm>
          <a:prstGeom prst="rect">
            <a:avLst/>
          </a:prstGeom>
        </p:spPr>
      </p:pic>
      <p:sp>
        <p:nvSpPr>
          <p:cNvPr id="6" name="pole tekstowe 4">
            <a:extLst>
              <a:ext uri="{FF2B5EF4-FFF2-40B4-BE49-F238E27FC236}">
                <a16:creationId xmlns:a16="http://schemas.microsoft.com/office/drawing/2014/main" id="{54060A25-C6B8-4B0B-9C20-9899974F84FA}"/>
              </a:ext>
            </a:extLst>
          </p:cNvPr>
          <p:cNvSpPr txBox="1"/>
          <p:nvPr/>
        </p:nvSpPr>
        <p:spPr>
          <a:xfrm>
            <a:off x="3913474" y="6275072"/>
            <a:ext cx="523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Huc</a:t>
            </a:r>
            <a:r>
              <a:rPr lang="en-US"/>
              <a:t> (…), </a:t>
            </a:r>
            <a:r>
              <a:rPr lang="en-US" err="1"/>
              <a:t>Ufnal</a:t>
            </a:r>
            <a:r>
              <a:rPr lang="en-US"/>
              <a:t>,</a:t>
            </a:r>
            <a:r>
              <a:rPr lang="pl-PL"/>
              <a:t> </a:t>
            </a:r>
            <a:r>
              <a:rPr lang="en-US"/>
              <a:t>Am J </a:t>
            </a:r>
            <a:r>
              <a:rPr lang="en-US" err="1"/>
              <a:t>Physiol</a:t>
            </a:r>
            <a:r>
              <a:rPr lang="en-US"/>
              <a:t> Heart Circ </a:t>
            </a:r>
            <a:r>
              <a:rPr lang="en-US" err="1"/>
              <a:t>Physiol</a:t>
            </a:r>
            <a:r>
              <a:rPr lang="pl-PL"/>
              <a:t>, </a:t>
            </a:r>
            <a:r>
              <a:rPr lang="en-US"/>
              <a:t>2018</a:t>
            </a: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6D73E0F2-1F4A-4FFD-B98E-6B5F49C29043}"/>
              </a:ext>
            </a:extLst>
          </p:cNvPr>
          <p:cNvSpPr txBox="1">
            <a:spLocks/>
          </p:cNvSpPr>
          <p:nvPr/>
        </p:nvSpPr>
        <p:spPr>
          <a:xfrm>
            <a:off x="-36512" y="17225"/>
            <a:ext cx="9217024" cy="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TMAO </a:t>
            </a:r>
            <a:r>
              <a:rPr lang="pl-PL" sz="3200" err="1"/>
              <a:t>improved</a:t>
            </a:r>
            <a:r>
              <a:rPr lang="pl-PL" sz="3200"/>
              <a:t> </a:t>
            </a:r>
            <a:r>
              <a:rPr lang="pl-PL" sz="3200" err="1"/>
              <a:t>diastolic</a:t>
            </a:r>
            <a:r>
              <a:rPr lang="pl-PL" sz="3200"/>
              <a:t> </a:t>
            </a:r>
            <a:r>
              <a:rPr lang="pl-PL" sz="3200" err="1"/>
              <a:t>cardiac</a:t>
            </a:r>
            <a:r>
              <a:rPr lang="pl-PL" sz="3200"/>
              <a:t> </a:t>
            </a:r>
            <a:r>
              <a:rPr lang="pl-PL" sz="3200" err="1"/>
              <a:t>function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75250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1D454E-21B4-48C6-A4EA-295573988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984" y="735684"/>
            <a:ext cx="4546848" cy="4752528"/>
          </a:xfrm>
        </p:spPr>
        <p:txBody>
          <a:bodyPr>
            <a:normAutofit/>
          </a:bodyPr>
          <a:lstStyle/>
          <a:p>
            <a:r>
              <a:rPr lang="en-US" sz="3600"/>
              <a:t>SHR-TMAO</a:t>
            </a:r>
            <a:br>
              <a:rPr lang="pl-PL" sz="3600"/>
            </a:br>
            <a:r>
              <a:rPr lang="en-US" sz="3600"/>
              <a:t>showed significantly lower cardiac fibrosis</a:t>
            </a:r>
            <a:r>
              <a:rPr lang="en-US"/>
              <a:t>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0B57171-77E8-4109-9C38-F08C003FB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78" y="603016"/>
            <a:ext cx="4043206" cy="541827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7F335A3-6633-4A0C-94D8-461BF4529893}"/>
              </a:ext>
            </a:extLst>
          </p:cNvPr>
          <p:cNvSpPr txBox="1"/>
          <p:nvPr/>
        </p:nvSpPr>
        <p:spPr>
          <a:xfrm>
            <a:off x="5292080" y="5733256"/>
            <a:ext cx="3304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Huc</a:t>
            </a:r>
            <a:r>
              <a:rPr lang="en-US"/>
              <a:t> (…), </a:t>
            </a:r>
            <a:r>
              <a:rPr lang="en-US" err="1"/>
              <a:t>Ufnal</a:t>
            </a:r>
            <a:r>
              <a:rPr lang="en-US"/>
              <a:t>,</a:t>
            </a:r>
            <a:r>
              <a:rPr lang="pl-PL"/>
              <a:t> </a:t>
            </a:r>
            <a:r>
              <a:rPr lang="en-US"/>
              <a:t>Am J </a:t>
            </a:r>
            <a:r>
              <a:rPr lang="en-US" err="1"/>
              <a:t>Physiol</a:t>
            </a:r>
            <a:r>
              <a:rPr lang="en-US"/>
              <a:t> Heart Circ </a:t>
            </a:r>
            <a:r>
              <a:rPr lang="en-US" err="1"/>
              <a:t>Physiol</a:t>
            </a:r>
            <a:r>
              <a:rPr lang="pl-PL"/>
              <a:t> </a:t>
            </a:r>
            <a:r>
              <a:rPr lang="en-US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579612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F92B22-CC8B-4921-BC1C-AC63CFEE3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844824"/>
            <a:ext cx="8229600" cy="4525963"/>
          </a:xfrm>
        </p:spPr>
        <p:txBody>
          <a:bodyPr/>
          <a:lstStyle/>
          <a:p>
            <a:r>
              <a:rPr lang="en-US"/>
              <a:t>4-5-fold increase in plasma TMAO does not exert negative effects on the circulatory system</a:t>
            </a:r>
            <a:r>
              <a:rPr lang="pl-PL"/>
              <a:t> i SHR</a:t>
            </a:r>
            <a:r>
              <a:rPr lang="en-US"/>
              <a:t>. </a:t>
            </a:r>
            <a:endParaRPr lang="pl-PL"/>
          </a:p>
          <a:p>
            <a:endParaRPr lang="pl-PL"/>
          </a:p>
          <a:p>
            <a:r>
              <a:rPr lang="en-US"/>
              <a:t>In contrast, increased dietary TMAO seems to reduce diastolic dysfunction in pressure-overloaded heart in rats.</a:t>
            </a:r>
          </a:p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A6BE6-0D3F-2045-B4A9-3080E600EA94}"/>
              </a:ext>
            </a:extLst>
          </p:cNvPr>
          <p:cNvSpPr txBox="1"/>
          <p:nvPr/>
        </p:nvSpPr>
        <p:spPr>
          <a:xfrm>
            <a:off x="1763688" y="76470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err="1"/>
              <a:t>Conclusions</a:t>
            </a:r>
            <a:r>
              <a:rPr lang="pl-PL" sz="3600"/>
              <a:t> TMAO (1)</a:t>
            </a:r>
            <a:r>
              <a:rPr lang="pl-P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06162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204" y="30514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/>
              <a:t>TMAO as an osmolyte</a:t>
            </a:r>
            <a:r>
              <a:rPr lang="pl-PL"/>
              <a:t> and a </a:t>
            </a:r>
            <a:r>
              <a:rPr lang="pl-PL" err="1"/>
              <a:t>piezolyte</a:t>
            </a:r>
            <a:r>
              <a:rPr lang="en-GB"/>
              <a:t>. </a:t>
            </a:r>
            <a:endParaRPr lang="pl-PL"/>
          </a:p>
        </p:txBody>
      </p:sp>
      <p:pic>
        <p:nvPicPr>
          <p:cNvPr id="2050" name="Picture 2" descr="http://www.moeahsan.com/images/invesa_graph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242" y="1459009"/>
            <a:ext cx="66675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4488" y="4029591"/>
            <a:ext cx="8003232" cy="235173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l-PL" sz="2400"/>
              <a:t>O</a:t>
            </a:r>
            <a:r>
              <a:rPr lang="en-GB" sz="2400" err="1"/>
              <a:t>smolytes</a:t>
            </a:r>
            <a:r>
              <a:rPr lang="en-GB" sz="2400"/>
              <a:t> are </a:t>
            </a:r>
            <a:r>
              <a:rPr lang="pl-PL" sz="2400"/>
              <a:t>u</a:t>
            </a:r>
            <a:r>
              <a:rPr lang="en-GB" sz="2400" err="1"/>
              <a:t>sed</a:t>
            </a:r>
            <a:r>
              <a:rPr lang="en-GB" sz="2400"/>
              <a:t> by cells to maintain cell volume when exposed to osmotic and hydrostatic pressure stresses. </a:t>
            </a:r>
            <a:endParaRPr lang="pl-PL" sz="2400"/>
          </a:p>
          <a:p>
            <a:endParaRPr lang="pl-PL" sz="2400"/>
          </a:p>
          <a:p>
            <a:r>
              <a:rPr lang="pl-PL" sz="2400" err="1"/>
              <a:t>Piezolytes</a:t>
            </a:r>
            <a:r>
              <a:rPr lang="pl-PL" sz="2400"/>
              <a:t> </a:t>
            </a:r>
            <a:r>
              <a:rPr lang="pl-PL" sz="2400" err="1"/>
              <a:t>protect</a:t>
            </a:r>
            <a:r>
              <a:rPr lang="pl-PL" sz="2400"/>
              <a:t> </a:t>
            </a:r>
            <a:r>
              <a:rPr lang="pl-PL" sz="2400" err="1"/>
              <a:t>against</a:t>
            </a:r>
            <a:r>
              <a:rPr lang="pl-PL" sz="2400"/>
              <a:t> </a:t>
            </a:r>
            <a:r>
              <a:rPr lang="pl-PL" sz="2400" err="1"/>
              <a:t>hydrostatic</a:t>
            </a:r>
            <a:r>
              <a:rPr lang="pl-PL" sz="2400"/>
              <a:t> </a:t>
            </a:r>
            <a:r>
              <a:rPr lang="pl-PL" sz="2400" err="1"/>
              <a:t>pressure</a:t>
            </a:r>
            <a:r>
              <a:rPr lang="pl-PL" sz="2400"/>
              <a:t> </a:t>
            </a:r>
            <a:r>
              <a:rPr lang="pl-PL" sz="2400" err="1"/>
              <a:t>stress</a:t>
            </a:r>
            <a:r>
              <a:rPr lang="pl-PL" sz="2400"/>
              <a:t>. </a:t>
            </a:r>
          </a:p>
          <a:p>
            <a:endParaRPr lang="pl-PL"/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4355976" y="3445771"/>
            <a:ext cx="864096" cy="2712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/>
              <a:t>TMAO</a:t>
            </a: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5220072" y="3961776"/>
            <a:ext cx="2880320" cy="1356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600"/>
          </a:p>
        </p:txBody>
      </p:sp>
      <p:sp>
        <p:nvSpPr>
          <p:cNvPr id="7" name="Symbol zastępczy zawartości 2"/>
          <p:cNvSpPr txBox="1">
            <a:spLocks/>
          </p:cNvSpPr>
          <p:nvPr/>
        </p:nvSpPr>
        <p:spPr>
          <a:xfrm>
            <a:off x="1115616" y="3861048"/>
            <a:ext cx="2880320" cy="2363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l-PL" sz="1600"/>
          </a:p>
        </p:txBody>
      </p:sp>
      <p:sp>
        <p:nvSpPr>
          <p:cNvPr id="4" name="pole tekstowe 3"/>
          <p:cNvSpPr txBox="1"/>
          <p:nvPr/>
        </p:nvSpPr>
        <p:spPr>
          <a:xfrm>
            <a:off x="683568" y="6095037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Yancey PH. </a:t>
            </a:r>
            <a:r>
              <a:rPr lang="en-GB" i="1"/>
              <a:t>The Journal of experimental biology</a:t>
            </a:r>
            <a:r>
              <a:rPr lang="en-GB"/>
              <a:t>. 2005;208:2819-2830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353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2924944"/>
            <a:ext cx="8229600" cy="1180728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TMAO blood level in deep-sea animals ranges from 100 to 300 µ</a:t>
            </a:r>
            <a:r>
              <a:rPr lang="en-GB" err="1"/>
              <a:t>mol</a:t>
            </a:r>
            <a:r>
              <a:rPr lang="en-GB"/>
              <a:t>/L.</a:t>
            </a:r>
            <a:endParaRPr lang="pl-PL"/>
          </a:p>
          <a:p>
            <a:endParaRPr lang="pl-PL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0624"/>
            <a:ext cx="2859782" cy="198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https://encrypted-tbn0.gstatic.com/images?q=tbn:ANd9GcTY7wazb5Rh37_JBJN_20MDSuSPbJclIIBGA9J4iGSiKkIcqtl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93985"/>
            <a:ext cx="3600400" cy="202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le:Trimethylaminoxid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4" y="260648"/>
            <a:ext cx="1201558" cy="8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683568" y="616530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Yancey PH. </a:t>
            </a:r>
            <a:r>
              <a:rPr lang="en-GB" i="1"/>
              <a:t>The Journal of experimental biology</a:t>
            </a:r>
            <a:r>
              <a:rPr lang="en-GB"/>
              <a:t>. 2005;208:2819-2830</a:t>
            </a:r>
            <a:endParaRPr lang="en-US"/>
          </a:p>
          <a:p>
            <a:endParaRPr lang="en-US"/>
          </a:p>
        </p:txBody>
      </p:sp>
      <p:pic>
        <p:nvPicPr>
          <p:cNvPr id="8" name="Picture 9" descr="C:\Users\User\AppData\Local\Microsoft\Windows\Temporary Internet Files\Content.IE5\CEGCN06X\MP900449121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54" y="497922"/>
            <a:ext cx="2851986" cy="213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7624" y="1372706"/>
            <a:ext cx="4824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/>
              <a:t>TMAO blood level in </a:t>
            </a:r>
            <a:r>
              <a:rPr lang="en-US" sz="2000"/>
              <a:t>Humans: 3-8 µ</a:t>
            </a:r>
            <a:r>
              <a:rPr lang="en-US" sz="2000" err="1"/>
              <a:t>mol</a:t>
            </a:r>
            <a:r>
              <a:rPr lang="en-US" sz="2000"/>
              <a:t>/L</a:t>
            </a:r>
          </a:p>
        </p:txBody>
      </p:sp>
    </p:spTree>
    <p:extLst>
      <p:ext uri="{BB962C8B-B14F-4D97-AF65-F5344CB8AC3E}">
        <p14:creationId xmlns:p14="http://schemas.microsoft.com/office/powerpoint/2010/main" val="17157596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le:Trimethylaminoxid.svg">
            <a:extLst>
              <a:ext uri="{FF2B5EF4-FFF2-40B4-BE49-F238E27FC236}">
                <a16:creationId xmlns:a16="http://schemas.microsoft.com/office/drawing/2014/main" id="{660E04CC-5A49-1E45-A79C-81E9671C7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20888"/>
            <a:ext cx="1636449" cy="119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57FBE4-91FC-EF41-BA49-9D9E7EDBE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4664"/>
            <a:ext cx="2729448" cy="2492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DD723-A28D-8E44-AE0B-BDF5B7892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88640"/>
            <a:ext cx="2452500" cy="3257798"/>
          </a:xfrm>
          <a:prstGeom prst="rect">
            <a:avLst/>
          </a:prstGeom>
        </p:spPr>
      </p:pic>
      <p:pic>
        <p:nvPicPr>
          <p:cNvPr id="8" name="Picture 11" descr="https://encrypted-tbn0.gstatic.com/images?q=tbn:ANd9GcTY7wazb5Rh37_JBJN_20MDSuSPbJclIIBGA9J4iGSiKkIcqtlv">
            <a:extLst>
              <a:ext uri="{FF2B5EF4-FFF2-40B4-BE49-F238E27FC236}">
                <a16:creationId xmlns:a16="http://schemas.microsoft.com/office/drawing/2014/main" id="{6CB62026-9AC8-2F4B-BDEB-4A097A7B8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96" y="4509120"/>
            <a:ext cx="3600400" cy="202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92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53BC1-3BD2-5644-9F90-196306C80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Hypertension (high systemic blood pressure) - complications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42438D-DE07-D448-BCBA-052B4610B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916832"/>
            <a:ext cx="4685134" cy="459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48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pl-PL"/>
            </a:br>
            <a:r>
              <a:rPr lang="pl-PL" err="1"/>
              <a:t>Is</a:t>
            </a:r>
            <a:r>
              <a:rPr lang="pl-PL"/>
              <a:t> TMAO a </a:t>
            </a:r>
            <a:r>
              <a:rPr lang="pl-PL" err="1"/>
              <a:t>friend</a:t>
            </a:r>
            <a:r>
              <a:rPr lang="pl-PL"/>
              <a:t> ?</a:t>
            </a:r>
          </a:p>
        </p:txBody>
      </p:sp>
      <p:pic>
        <p:nvPicPr>
          <p:cNvPr id="1026" name="Picture 2" descr="Znalezione obrazy dla zapytania friend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4968552" cy="279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1591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-243408"/>
            <a:ext cx="8229600" cy="3946450"/>
          </a:xfrm>
        </p:spPr>
        <p:txBody>
          <a:bodyPr>
            <a:normAutofit/>
          </a:bodyPr>
          <a:lstStyle/>
          <a:p>
            <a:r>
              <a:rPr lang="en-US"/>
              <a:t>Is TMAO a foe?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3212976"/>
            <a:ext cx="43942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559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8679" y="2564905"/>
            <a:ext cx="8229600" cy="2880320"/>
          </a:xfrm>
        </p:spPr>
        <p:txBody>
          <a:bodyPr>
            <a:normAutofit/>
          </a:bodyPr>
          <a:lstStyle/>
          <a:p>
            <a:r>
              <a:rPr lang="en-US"/>
              <a:t>"All substances are poisons; there is none which is not a poison. The right dose differentiates a poison…." </a:t>
            </a:r>
            <a:endParaRPr lang="pl-PL"/>
          </a:p>
          <a:p>
            <a:endParaRPr lang="en-US"/>
          </a:p>
          <a:p>
            <a:pPr marL="0" indent="0">
              <a:buNone/>
            </a:pPr>
            <a:r>
              <a:rPr lang="en-US"/>
              <a:t>Paracelsus (1493-1541)</a:t>
            </a:r>
          </a:p>
          <a:p>
            <a:endParaRPr lang="en-US"/>
          </a:p>
        </p:txBody>
      </p:sp>
      <p:pic>
        <p:nvPicPr>
          <p:cNvPr id="7" name="Picture 2" descr="http://openclipart.org/image/800px/svg_to_png/23811/pitr_Syringe_icon.png">
            <a:extLst>
              <a:ext uri="{FF2B5EF4-FFF2-40B4-BE49-F238E27FC236}">
                <a16:creationId xmlns:a16="http://schemas.microsoft.com/office/drawing/2014/main" id="{4C47F9C6-27F7-4C6A-A399-63301101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49033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openclipart.org/image/800px/svg_to_png/23811/pitr_Syringe_icon.png">
            <a:extLst>
              <a:ext uri="{FF2B5EF4-FFF2-40B4-BE49-F238E27FC236}">
                <a16:creationId xmlns:a16="http://schemas.microsoft.com/office/drawing/2014/main" id="{BF27B708-4F6D-4663-BC9B-523AD456F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25096"/>
            <a:ext cx="472376" cy="47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openclipart.org/image/800px/svg_to_png/23811/pitr_Syringe_icon.png">
            <a:extLst>
              <a:ext uri="{FF2B5EF4-FFF2-40B4-BE49-F238E27FC236}">
                <a16:creationId xmlns:a16="http://schemas.microsoft.com/office/drawing/2014/main" id="{37D61428-1CE0-47B1-94B7-D34C74646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36712"/>
            <a:ext cx="948590" cy="94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4599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0375" y="465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err="1"/>
              <a:t>Why</a:t>
            </a:r>
            <a:r>
              <a:rPr lang="pl-PL"/>
              <a:t> </a:t>
            </a:r>
            <a:r>
              <a:rPr lang="pl-PL" err="1"/>
              <a:t>plasma</a:t>
            </a:r>
            <a:r>
              <a:rPr lang="pl-PL"/>
              <a:t> TMAO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increased</a:t>
            </a:r>
            <a:r>
              <a:rPr lang="pl-PL"/>
              <a:t> in </a:t>
            </a:r>
            <a:r>
              <a:rPr lang="pl-PL" err="1"/>
              <a:t>CVDs</a:t>
            </a:r>
            <a:r>
              <a:rPr lang="en-GB"/>
              <a:t>?</a:t>
            </a: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34166"/>
            <a:ext cx="1008112" cy="168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76872"/>
            <a:ext cx="1675335" cy="252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Znalezione obrazy dla zapytania bacte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4" descr="Znalezione obrazy dla zapytania bacter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4" name="Picture 6" descr="http://www.geek.com/wp-content/uploads/2014/02/soap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24944"/>
            <a:ext cx="1859042" cy="13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4580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89CB67-7096-40E6-A53F-F650EE15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Modifiers of Cardiovascular</a:t>
            </a:r>
            <a:r>
              <a:rPr lang="pl-PL"/>
              <a:t> </a:t>
            </a:r>
            <a:r>
              <a:rPr lang="pl-PL" err="1"/>
              <a:t>Risk</a:t>
            </a:r>
            <a:br>
              <a:rPr lang="pl-PL"/>
            </a:br>
            <a:r>
              <a:rPr lang="en-US"/>
              <a:t> </a:t>
            </a:r>
            <a:r>
              <a:rPr lang="pl-PL"/>
              <a:t>and TMAO</a:t>
            </a:r>
            <a:br>
              <a:rPr lang="pl-PL"/>
            </a:br>
            <a:br>
              <a:rPr lang="pl-PL"/>
            </a:br>
            <a:endParaRPr lang="en-US"/>
          </a:p>
        </p:txBody>
      </p:sp>
      <p:pic>
        <p:nvPicPr>
          <p:cNvPr id="1026" name="Picture 2" descr="Znalezione obrazy dla zapytania salt">
            <a:extLst>
              <a:ext uri="{FF2B5EF4-FFF2-40B4-BE49-F238E27FC236}">
                <a16:creationId xmlns:a16="http://schemas.microsoft.com/office/drawing/2014/main" id="{DDB7623A-D4B5-4746-9A29-5F7A8FF19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960"/>
            <a:ext cx="3151770" cy="209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encrypted-tbn0.gstatic.com/images?q=tbn:ANd9GcR4TrhTuc0JAFjXOGSZ4BBBanqy_JOomrAdcYUhCqn6hWxr63UBSg">
            <a:extLst>
              <a:ext uri="{FF2B5EF4-FFF2-40B4-BE49-F238E27FC236}">
                <a16:creationId xmlns:a16="http://schemas.microsoft.com/office/drawing/2014/main" id="{7F8501AE-E67F-C843-895E-A658EEE55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56240"/>
            <a:ext cx="2926457" cy="19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7907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148" y="28500"/>
            <a:ext cx="8814070" cy="92697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l-PL" sz="3600" dirty="0" err="1"/>
              <a:t>Plasma</a:t>
            </a:r>
            <a:r>
              <a:rPr lang="pl-PL" sz="3600" dirty="0"/>
              <a:t> TMAO and Salt  </a:t>
            </a:r>
            <a:endParaRPr lang="en-US" sz="36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2AAA860-BC49-4B9E-A916-00EBD7BEACDB}"/>
              </a:ext>
            </a:extLst>
          </p:cNvPr>
          <p:cNvSpPr txBox="1"/>
          <p:nvPr/>
        </p:nvSpPr>
        <p:spPr>
          <a:xfrm>
            <a:off x="4627535" y="4648378"/>
            <a:ext cx="1800200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000"/>
              <a:t>PLASMA TMAO</a:t>
            </a:r>
            <a:endParaRPr lang="en-US" sz="2000"/>
          </a:p>
        </p:txBody>
      </p:sp>
      <p:pic>
        <p:nvPicPr>
          <p:cNvPr id="11" name="Picture 2" descr="https://encrypted-tbn1.gstatic.com/images?q=tbn:ANd9GcTuezuQjt_9mnflNs-3LIjlJqylcz-CaIpSp6BHWg_J3T8xRIrC">
            <a:extLst>
              <a:ext uri="{FF2B5EF4-FFF2-40B4-BE49-F238E27FC236}">
                <a16:creationId xmlns:a16="http://schemas.microsoft.com/office/drawing/2014/main" id="{D37D538C-B039-40E5-9A81-0DE639199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8" y="1378921"/>
            <a:ext cx="1101164" cy="110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EFD9AA6-C73A-4F6A-80CF-9AF2A5D621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83" y="1561914"/>
            <a:ext cx="1101164" cy="697404"/>
          </a:xfrm>
          <a:prstGeom prst="rect">
            <a:avLst/>
          </a:prstGeom>
        </p:spPr>
      </p:pic>
      <p:pic>
        <p:nvPicPr>
          <p:cNvPr id="3074" name="Picture 2" descr="Znalezione obrazy dla zapytania liver">
            <a:extLst>
              <a:ext uri="{FF2B5EF4-FFF2-40B4-BE49-F238E27FC236}">
                <a16:creationId xmlns:a16="http://schemas.microsoft.com/office/drawing/2014/main" id="{ABDD570D-2C4F-4E51-9C1E-F43C6856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94" y="2150749"/>
            <a:ext cx="1441963" cy="92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7E82056-B5E1-4830-9B23-6242D3424DA5}"/>
              </a:ext>
            </a:extLst>
          </p:cNvPr>
          <p:cNvSpPr txBox="1"/>
          <p:nvPr/>
        </p:nvSpPr>
        <p:spPr>
          <a:xfrm>
            <a:off x="1090706" y="1573355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/>
              <a:t>L</a:t>
            </a:r>
            <a:r>
              <a:rPr lang="en-US" sz="1400" b="1"/>
              <a:t>-carnitine and phosphatidylcholine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897FFA53-C917-427F-83C5-B2F921A42011}"/>
              </a:ext>
            </a:extLst>
          </p:cNvPr>
          <p:cNvSpPr txBox="1"/>
          <p:nvPr/>
        </p:nvSpPr>
        <p:spPr>
          <a:xfrm>
            <a:off x="2827335" y="220376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/>
              <a:t>Gut </a:t>
            </a:r>
            <a:r>
              <a:rPr lang="pl-PL" sz="1400" err="1"/>
              <a:t>bacteria</a:t>
            </a:r>
            <a:endParaRPr lang="en-US" sz="140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B7417518-D5AF-4039-B42B-9323B8305A50}"/>
              </a:ext>
            </a:extLst>
          </p:cNvPr>
          <p:cNvSpPr txBox="1"/>
          <p:nvPr/>
        </p:nvSpPr>
        <p:spPr>
          <a:xfrm>
            <a:off x="5541383" y="1775116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err="1"/>
              <a:t>Liver</a:t>
            </a:r>
            <a:r>
              <a:rPr lang="pl-PL" sz="1400"/>
              <a:t> (FMO3)</a:t>
            </a:r>
            <a:endParaRPr lang="en-US" sz="1400"/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0A2ADAD3-D039-4040-8D0F-91AB6B5E52E7}"/>
              </a:ext>
            </a:extLst>
          </p:cNvPr>
          <p:cNvCxnSpPr>
            <a:cxnSpLocks/>
          </p:cNvCxnSpPr>
          <p:nvPr/>
        </p:nvCxnSpPr>
        <p:spPr>
          <a:xfrm>
            <a:off x="1206897" y="2298733"/>
            <a:ext cx="13335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53F02732-E197-4F61-80DF-A72C09DCA845}"/>
              </a:ext>
            </a:extLst>
          </p:cNvPr>
          <p:cNvCxnSpPr>
            <a:cxnSpLocks/>
          </p:cNvCxnSpPr>
          <p:nvPr/>
        </p:nvCxnSpPr>
        <p:spPr>
          <a:xfrm>
            <a:off x="3932437" y="2164956"/>
            <a:ext cx="1204330" cy="1899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>
            <a:extLst>
              <a:ext uri="{FF2B5EF4-FFF2-40B4-BE49-F238E27FC236}">
                <a16:creationId xmlns:a16="http://schemas.microsoft.com/office/drawing/2014/main" id="{4CB9EE46-0450-48D0-A054-DBAB3E2613D7}"/>
              </a:ext>
            </a:extLst>
          </p:cNvPr>
          <p:cNvCxnSpPr>
            <a:cxnSpLocks/>
          </p:cNvCxnSpPr>
          <p:nvPr/>
        </p:nvCxnSpPr>
        <p:spPr>
          <a:xfrm>
            <a:off x="5940152" y="3077725"/>
            <a:ext cx="0" cy="14355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1DF4DF13-D77E-49AA-A405-5BAE8D4C58F2}"/>
              </a:ext>
            </a:extLst>
          </p:cNvPr>
          <p:cNvSpPr txBox="1"/>
          <p:nvPr/>
        </p:nvSpPr>
        <p:spPr>
          <a:xfrm>
            <a:off x="4116124" y="1682783"/>
            <a:ext cx="828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/>
              <a:t>TMA</a:t>
            </a:r>
            <a:endParaRPr lang="en-US" sz="2000" b="1"/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BE4E5B95-8490-44D8-BE39-6351E4953CD6}"/>
              </a:ext>
            </a:extLst>
          </p:cNvPr>
          <p:cNvSpPr txBox="1"/>
          <p:nvPr/>
        </p:nvSpPr>
        <p:spPr>
          <a:xfrm>
            <a:off x="5009918" y="3313419"/>
            <a:ext cx="930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/>
              <a:t>TMAO</a:t>
            </a:r>
            <a:endParaRPr lang="en-US" sz="2000" b="1"/>
          </a:p>
        </p:txBody>
      </p:sp>
      <p:pic>
        <p:nvPicPr>
          <p:cNvPr id="3076" name="Picture 4" descr="Znalezione obrazy dla zapytania kidneys">
            <a:extLst>
              <a:ext uri="{FF2B5EF4-FFF2-40B4-BE49-F238E27FC236}">
                <a16:creationId xmlns:a16="http://schemas.microsoft.com/office/drawing/2014/main" id="{AC37451F-5306-4D9C-A77B-72898D50D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8" y="5127239"/>
            <a:ext cx="2320998" cy="154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399ED32C-AEDC-4782-99BF-5B2410BAE074}"/>
              </a:ext>
            </a:extLst>
          </p:cNvPr>
          <p:cNvSpPr txBox="1"/>
          <p:nvPr/>
        </p:nvSpPr>
        <p:spPr>
          <a:xfrm>
            <a:off x="6842536" y="4904917"/>
            <a:ext cx="902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err="1"/>
              <a:t>Kidneys</a:t>
            </a:r>
            <a:endParaRPr lang="en-US" sz="1400"/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ECEE7BB-2F4A-472D-9F8B-AD5DE8A907C6}"/>
              </a:ext>
            </a:extLst>
          </p:cNvPr>
          <p:cNvSpPr txBox="1"/>
          <p:nvPr/>
        </p:nvSpPr>
        <p:spPr>
          <a:xfrm>
            <a:off x="4716016" y="6413266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err="1"/>
              <a:t>Urine</a:t>
            </a:r>
            <a:r>
              <a:rPr lang="pl-PL" sz="2000" b="1"/>
              <a:t> TMAO</a:t>
            </a:r>
            <a:endParaRPr lang="en-US" sz="2000" b="1"/>
          </a:p>
        </p:txBody>
      </p:sp>
      <p:cxnSp>
        <p:nvCxnSpPr>
          <p:cNvPr id="38" name="Łącznik prosty ze strzałką 37">
            <a:extLst>
              <a:ext uri="{FF2B5EF4-FFF2-40B4-BE49-F238E27FC236}">
                <a16:creationId xmlns:a16="http://schemas.microsoft.com/office/drawing/2014/main" id="{87C1C0E9-40C0-40C1-A93A-6B89DCF1D877}"/>
              </a:ext>
            </a:extLst>
          </p:cNvPr>
          <p:cNvCxnSpPr>
            <a:cxnSpLocks/>
          </p:cNvCxnSpPr>
          <p:nvPr/>
        </p:nvCxnSpPr>
        <p:spPr>
          <a:xfrm>
            <a:off x="5390794" y="5248519"/>
            <a:ext cx="0" cy="8887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7AFA3DF8-6227-406F-9A42-D3022584E3AF}"/>
              </a:ext>
            </a:extLst>
          </p:cNvPr>
          <p:cNvCxnSpPr/>
          <p:nvPr/>
        </p:nvCxnSpPr>
        <p:spPr>
          <a:xfrm flipV="1">
            <a:off x="2774520" y="2619518"/>
            <a:ext cx="504056" cy="722846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Łącznik prosty ze strzałką 30">
            <a:extLst>
              <a:ext uri="{FF2B5EF4-FFF2-40B4-BE49-F238E27FC236}">
                <a16:creationId xmlns:a16="http://schemas.microsoft.com/office/drawing/2014/main" id="{7D88D49B-4C2D-405B-8D32-678B17B4888D}"/>
              </a:ext>
            </a:extLst>
          </p:cNvPr>
          <p:cNvCxnSpPr>
            <a:cxnSpLocks/>
          </p:cNvCxnSpPr>
          <p:nvPr/>
        </p:nvCxnSpPr>
        <p:spPr>
          <a:xfrm flipH="1" flipV="1">
            <a:off x="7582858" y="1673751"/>
            <a:ext cx="235297" cy="818284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4A10666A-AA72-4F4A-ADBC-1F63BE3D3D8B}"/>
              </a:ext>
            </a:extLst>
          </p:cNvPr>
          <p:cNvCxnSpPr>
            <a:cxnSpLocks/>
          </p:cNvCxnSpPr>
          <p:nvPr/>
        </p:nvCxnSpPr>
        <p:spPr>
          <a:xfrm flipH="1" flipV="1">
            <a:off x="6155025" y="2737774"/>
            <a:ext cx="739376" cy="725515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y ze strzałką 32">
            <a:extLst>
              <a:ext uri="{FF2B5EF4-FFF2-40B4-BE49-F238E27FC236}">
                <a16:creationId xmlns:a16="http://schemas.microsoft.com/office/drawing/2014/main" id="{9B641FB0-9FDB-4D80-8FEC-2855F9901195}"/>
              </a:ext>
            </a:extLst>
          </p:cNvPr>
          <p:cNvCxnSpPr>
            <a:cxnSpLocks/>
          </p:cNvCxnSpPr>
          <p:nvPr/>
        </p:nvCxnSpPr>
        <p:spPr>
          <a:xfrm flipH="1">
            <a:off x="8220633" y="4336817"/>
            <a:ext cx="239688" cy="1136199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CD25C18F-1DFE-4B26-9A0F-01167637DD8D}"/>
              </a:ext>
            </a:extLst>
          </p:cNvPr>
          <p:cNvSpPr txBox="1"/>
          <p:nvPr/>
        </p:nvSpPr>
        <p:spPr>
          <a:xfrm>
            <a:off x="2493287" y="3376159"/>
            <a:ext cx="50405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b="1" dirty="0"/>
              <a:t>1</a:t>
            </a:r>
            <a:endParaRPr lang="en-US" sz="2400" b="1" dirty="0"/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0301D14F-9BCB-4D84-B020-D850142C38D0}"/>
              </a:ext>
            </a:extLst>
          </p:cNvPr>
          <p:cNvSpPr txBox="1"/>
          <p:nvPr/>
        </p:nvSpPr>
        <p:spPr>
          <a:xfrm>
            <a:off x="7690261" y="2511538"/>
            <a:ext cx="50405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b="1" dirty="0"/>
              <a:t>2</a:t>
            </a:r>
            <a:endParaRPr lang="en-US" sz="2400" b="1" dirty="0"/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51C40D73-D8CE-4586-9745-7B5B8BF9759B}"/>
              </a:ext>
            </a:extLst>
          </p:cNvPr>
          <p:cNvSpPr txBox="1"/>
          <p:nvPr/>
        </p:nvSpPr>
        <p:spPr>
          <a:xfrm>
            <a:off x="6840857" y="3462589"/>
            <a:ext cx="50405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b="1" dirty="0"/>
              <a:t>3</a:t>
            </a:r>
            <a:endParaRPr lang="en-US" sz="2400" b="1" dirty="0"/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8C8C1027-3431-4146-9A0C-04AA82C1A02D}"/>
              </a:ext>
            </a:extLst>
          </p:cNvPr>
          <p:cNvSpPr txBox="1"/>
          <p:nvPr/>
        </p:nvSpPr>
        <p:spPr>
          <a:xfrm>
            <a:off x="8302136" y="3912155"/>
            <a:ext cx="504056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b="1" dirty="0"/>
              <a:t>4</a:t>
            </a:r>
            <a:endParaRPr lang="en-US" sz="2400" b="1" dirty="0"/>
          </a:p>
        </p:txBody>
      </p:sp>
      <p:cxnSp>
        <p:nvCxnSpPr>
          <p:cNvPr id="40" name="Łącznik prosty 39">
            <a:extLst>
              <a:ext uri="{FF2B5EF4-FFF2-40B4-BE49-F238E27FC236}">
                <a16:creationId xmlns:a16="http://schemas.microsoft.com/office/drawing/2014/main" id="{60C4DD46-CFC0-4B9C-8167-30C6FA08D09F}"/>
              </a:ext>
            </a:extLst>
          </p:cNvPr>
          <p:cNvCxnSpPr/>
          <p:nvPr/>
        </p:nvCxnSpPr>
        <p:spPr>
          <a:xfrm flipH="1">
            <a:off x="3898047" y="1378921"/>
            <a:ext cx="1492747" cy="2011452"/>
          </a:xfrm>
          <a:prstGeom prst="line">
            <a:avLst/>
          </a:prstGeom>
          <a:ln w="571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F1600223-6353-4E50-8A0D-FD7E657EDDFC}"/>
              </a:ext>
            </a:extLst>
          </p:cNvPr>
          <p:cNvSpPr txBox="1"/>
          <p:nvPr/>
        </p:nvSpPr>
        <p:spPr>
          <a:xfrm>
            <a:off x="5491713" y="961564"/>
            <a:ext cx="3112733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2800" dirty="0"/>
              <a:t>Gut-</a:t>
            </a:r>
            <a:r>
              <a:rPr lang="pl-PL" sz="2800" dirty="0" err="1"/>
              <a:t>blood</a:t>
            </a:r>
            <a:r>
              <a:rPr lang="pl-PL" sz="2800" dirty="0"/>
              <a:t> </a:t>
            </a:r>
            <a:r>
              <a:rPr lang="pl-PL" sz="2800" dirty="0" err="1"/>
              <a:t>barrier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791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29D0E6-C199-4C8B-8636-EF7D04FB3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0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/>
              <a:t>High-salt </a:t>
            </a:r>
            <a:r>
              <a:rPr lang="pl-PL" err="1"/>
              <a:t>intake</a:t>
            </a:r>
            <a:r>
              <a:rPr lang="pl-PL"/>
              <a:t> </a:t>
            </a:r>
            <a:r>
              <a:rPr lang="en-US"/>
              <a:t>alters gut bacteria composition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5AA2966-E405-4903-8F02-E1650EBDBD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17387"/>
            <a:ext cx="6840760" cy="5740613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E8541D8A-A00E-4D8C-9EAC-26BAB4C420DA}"/>
              </a:ext>
            </a:extLst>
          </p:cNvPr>
          <p:cNvSpPr txBox="1"/>
          <p:nvPr/>
        </p:nvSpPr>
        <p:spPr>
          <a:xfrm>
            <a:off x="4716016" y="638132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Bielinska</a:t>
            </a:r>
            <a:r>
              <a:rPr lang="pl-PL"/>
              <a:t> K, (…), Ufnal M. </a:t>
            </a:r>
            <a:r>
              <a:rPr lang="pl-PL" err="1"/>
              <a:t>Nutrition</a:t>
            </a:r>
            <a:r>
              <a:rPr lang="pl-PL"/>
              <a:t> 2018</a:t>
            </a:r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795F41F-B816-4161-80D8-B9E7CB966D51}"/>
              </a:ext>
            </a:extLst>
          </p:cNvPr>
          <p:cNvSpPr txBox="1"/>
          <p:nvPr/>
        </p:nvSpPr>
        <p:spPr>
          <a:xfrm>
            <a:off x="6310536" y="1244724"/>
            <a:ext cx="283346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000"/>
              <a:t>Control</a:t>
            </a:r>
          </a:p>
          <a:p>
            <a:r>
              <a:rPr lang="pl-PL" sz="2000"/>
              <a:t>Medium-</a:t>
            </a:r>
            <a:r>
              <a:rPr lang="pl-PL" sz="2000" err="1"/>
              <a:t>sodium</a:t>
            </a:r>
            <a:r>
              <a:rPr lang="pl-PL" sz="2000"/>
              <a:t> </a:t>
            </a:r>
            <a:r>
              <a:rPr lang="pl-PL" sz="2000" err="1"/>
              <a:t>intake</a:t>
            </a:r>
            <a:endParaRPr lang="pl-PL" sz="2000"/>
          </a:p>
          <a:p>
            <a:r>
              <a:rPr lang="pl-PL" sz="2000"/>
              <a:t>High-</a:t>
            </a:r>
            <a:r>
              <a:rPr lang="pl-PL" sz="2000" err="1"/>
              <a:t>sodium</a:t>
            </a:r>
            <a:r>
              <a:rPr lang="pl-PL" sz="2000"/>
              <a:t> </a:t>
            </a:r>
            <a:r>
              <a:rPr lang="pl-PL" sz="2000" err="1"/>
              <a:t>intake</a:t>
            </a:r>
            <a:r>
              <a:rPr lang="pl-PL" sz="2000"/>
              <a:t> </a:t>
            </a:r>
            <a:endParaRPr lang="en-US" sz="2000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9206F487-D1BB-4093-ACB9-1D49E5327B78}"/>
              </a:ext>
            </a:extLst>
          </p:cNvPr>
          <p:cNvSpPr/>
          <p:nvPr/>
        </p:nvSpPr>
        <p:spPr>
          <a:xfrm>
            <a:off x="4139952" y="1097735"/>
            <a:ext cx="2005880" cy="2475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F1EDB59A-0424-4711-A654-BFD2724DE991}"/>
              </a:ext>
            </a:extLst>
          </p:cNvPr>
          <p:cNvSpPr/>
          <p:nvPr/>
        </p:nvSpPr>
        <p:spPr>
          <a:xfrm>
            <a:off x="3707904" y="3626397"/>
            <a:ext cx="2293912" cy="2475281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A1C8E3A7-BAA4-49BB-987F-6771FBCD1813}"/>
              </a:ext>
            </a:extLst>
          </p:cNvPr>
          <p:cNvSpPr/>
          <p:nvPr/>
        </p:nvSpPr>
        <p:spPr>
          <a:xfrm>
            <a:off x="1624844" y="1303906"/>
            <a:ext cx="2293912" cy="4141318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91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41F443-977F-4467-894D-2FC64485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24" y="-97203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pl-PL"/>
              <a:t>High-salt </a:t>
            </a:r>
            <a:r>
              <a:rPr lang="pl-PL" err="1"/>
              <a:t>intake</a:t>
            </a:r>
            <a:r>
              <a:rPr lang="pl-PL"/>
              <a:t> </a:t>
            </a:r>
            <a:r>
              <a:rPr lang="pl-PL" err="1"/>
              <a:t>increases</a:t>
            </a:r>
            <a:r>
              <a:rPr lang="pl-PL"/>
              <a:t> </a:t>
            </a:r>
            <a:r>
              <a:rPr lang="pl-PL" err="1"/>
              <a:t>plasma</a:t>
            </a:r>
            <a:r>
              <a:rPr lang="pl-PL"/>
              <a:t> TMAO</a:t>
            </a:r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05303F3-DDBB-43C1-A8EF-BF4FBE19D4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93291"/>
            <a:ext cx="6290363" cy="498803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CED16AA-7C9C-4D61-88C8-A6686AA6EF71}"/>
              </a:ext>
            </a:extLst>
          </p:cNvPr>
          <p:cNvSpPr txBox="1"/>
          <p:nvPr/>
        </p:nvSpPr>
        <p:spPr>
          <a:xfrm>
            <a:off x="4510336" y="1364575"/>
            <a:ext cx="318705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/>
              <a:t>Control</a:t>
            </a:r>
          </a:p>
          <a:p>
            <a:r>
              <a:rPr lang="pl-PL" sz="2400" dirty="0"/>
              <a:t>Medium </a:t>
            </a:r>
            <a:r>
              <a:rPr lang="pl-PL" sz="2400" dirty="0" err="1"/>
              <a:t>sodium</a:t>
            </a:r>
            <a:r>
              <a:rPr lang="pl-PL" sz="2400" dirty="0"/>
              <a:t> </a:t>
            </a:r>
            <a:r>
              <a:rPr lang="pl-PL" sz="2400" dirty="0" err="1"/>
              <a:t>intake</a:t>
            </a:r>
            <a:endParaRPr lang="pl-PL" sz="2400" dirty="0"/>
          </a:p>
          <a:p>
            <a:r>
              <a:rPr lang="pl-PL" sz="2400" dirty="0"/>
              <a:t>High </a:t>
            </a:r>
            <a:r>
              <a:rPr lang="pl-PL" sz="2400" dirty="0" err="1"/>
              <a:t>sodium</a:t>
            </a:r>
            <a:r>
              <a:rPr lang="pl-PL" sz="2400" dirty="0"/>
              <a:t> </a:t>
            </a:r>
            <a:r>
              <a:rPr lang="pl-PL" sz="2400" dirty="0" err="1"/>
              <a:t>intake</a:t>
            </a:r>
            <a:r>
              <a:rPr lang="pl-PL" sz="2400" dirty="0"/>
              <a:t> </a:t>
            </a:r>
            <a:endParaRPr lang="en-US" sz="24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F81B8B9-3F95-4129-8BAF-E7BC9F0E5E1B}"/>
              </a:ext>
            </a:extLst>
          </p:cNvPr>
          <p:cNvSpPr txBox="1"/>
          <p:nvPr/>
        </p:nvSpPr>
        <p:spPr>
          <a:xfrm>
            <a:off x="4724289" y="630932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Bielinska</a:t>
            </a:r>
            <a:r>
              <a:rPr lang="pl-PL"/>
              <a:t> K, (…), Ufnal M. </a:t>
            </a:r>
            <a:r>
              <a:rPr lang="pl-PL" err="1"/>
              <a:t>Nutrition</a:t>
            </a:r>
            <a:r>
              <a:rPr lang="pl-PL"/>
              <a:t> 2018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D1C876-3375-0148-B0F0-F15D1C7FCFE9}"/>
              </a:ext>
            </a:extLst>
          </p:cNvPr>
          <p:cNvSpPr/>
          <p:nvPr/>
        </p:nvSpPr>
        <p:spPr>
          <a:xfrm>
            <a:off x="611560" y="1340768"/>
            <a:ext cx="2304256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2CAE41-3336-CF4B-A04E-24015A8A9540}"/>
              </a:ext>
            </a:extLst>
          </p:cNvPr>
          <p:cNvSpPr/>
          <p:nvPr/>
        </p:nvSpPr>
        <p:spPr>
          <a:xfrm>
            <a:off x="305658" y="4765794"/>
            <a:ext cx="7074653" cy="1615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1A0DA3-03F3-044F-A54A-8A8C0D9E1F42}"/>
              </a:ext>
            </a:extLst>
          </p:cNvPr>
          <p:cNvSpPr/>
          <p:nvPr/>
        </p:nvSpPr>
        <p:spPr>
          <a:xfrm>
            <a:off x="2915816" y="3140968"/>
            <a:ext cx="2088232" cy="18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685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41F443-977F-4467-894D-2FC64485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7203"/>
            <a:ext cx="8856476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High-salt </a:t>
            </a:r>
            <a:r>
              <a:rPr lang="pl-PL" dirty="0" err="1"/>
              <a:t>intake</a:t>
            </a:r>
            <a:r>
              <a:rPr lang="pl-PL" dirty="0"/>
              <a:t> </a:t>
            </a:r>
            <a:r>
              <a:rPr lang="pl-PL" dirty="0" err="1"/>
              <a:t>does</a:t>
            </a:r>
            <a:r>
              <a:rPr lang="pl-PL" dirty="0"/>
              <a:t> not </a:t>
            </a:r>
            <a:r>
              <a:rPr lang="pl-PL" dirty="0" err="1"/>
              <a:t>affect</a:t>
            </a:r>
            <a:r>
              <a:rPr lang="pl-PL" dirty="0"/>
              <a:t> </a:t>
            </a:r>
            <a:r>
              <a:rPr lang="pl-PL" dirty="0" err="1"/>
              <a:t>stool</a:t>
            </a:r>
            <a:r>
              <a:rPr lang="pl-PL" dirty="0"/>
              <a:t> TMA</a:t>
            </a:r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05303F3-DDBB-43C1-A8EF-BF4FBE19D4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93291"/>
            <a:ext cx="6290363" cy="498803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CED16AA-7C9C-4D61-88C8-A6686AA6EF71}"/>
              </a:ext>
            </a:extLst>
          </p:cNvPr>
          <p:cNvSpPr txBox="1"/>
          <p:nvPr/>
        </p:nvSpPr>
        <p:spPr>
          <a:xfrm>
            <a:off x="4510336" y="1364575"/>
            <a:ext cx="318705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/>
              <a:t>Control</a:t>
            </a:r>
          </a:p>
          <a:p>
            <a:r>
              <a:rPr lang="pl-PL" sz="2400" dirty="0"/>
              <a:t>Medium </a:t>
            </a:r>
            <a:r>
              <a:rPr lang="pl-PL" sz="2400" dirty="0" err="1"/>
              <a:t>sodium</a:t>
            </a:r>
            <a:r>
              <a:rPr lang="pl-PL" sz="2400" dirty="0"/>
              <a:t> </a:t>
            </a:r>
            <a:r>
              <a:rPr lang="pl-PL" sz="2400" dirty="0" err="1"/>
              <a:t>intake</a:t>
            </a:r>
            <a:endParaRPr lang="pl-PL" sz="2400" dirty="0"/>
          </a:p>
          <a:p>
            <a:r>
              <a:rPr lang="pl-PL" sz="2400" dirty="0"/>
              <a:t>High </a:t>
            </a:r>
            <a:r>
              <a:rPr lang="pl-PL" sz="2400" dirty="0" err="1"/>
              <a:t>sodium</a:t>
            </a:r>
            <a:r>
              <a:rPr lang="pl-PL" sz="2400" dirty="0"/>
              <a:t> </a:t>
            </a:r>
            <a:r>
              <a:rPr lang="pl-PL" sz="2400" dirty="0" err="1"/>
              <a:t>intake</a:t>
            </a:r>
            <a:r>
              <a:rPr lang="pl-PL" sz="2400" dirty="0"/>
              <a:t> </a:t>
            </a:r>
            <a:endParaRPr lang="en-US" sz="24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F81B8B9-3F95-4129-8BAF-E7BC9F0E5E1B}"/>
              </a:ext>
            </a:extLst>
          </p:cNvPr>
          <p:cNvSpPr txBox="1"/>
          <p:nvPr/>
        </p:nvSpPr>
        <p:spPr>
          <a:xfrm>
            <a:off x="4724289" y="630932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err="1"/>
              <a:t>Bielinska</a:t>
            </a:r>
            <a:r>
              <a:rPr lang="pl-PL"/>
              <a:t> K, (…), Ufnal M. </a:t>
            </a:r>
            <a:r>
              <a:rPr lang="pl-PL" err="1"/>
              <a:t>Nutrition</a:t>
            </a:r>
            <a:r>
              <a:rPr lang="pl-PL"/>
              <a:t> 2018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D1C876-3375-0148-B0F0-F15D1C7FCFE9}"/>
              </a:ext>
            </a:extLst>
          </p:cNvPr>
          <p:cNvSpPr/>
          <p:nvPr/>
        </p:nvSpPr>
        <p:spPr>
          <a:xfrm>
            <a:off x="683568" y="1279343"/>
            <a:ext cx="2304256" cy="18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2CAE41-3336-CF4B-A04E-24015A8A9540}"/>
              </a:ext>
            </a:extLst>
          </p:cNvPr>
          <p:cNvSpPr/>
          <p:nvPr/>
        </p:nvSpPr>
        <p:spPr>
          <a:xfrm>
            <a:off x="305658" y="4765794"/>
            <a:ext cx="7074653" cy="1615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583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41F443-977F-4467-894D-2FC64485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54091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pl-PL" dirty="0"/>
              <a:t>High-salt </a:t>
            </a:r>
            <a:r>
              <a:rPr lang="pl-PL" dirty="0" err="1"/>
              <a:t>intake</a:t>
            </a:r>
            <a:r>
              <a:rPr lang="pl-PL" dirty="0"/>
              <a:t> </a:t>
            </a:r>
            <a:r>
              <a:rPr lang="pl-PL" dirty="0" err="1"/>
              <a:t>deacreases</a:t>
            </a:r>
            <a:r>
              <a:rPr lang="pl-PL" dirty="0"/>
              <a:t> 24hr </a:t>
            </a:r>
            <a:r>
              <a:rPr lang="pl-PL" dirty="0" err="1"/>
              <a:t>urine</a:t>
            </a:r>
            <a:r>
              <a:rPr lang="pl-PL" dirty="0"/>
              <a:t> TMAO </a:t>
            </a:r>
            <a:r>
              <a:rPr lang="pl-PL" dirty="0" err="1"/>
              <a:t>output</a:t>
            </a:r>
            <a:endParaRPr lang="en-US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05303F3-DDBB-43C1-A8EF-BF4FBE19D4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93291"/>
            <a:ext cx="6290363" cy="498803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CED16AA-7C9C-4D61-88C8-A6686AA6EF71}"/>
              </a:ext>
            </a:extLst>
          </p:cNvPr>
          <p:cNvSpPr txBox="1"/>
          <p:nvPr/>
        </p:nvSpPr>
        <p:spPr>
          <a:xfrm>
            <a:off x="4510336" y="1364575"/>
            <a:ext cx="318705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400" dirty="0"/>
              <a:t>Control</a:t>
            </a:r>
          </a:p>
          <a:p>
            <a:r>
              <a:rPr lang="pl-PL" sz="2400" dirty="0"/>
              <a:t>Medium </a:t>
            </a:r>
            <a:r>
              <a:rPr lang="pl-PL" sz="2400" dirty="0" err="1"/>
              <a:t>sodium</a:t>
            </a:r>
            <a:r>
              <a:rPr lang="pl-PL" sz="2400" dirty="0"/>
              <a:t> </a:t>
            </a:r>
            <a:r>
              <a:rPr lang="pl-PL" sz="2400" dirty="0" err="1"/>
              <a:t>intake</a:t>
            </a:r>
            <a:endParaRPr lang="pl-PL" sz="2400" dirty="0"/>
          </a:p>
          <a:p>
            <a:r>
              <a:rPr lang="pl-PL" sz="2400" dirty="0"/>
              <a:t>High </a:t>
            </a:r>
            <a:r>
              <a:rPr lang="pl-PL" sz="2400" dirty="0" err="1"/>
              <a:t>sodium</a:t>
            </a:r>
            <a:r>
              <a:rPr lang="pl-PL" sz="2400" dirty="0"/>
              <a:t> </a:t>
            </a:r>
            <a:r>
              <a:rPr lang="pl-PL" sz="2400" dirty="0" err="1"/>
              <a:t>intake</a:t>
            </a:r>
            <a:r>
              <a:rPr lang="pl-PL" sz="2400" dirty="0"/>
              <a:t> </a:t>
            </a:r>
            <a:endParaRPr lang="en-US" sz="24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F81B8B9-3F95-4129-8BAF-E7BC9F0E5E1B}"/>
              </a:ext>
            </a:extLst>
          </p:cNvPr>
          <p:cNvSpPr txBox="1"/>
          <p:nvPr/>
        </p:nvSpPr>
        <p:spPr>
          <a:xfrm>
            <a:off x="4716016" y="6452999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Bielinska</a:t>
            </a:r>
            <a:r>
              <a:rPr lang="pl-PL" dirty="0"/>
              <a:t> K, (…), Ufnal M. </a:t>
            </a:r>
            <a:r>
              <a:rPr lang="pl-PL" dirty="0" err="1"/>
              <a:t>Nutrition</a:t>
            </a:r>
            <a:r>
              <a:rPr lang="pl-PL" dirty="0"/>
              <a:t> 2018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D1C876-3375-0148-B0F0-F15D1C7FCFE9}"/>
              </a:ext>
            </a:extLst>
          </p:cNvPr>
          <p:cNvSpPr/>
          <p:nvPr/>
        </p:nvSpPr>
        <p:spPr>
          <a:xfrm>
            <a:off x="683568" y="1124744"/>
            <a:ext cx="2304256" cy="18002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2CAE41-3336-CF4B-A04E-24015A8A9540}"/>
              </a:ext>
            </a:extLst>
          </p:cNvPr>
          <p:cNvSpPr/>
          <p:nvPr/>
        </p:nvSpPr>
        <p:spPr>
          <a:xfrm>
            <a:off x="2843807" y="4837802"/>
            <a:ext cx="2160241" cy="16155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24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549B98-A429-4A70-A6E8-DC6630797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16632"/>
            <a:ext cx="8280920" cy="2160240"/>
          </a:xfrm>
        </p:spPr>
        <p:txBody>
          <a:bodyPr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</a:rPr>
              <a:t>P</a:t>
            </a:r>
            <a:r>
              <a:rPr lang="en-US" dirty="0" err="1">
                <a:latin typeface="Times New Roman" panose="02020603050405020304" pitchFamily="18" charset="0"/>
              </a:rPr>
              <a:t>ortal</a:t>
            </a:r>
            <a:r>
              <a:rPr lang="en-US" dirty="0">
                <a:latin typeface="Times New Roman" panose="02020603050405020304" pitchFamily="18" charset="0"/>
              </a:rPr>
              <a:t> hypertension</a:t>
            </a:r>
            <a:r>
              <a:rPr lang="pl-PL" dirty="0">
                <a:latin typeface="Times New Roman" panose="02020603050405020304" pitchFamily="18" charset="0"/>
              </a:rPr>
              <a:t>, </a:t>
            </a:r>
            <a:r>
              <a:rPr lang="pl-PL" dirty="0" err="1">
                <a:latin typeface="Times New Roman" panose="02020603050405020304" pitchFamily="18" charset="0"/>
              </a:rPr>
              <a:t>systemic</a:t>
            </a:r>
            <a:r>
              <a:rPr lang="pl-PL" dirty="0">
                <a:latin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</a:rPr>
              <a:t>hypotension</a:t>
            </a:r>
            <a:r>
              <a:rPr lang="pl-PL" dirty="0">
                <a:latin typeface="Times New Roman" panose="02020603050405020304" pitchFamily="18" charset="0"/>
              </a:rPr>
              <a:t> - </a:t>
            </a:r>
            <a:r>
              <a:rPr lang="en-US" dirty="0">
                <a:latin typeface="Times New Roman" panose="02020603050405020304" pitchFamily="18" charset="0"/>
              </a:rPr>
              <a:t>high mortality in liver </a:t>
            </a:r>
            <a:r>
              <a:rPr lang="en-US" dirty="0" err="1">
                <a:latin typeface="Times New Roman" panose="02020603050405020304" pitchFamily="18" charset="0"/>
              </a:rPr>
              <a:t>cirrho</a:t>
            </a:r>
            <a:r>
              <a:rPr lang="pl-PL" dirty="0" err="1">
                <a:latin typeface="Times New Roman" panose="02020603050405020304" pitchFamily="18" charset="0"/>
              </a:rPr>
              <a:t>sis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7C5E3FE-1834-41E8-9411-0FFE9B3AB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852936"/>
            <a:ext cx="5584912" cy="372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750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05CF65-CF05-4AA7-824E-588992E07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90" y="260648"/>
            <a:ext cx="8229600" cy="1143000"/>
          </a:xfrm>
        </p:spPr>
        <p:txBody>
          <a:bodyPr/>
          <a:lstStyle/>
          <a:p>
            <a:r>
              <a:rPr lang="en-US" dirty="0"/>
              <a:t>Conclusions</a:t>
            </a:r>
            <a:r>
              <a:rPr lang="pl-PL" dirty="0"/>
              <a:t> TMAO (2)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9E5759-9D64-488E-9ED9-96856B15F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63688"/>
            <a:ext cx="9036496" cy="4257600"/>
          </a:xfrm>
        </p:spPr>
        <p:txBody>
          <a:bodyPr>
            <a:normAutofit/>
          </a:bodyPr>
          <a:lstStyle/>
          <a:p>
            <a:r>
              <a:rPr lang="pl-PL" sz="2800" dirty="0"/>
              <a:t>High-salt </a:t>
            </a:r>
            <a:r>
              <a:rPr lang="pl-PL" sz="2800" dirty="0" err="1"/>
              <a:t>intake</a:t>
            </a:r>
            <a:r>
              <a:rPr lang="pl-PL" sz="2800" dirty="0"/>
              <a:t> </a:t>
            </a:r>
            <a:r>
              <a:rPr lang="pl-PL" sz="2800" dirty="0" err="1"/>
              <a:t>increases</a:t>
            </a:r>
            <a:r>
              <a:rPr lang="pl-PL" sz="2800" dirty="0"/>
              <a:t> </a:t>
            </a:r>
            <a:r>
              <a:rPr lang="pl-PL" sz="2800" dirty="0" err="1"/>
              <a:t>plasma</a:t>
            </a:r>
            <a:r>
              <a:rPr lang="pl-PL" sz="2800" dirty="0"/>
              <a:t> TMAO by </a:t>
            </a:r>
            <a:r>
              <a:rPr lang="pl-PL" sz="2800" dirty="0" err="1"/>
              <a:t>decreasing</a:t>
            </a:r>
            <a:r>
              <a:rPr lang="pl-PL" sz="2800" dirty="0"/>
              <a:t> TMAO </a:t>
            </a:r>
            <a:r>
              <a:rPr lang="pl-PL" sz="2800" dirty="0" err="1"/>
              <a:t>urine</a:t>
            </a:r>
            <a:r>
              <a:rPr lang="pl-PL" sz="2800" dirty="0"/>
              <a:t> </a:t>
            </a:r>
            <a:r>
              <a:rPr lang="pl-PL" sz="2800" dirty="0" err="1"/>
              <a:t>output</a:t>
            </a:r>
            <a:r>
              <a:rPr lang="pl-PL" sz="2800" dirty="0"/>
              <a:t>.</a:t>
            </a:r>
          </a:p>
          <a:p>
            <a:endParaRPr lang="pl-PL" sz="2800" dirty="0"/>
          </a:p>
          <a:p>
            <a:r>
              <a:rPr lang="pl-PL" sz="2800" dirty="0" err="1"/>
              <a:t>Accumulation</a:t>
            </a:r>
            <a:r>
              <a:rPr lang="pl-PL" sz="2800" dirty="0"/>
              <a:t> of TMAO ? </a:t>
            </a:r>
          </a:p>
          <a:p>
            <a:endParaRPr lang="pl-PL" sz="2800" dirty="0"/>
          </a:p>
          <a:p>
            <a:r>
              <a:rPr lang="pl-PL" sz="2800" dirty="0" err="1"/>
              <a:t>Response</a:t>
            </a:r>
            <a:r>
              <a:rPr lang="pl-PL" sz="2800" dirty="0"/>
              <a:t> to </a:t>
            </a:r>
            <a:r>
              <a:rPr lang="pl-PL" sz="2800" dirty="0" err="1"/>
              <a:t>osmotic</a:t>
            </a:r>
            <a:r>
              <a:rPr lang="pl-PL" sz="2800" dirty="0"/>
              <a:t> </a:t>
            </a:r>
            <a:r>
              <a:rPr lang="pl-PL" sz="2800" dirty="0" err="1"/>
              <a:t>stress</a:t>
            </a:r>
            <a:r>
              <a:rPr lang="pl-PL" sz="2800" dirty="0"/>
              <a:t> ?</a:t>
            </a:r>
          </a:p>
          <a:p>
            <a:endParaRPr lang="pl-PL" sz="2800" dirty="0"/>
          </a:p>
          <a:p>
            <a:r>
              <a:rPr lang="pl-PL" sz="2800" dirty="0" err="1"/>
              <a:t>Is</a:t>
            </a:r>
            <a:r>
              <a:rPr lang="pl-PL" sz="2800" dirty="0"/>
              <a:t> TMAO a </a:t>
            </a:r>
            <a:r>
              <a:rPr lang="pl-PL" sz="2800" dirty="0" err="1"/>
              <a:t>protective</a:t>
            </a:r>
            <a:r>
              <a:rPr lang="pl-PL" sz="2800" dirty="0"/>
              <a:t> </a:t>
            </a:r>
            <a:r>
              <a:rPr lang="pl-PL" sz="2800" dirty="0" err="1"/>
              <a:t>factor</a:t>
            </a:r>
            <a:r>
              <a:rPr lang="pl-PL" sz="2800" dirty="0"/>
              <a:t> (</a:t>
            </a:r>
            <a:r>
              <a:rPr lang="pl-PL" sz="2800" dirty="0" err="1"/>
              <a:t>compensatory</a:t>
            </a:r>
            <a:r>
              <a:rPr lang="pl-PL" sz="2800" dirty="0"/>
              <a:t> </a:t>
            </a:r>
            <a:r>
              <a:rPr lang="pl-PL" sz="2800" dirty="0" err="1"/>
              <a:t>response</a:t>
            </a:r>
            <a:r>
              <a:rPr lang="pl-PL" sz="2800" dirty="0"/>
              <a:t> ?)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61778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encrypted-tbn0.gstatic.com/images?q=tbn:ANd9GcR4TrhTuc0JAFjXOGSZ4BBBanqy_JOomrAdcYUhCqn6hWxr63UB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05431"/>
            <a:ext cx="3053015" cy="200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le:Trimethylaminoxid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2853921" cy="208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323528" y="69269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/>
              <a:t>TMAO and </a:t>
            </a:r>
            <a:r>
              <a:rPr lang="pl-PL" sz="3600" dirty="0" err="1"/>
              <a:t>cardiovascular</a:t>
            </a:r>
            <a:r>
              <a:rPr lang="pl-PL" sz="3600" dirty="0"/>
              <a:t> </a:t>
            </a:r>
            <a:r>
              <a:rPr lang="pl-PL" sz="3600" dirty="0" err="1"/>
              <a:t>risk</a:t>
            </a:r>
            <a:r>
              <a:rPr lang="pl-PL" sz="3600" dirty="0"/>
              <a:t> ?</a:t>
            </a:r>
            <a:endParaRPr lang="en-US" sz="3600" dirty="0"/>
          </a:p>
        </p:txBody>
      </p:sp>
      <p:cxnSp>
        <p:nvCxnSpPr>
          <p:cNvPr id="9" name="Łącznik prosty ze strzałką 8"/>
          <p:cNvCxnSpPr>
            <a:cxnSpLocks/>
          </p:cNvCxnSpPr>
          <p:nvPr/>
        </p:nvCxnSpPr>
        <p:spPr>
          <a:xfrm>
            <a:off x="3347864" y="4039343"/>
            <a:ext cx="2016224" cy="0"/>
          </a:xfrm>
          <a:prstGeom prst="straightConnector1">
            <a:avLst/>
          </a:prstGeom>
          <a:ln w="57150" cap="flat" cmpd="sng" algn="ctr">
            <a:solidFill>
              <a:schemeClr val="accent2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0254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05CF65-CF05-4AA7-824E-588992E07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90" y="260648"/>
            <a:ext cx="8229600" cy="1143000"/>
          </a:xfrm>
        </p:spPr>
        <p:txBody>
          <a:bodyPr/>
          <a:lstStyle/>
          <a:p>
            <a:r>
              <a:rPr lang="en-US" dirty="0"/>
              <a:t>Conclusions</a:t>
            </a:r>
            <a:r>
              <a:rPr lang="pl-PL" dirty="0"/>
              <a:t> TMAO (</a:t>
            </a:r>
            <a:r>
              <a:rPr lang="pl-PL" dirty="0" err="1"/>
              <a:t>final</a:t>
            </a:r>
            <a:r>
              <a:rPr lang="pl-PL" dirty="0"/>
              <a:t>)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9E5759-9D64-488E-9ED9-96856B15F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90" y="1763688"/>
            <a:ext cx="8673310" cy="4113584"/>
          </a:xfrm>
        </p:spPr>
        <p:txBody>
          <a:bodyPr>
            <a:normAutofit lnSpcReduction="10000"/>
          </a:bodyPr>
          <a:lstStyle/>
          <a:p>
            <a:r>
              <a:rPr lang="pl-PL" dirty="0" err="1"/>
              <a:t>Increased</a:t>
            </a:r>
            <a:r>
              <a:rPr lang="pl-PL" dirty="0"/>
              <a:t> </a:t>
            </a:r>
            <a:r>
              <a:rPr lang="pl-PL" dirty="0" err="1"/>
              <a:t>plasma</a:t>
            </a:r>
            <a:r>
              <a:rPr lang="pl-PL" dirty="0"/>
              <a:t> TMAO </a:t>
            </a:r>
            <a:r>
              <a:rPr lang="pl-PL" dirty="0" err="1"/>
              <a:t>is</a:t>
            </a:r>
            <a:r>
              <a:rPr lang="pl-PL" dirty="0"/>
              <a:t> a marker of </a:t>
            </a:r>
            <a:r>
              <a:rPr lang="pl-PL" dirty="0" err="1"/>
              <a:t>increased</a:t>
            </a:r>
            <a:r>
              <a:rPr lang="pl-PL" dirty="0"/>
              <a:t> </a:t>
            </a:r>
            <a:r>
              <a:rPr lang="pl-PL" dirty="0" err="1"/>
              <a:t>cardiovascular</a:t>
            </a:r>
            <a:r>
              <a:rPr lang="pl-PL" dirty="0"/>
              <a:t> </a:t>
            </a:r>
            <a:r>
              <a:rPr lang="pl-PL" dirty="0" err="1"/>
              <a:t>risk</a:t>
            </a:r>
            <a:r>
              <a:rPr lang="pl-PL" dirty="0"/>
              <a:t> (</a:t>
            </a:r>
            <a:r>
              <a:rPr lang="pl-PL" dirty="0" err="1"/>
              <a:t>simillar</a:t>
            </a:r>
            <a:r>
              <a:rPr lang="pl-PL" dirty="0"/>
              <a:t> as BNP ?)</a:t>
            </a:r>
          </a:p>
          <a:p>
            <a:endParaRPr lang="pl-PL" dirty="0"/>
          </a:p>
          <a:p>
            <a:r>
              <a:rPr lang="pl-PL" dirty="0"/>
              <a:t>TMAO </a:t>
            </a:r>
            <a:r>
              <a:rPr lang="pl-PL" dirty="0" err="1"/>
              <a:t>is</a:t>
            </a:r>
            <a:r>
              <a:rPr lang="pl-PL" dirty="0"/>
              <a:t> not a </a:t>
            </a:r>
            <a:r>
              <a:rPr lang="pl-PL" dirty="0" err="1"/>
              <a:t>deleterious</a:t>
            </a:r>
            <a:r>
              <a:rPr lang="pl-PL" dirty="0"/>
              <a:t> </a:t>
            </a:r>
            <a:r>
              <a:rPr lang="pl-PL" dirty="0" err="1"/>
              <a:t>molecule</a:t>
            </a:r>
            <a:r>
              <a:rPr lang="pl-PL" dirty="0"/>
              <a:t> („real life” </a:t>
            </a:r>
            <a:r>
              <a:rPr lang="pl-PL" dirty="0" err="1"/>
              <a:t>concentrations</a:t>
            </a:r>
            <a:r>
              <a:rPr lang="pl-PL" dirty="0"/>
              <a:t>)</a:t>
            </a:r>
          </a:p>
          <a:p>
            <a:endParaRPr lang="pl-PL" dirty="0"/>
          </a:p>
          <a:p>
            <a:r>
              <a:rPr lang="pl-PL" dirty="0" err="1"/>
              <a:t>Is</a:t>
            </a:r>
            <a:r>
              <a:rPr lang="pl-PL" dirty="0"/>
              <a:t> TMAO a </a:t>
            </a:r>
            <a:r>
              <a:rPr lang="pl-PL" dirty="0" err="1"/>
              <a:t>protective</a:t>
            </a:r>
            <a:r>
              <a:rPr lang="pl-PL" dirty="0"/>
              <a:t> </a:t>
            </a:r>
            <a:r>
              <a:rPr lang="pl-PL" dirty="0" err="1"/>
              <a:t>factor</a:t>
            </a:r>
            <a:r>
              <a:rPr lang="pl-PL" dirty="0"/>
              <a:t> (</a:t>
            </a:r>
            <a:r>
              <a:rPr lang="pl-PL" dirty="0" err="1"/>
              <a:t>compensatory</a:t>
            </a:r>
            <a:r>
              <a:rPr lang="pl-PL" dirty="0"/>
              <a:t> </a:t>
            </a:r>
            <a:r>
              <a:rPr lang="pl-PL" dirty="0" err="1"/>
              <a:t>response</a:t>
            </a:r>
            <a:r>
              <a:rPr lang="pl-PL" dirty="0"/>
              <a:t> 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8493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617" y="4421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Are</a:t>
            </a:r>
            <a:r>
              <a:rPr lang="pl-PL" dirty="0"/>
              <a:t> g</a:t>
            </a:r>
            <a:r>
              <a:rPr lang="en-GB" dirty="0" err="1"/>
              <a:t>ut</a:t>
            </a:r>
            <a:r>
              <a:rPr lang="en-GB" dirty="0"/>
              <a:t> bacteria metabolites</a:t>
            </a:r>
            <a:r>
              <a:rPr lang="pl-PL" dirty="0"/>
              <a:t> </a:t>
            </a:r>
            <a:r>
              <a:rPr lang="en-GB" dirty="0"/>
              <a:t>mediators</a:t>
            </a:r>
            <a:r>
              <a:rPr lang="pl-PL" dirty="0"/>
              <a:t> </a:t>
            </a:r>
            <a:r>
              <a:rPr lang="en-GB" dirty="0"/>
              <a:t>in the circulatory system ?</a:t>
            </a:r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46198"/>
            <a:ext cx="1008112" cy="168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9333"/>
            <a:ext cx="1675335" cy="252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Znalezione obrazy dla zapytania bacte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4" descr="Znalezione obrazy dla zapytania bacter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4" name="Picture 6" descr="http://www.geek.com/wp-content/uploads/2014/02/soap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36976"/>
            <a:ext cx="1859042" cy="13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5294062"/>
            <a:ext cx="7081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/>
              <a:t>YES, </a:t>
            </a:r>
            <a:r>
              <a:rPr lang="pl-PL" sz="4000" b="1" err="1"/>
              <a:t>they</a:t>
            </a:r>
            <a:r>
              <a:rPr lang="pl-PL" sz="4000" b="1"/>
              <a:t> </a:t>
            </a:r>
            <a:r>
              <a:rPr lang="pl-PL" sz="4000" b="1" err="1"/>
              <a:t>are</a:t>
            </a:r>
            <a:r>
              <a:rPr lang="pl-PL" sz="4000" b="1"/>
              <a:t> !</a:t>
            </a:r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3568177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617" y="4421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Are</a:t>
            </a:r>
            <a:r>
              <a:rPr lang="pl-PL" dirty="0"/>
              <a:t> g</a:t>
            </a:r>
            <a:r>
              <a:rPr lang="en-GB" dirty="0" err="1"/>
              <a:t>ut</a:t>
            </a:r>
            <a:r>
              <a:rPr lang="en-GB" dirty="0"/>
              <a:t> bacteria metabolites</a:t>
            </a:r>
            <a:r>
              <a:rPr lang="pl-PL" dirty="0"/>
              <a:t> </a:t>
            </a:r>
            <a:r>
              <a:rPr lang="pl-PL" dirty="0" err="1"/>
              <a:t>markers</a:t>
            </a:r>
            <a:r>
              <a:rPr lang="en-GB" dirty="0"/>
              <a:t> </a:t>
            </a:r>
            <a:r>
              <a:rPr lang="pl-PL" dirty="0"/>
              <a:t>of </a:t>
            </a:r>
            <a:r>
              <a:rPr lang="pl-PL" dirty="0" err="1"/>
              <a:t>CVDs</a:t>
            </a:r>
            <a:r>
              <a:rPr lang="pl-PL" dirty="0"/>
              <a:t> ?</a:t>
            </a:r>
            <a:endParaRPr lang="en-GB" dirty="0"/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53" y="4357138"/>
            <a:ext cx="1008112" cy="168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2696"/>
            <a:ext cx="1675335" cy="252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Znalezione obrazy dla zapytania bacter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1" name="AutoShape 4" descr="Znalezione obrazy dla zapytania bacter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4" name="Picture 6" descr="http://www.geek.com/wp-content/uploads/2014/02/soap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58" y="4540372"/>
            <a:ext cx="1859042" cy="13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nalezione obrazy dla zapytania alarm">
            <a:extLst>
              <a:ext uri="{FF2B5EF4-FFF2-40B4-BE49-F238E27FC236}">
                <a16:creationId xmlns:a16="http://schemas.microsoft.com/office/drawing/2014/main" id="{4C94052B-397E-4403-9A60-5C7EC6C1E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891" y="2241586"/>
            <a:ext cx="1642376" cy="164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789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GB" dirty="0"/>
              <a:t>The gut-blood barrier (GBB)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348880"/>
            <a:ext cx="4320480" cy="2908920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en-GB" sz="2800" dirty="0"/>
              <a:t>The access of gut-bacteria products to the circulation is protected by the GBB,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en-GB" sz="2800" dirty="0"/>
              <a:t>a complex multilayer system</a:t>
            </a:r>
            <a:endParaRPr lang="en-US" sz="2800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21" y="1600200"/>
            <a:ext cx="4649839" cy="4896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68344" y="1600200"/>
            <a:ext cx="1736168" cy="5069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210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FB46C7D-0502-48E7-BB2A-0694910CFC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08720"/>
            <a:ext cx="4608512" cy="5124419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8303AB1-CC88-4BE7-A02C-F4D56C5C8AC5}"/>
              </a:ext>
            </a:extLst>
          </p:cNvPr>
          <p:cNvSpPr txBox="1"/>
          <p:nvPr/>
        </p:nvSpPr>
        <p:spPr>
          <a:xfrm>
            <a:off x="395536" y="2276872"/>
            <a:ext cx="35283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Are gut-blood barrier functions compromised in cardiovascular diseases ?</a:t>
            </a:r>
          </a:p>
        </p:txBody>
      </p:sp>
      <p:sp>
        <p:nvSpPr>
          <p:cNvPr id="2" name="Owal 1">
            <a:extLst>
              <a:ext uri="{FF2B5EF4-FFF2-40B4-BE49-F238E27FC236}">
                <a16:creationId xmlns:a16="http://schemas.microsoft.com/office/drawing/2014/main" id="{4411DEC9-90FF-44B8-B0D4-3757FD7C029A}"/>
              </a:ext>
            </a:extLst>
          </p:cNvPr>
          <p:cNvSpPr/>
          <p:nvPr/>
        </p:nvSpPr>
        <p:spPr>
          <a:xfrm>
            <a:off x="6408204" y="188640"/>
            <a:ext cx="2160240" cy="61206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983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80528" y="1268760"/>
            <a:ext cx="9505056" cy="2578298"/>
          </a:xfrm>
        </p:spPr>
        <p:txBody>
          <a:bodyPr>
            <a:normAutofit fontScale="90000"/>
          </a:bodyPr>
          <a:lstStyle/>
          <a:p>
            <a:br>
              <a:rPr lang="en-GB" sz="3200"/>
            </a:br>
            <a:br>
              <a:rPr lang="en-US" sz="3200"/>
            </a:br>
            <a:r>
              <a:rPr lang="en-US" sz="3600" b="1"/>
              <a:t>The </a:t>
            </a:r>
            <a:r>
              <a:rPr lang="pl-PL" sz="3600" b="1" err="1"/>
              <a:t>effect</a:t>
            </a:r>
            <a:r>
              <a:rPr lang="pl-PL" sz="3600" b="1"/>
              <a:t> of </a:t>
            </a:r>
            <a:r>
              <a:rPr lang="en-US" sz="3600" b="1"/>
              <a:t>hypertension</a:t>
            </a:r>
            <a:br>
              <a:rPr lang="pl-PL" sz="3600" b="1"/>
            </a:br>
            <a:r>
              <a:rPr lang="pl-PL" sz="3600" b="1"/>
              <a:t>and </a:t>
            </a:r>
            <a:r>
              <a:rPr lang="pl-PL" sz="3600" b="1" err="1"/>
              <a:t>heart</a:t>
            </a:r>
            <a:r>
              <a:rPr lang="pl-PL" sz="3600" b="1"/>
              <a:t> </a:t>
            </a:r>
            <a:r>
              <a:rPr lang="pl-PL" sz="3600" b="1" err="1"/>
              <a:t>failure</a:t>
            </a:r>
            <a:br>
              <a:rPr lang="pl-PL" sz="3600" b="1"/>
            </a:br>
            <a:r>
              <a:rPr lang="en-US" sz="3600" b="1"/>
              <a:t>on </a:t>
            </a:r>
            <a:r>
              <a:rPr lang="pl-PL" sz="3600" b="1"/>
              <a:t>the </a:t>
            </a:r>
            <a:r>
              <a:rPr lang="pl-PL" sz="3600" b="1" err="1"/>
              <a:t>gut-blood</a:t>
            </a:r>
            <a:r>
              <a:rPr lang="pl-PL" sz="3600" b="1"/>
              <a:t> barier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214203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Experiment</a:t>
            </a:r>
            <a:r>
              <a:rPr lang="pl-PL"/>
              <a:t>al </a:t>
            </a:r>
            <a:r>
              <a:rPr lang="pl-PL" err="1"/>
              <a:t>groups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15405"/>
            <a:ext cx="8579296" cy="3805883"/>
          </a:xfrm>
        </p:spPr>
        <p:txBody>
          <a:bodyPr>
            <a:normAutofit/>
          </a:bodyPr>
          <a:lstStyle/>
          <a:p>
            <a:r>
              <a:rPr lang="en-US" sz="3600"/>
              <a:t>Normotensive</a:t>
            </a:r>
            <a:r>
              <a:rPr lang="pl-PL" sz="3600"/>
              <a:t> </a:t>
            </a:r>
            <a:r>
              <a:rPr lang="pl-PL" sz="3600" err="1"/>
              <a:t>healthy</a:t>
            </a:r>
            <a:r>
              <a:rPr lang="en-US" sz="3600"/>
              <a:t> (WKY)</a:t>
            </a:r>
          </a:p>
          <a:p>
            <a:endParaRPr lang="pl-PL" sz="3600"/>
          </a:p>
          <a:p>
            <a:r>
              <a:rPr lang="en-US" sz="3600"/>
              <a:t>Hypertensive rats (SHR)</a:t>
            </a:r>
          </a:p>
          <a:p>
            <a:pPr marL="0" indent="0">
              <a:buNone/>
            </a:pPr>
            <a:endParaRPr lang="en-US" sz="3600"/>
          </a:p>
          <a:p>
            <a:r>
              <a:rPr lang="pl-PL" sz="3600" err="1"/>
              <a:t>Heart</a:t>
            </a:r>
            <a:r>
              <a:rPr lang="pl-PL" sz="3600"/>
              <a:t> </a:t>
            </a:r>
            <a:r>
              <a:rPr lang="pl-PL" sz="3600" err="1"/>
              <a:t>failure</a:t>
            </a:r>
            <a:r>
              <a:rPr lang="pl-PL" sz="3600"/>
              <a:t> </a:t>
            </a:r>
            <a:r>
              <a:rPr lang="pl-PL" sz="3600" err="1"/>
              <a:t>rats</a:t>
            </a:r>
            <a:r>
              <a:rPr lang="en-US" sz="3600"/>
              <a:t> (</a:t>
            </a:r>
            <a:r>
              <a:rPr lang="pl-PL" sz="3600"/>
              <a:t>SHHF</a:t>
            </a:r>
            <a:r>
              <a:rPr lang="en-US"/>
              <a:t>/</a:t>
            </a:r>
            <a:r>
              <a:rPr lang="en-US" err="1"/>
              <a:t>MccGmiCrl-Leprcp</a:t>
            </a:r>
            <a:r>
              <a:rPr lang="en-US"/>
              <a:t>/</a:t>
            </a:r>
            <a:r>
              <a:rPr lang="en-US" err="1"/>
              <a:t>Crl</a:t>
            </a:r>
            <a:r>
              <a:rPr lang="en-US"/>
              <a:t>) </a:t>
            </a:r>
            <a:endParaRPr lang="en-US" sz="360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20888"/>
            <a:ext cx="1846907" cy="116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7733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44" y="650604"/>
            <a:ext cx="8435280" cy="2227849"/>
          </a:xfrm>
        </p:spPr>
        <p:txBody>
          <a:bodyPr>
            <a:normAutofit fontScale="90000"/>
          </a:bodyPr>
          <a:lstStyle/>
          <a:p>
            <a:r>
              <a:rPr lang="en-GB" b="1"/>
              <a:t>Methods</a:t>
            </a:r>
            <a:br>
              <a:rPr lang="pl-PL" b="1"/>
            </a:br>
            <a:r>
              <a:rPr lang="pl-PL" b="1"/>
              <a:t>Gut-</a:t>
            </a:r>
            <a:r>
              <a:rPr lang="en-US" b="1"/>
              <a:t>blood bar</a:t>
            </a:r>
            <a:r>
              <a:rPr lang="pl-PL" b="1"/>
              <a:t>r</a:t>
            </a:r>
            <a:r>
              <a:rPr lang="en-US" b="1" err="1"/>
              <a:t>ier</a:t>
            </a:r>
            <a:r>
              <a:rPr lang="en-US" b="1"/>
              <a:t> </a:t>
            </a:r>
            <a:r>
              <a:rPr lang="en-US" b="1" err="1"/>
              <a:t>permeab</a:t>
            </a:r>
            <a:r>
              <a:rPr lang="pl-PL" b="1"/>
              <a:t>i</a:t>
            </a:r>
            <a:r>
              <a:rPr lang="en-US" b="1" err="1"/>
              <a:t>lity</a:t>
            </a:r>
            <a:r>
              <a:rPr lang="en-US" b="1"/>
              <a:t> to TMA</a:t>
            </a:r>
            <a:br>
              <a:rPr lang="pl-PL" b="1"/>
            </a:br>
            <a:br>
              <a:rPr lang="en-GB" b="1"/>
            </a:br>
            <a:endParaRPr lang="en-US"/>
          </a:p>
        </p:txBody>
      </p:sp>
      <p:pic>
        <p:nvPicPr>
          <p:cNvPr id="5" name="Picture 2" descr="C:\Users\admin\AppData\Local\Microsoft\Windows\Temporary Internet Files\Content.IE5\N3VQ1BFS\Liver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95399"/>
            <a:ext cx="1888877" cy="136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AppData\Local\Microsoft\Windows\Temporary Internet Files\Content.IE5\ZJSA1OZO\Colon_scheme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67620"/>
            <a:ext cx="188233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chemat blokowy: pamięć o dostępie bezpośrednim 3"/>
          <p:cNvSpPr/>
          <p:nvPr/>
        </p:nvSpPr>
        <p:spPr>
          <a:xfrm>
            <a:off x="1917830" y="3491716"/>
            <a:ext cx="1574050" cy="288032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chemat blokowy: pamięć o dostępie bezpośrednim 8"/>
          <p:cNvSpPr/>
          <p:nvPr/>
        </p:nvSpPr>
        <p:spPr>
          <a:xfrm>
            <a:off x="5652120" y="3500100"/>
            <a:ext cx="1574050" cy="288032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TextBox 8"/>
          <p:cNvSpPr txBox="1"/>
          <p:nvPr/>
        </p:nvSpPr>
        <p:spPr>
          <a:xfrm>
            <a:off x="467544" y="4859868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TMA </a:t>
            </a:r>
            <a:r>
              <a:rPr lang="en-US"/>
              <a:t>colon</a:t>
            </a:r>
            <a:endParaRPr lang="pl-PL"/>
          </a:p>
          <a:p>
            <a:r>
              <a:rPr lang="pl-PL" err="1"/>
              <a:t>content</a:t>
            </a:r>
            <a:r>
              <a:rPr lang="pl-PL"/>
              <a:t> (</a:t>
            </a:r>
            <a:r>
              <a:rPr lang="pl-PL" err="1"/>
              <a:t>stools</a:t>
            </a:r>
            <a:r>
              <a:rPr lang="pl-PL"/>
              <a:t>)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81088" y="477856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liver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18703" y="3933056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Hepatic veins confluence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1720" y="399577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Portal vein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5278" y="2411596"/>
            <a:ext cx="143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TMA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41866" y="5661248"/>
            <a:ext cx="1435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Blood sampling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89231" y="5734997"/>
            <a:ext cx="1435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Blood sampling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361484" y="2862527"/>
            <a:ext cx="143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TMA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11580" y="2400862"/>
            <a:ext cx="1590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TMA oxidation</a:t>
            </a:r>
          </a:p>
          <a:p>
            <a:r>
              <a:rPr lang="en-US"/>
              <a:t>(FMO 3)</a:t>
            </a:r>
          </a:p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988407" y="2810287"/>
            <a:ext cx="1435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TMAO</a:t>
            </a:r>
            <a:r>
              <a:rPr lang="pl-PL" b="1">
                <a:solidFill>
                  <a:srgbClr val="FF0000"/>
                </a:solidFill>
              </a:rPr>
              <a:t> + TMA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8" name="Up Arrow 37"/>
          <p:cNvSpPr/>
          <p:nvPr/>
        </p:nvSpPr>
        <p:spPr>
          <a:xfrm>
            <a:off x="2577606" y="4672019"/>
            <a:ext cx="45719" cy="7613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Up Arrow 38"/>
          <p:cNvSpPr/>
          <p:nvPr/>
        </p:nvSpPr>
        <p:spPr>
          <a:xfrm>
            <a:off x="6516216" y="4899868"/>
            <a:ext cx="45719" cy="76138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4" descr="Znalezione obrazy dla zapytania kidneys">
            <a:extLst>
              <a:ext uri="{FF2B5EF4-FFF2-40B4-BE49-F238E27FC236}">
                <a16:creationId xmlns:a16="http://schemas.microsoft.com/office/drawing/2014/main" id="{6676DA40-0DE2-431A-805A-79B2BA077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408" y="3036480"/>
            <a:ext cx="1574050" cy="154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D48E617B-A043-4100-A00C-37475D710CA6}"/>
              </a:ext>
            </a:extLst>
          </p:cNvPr>
          <p:cNvSpPr txBox="1"/>
          <p:nvPr/>
        </p:nvSpPr>
        <p:spPr>
          <a:xfrm>
            <a:off x="7884368" y="4510069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>
                <a:solidFill>
                  <a:srgbClr val="FF0000"/>
                </a:solidFill>
              </a:rPr>
              <a:t>24hr </a:t>
            </a:r>
            <a:r>
              <a:rPr lang="pl-PL" err="1">
                <a:solidFill>
                  <a:srgbClr val="FF0000"/>
                </a:solidFill>
              </a:rPr>
              <a:t>urine</a:t>
            </a:r>
            <a:r>
              <a:rPr lang="pl-PL">
                <a:solidFill>
                  <a:srgbClr val="FF0000"/>
                </a:solidFill>
              </a:rPr>
              <a:t> TMAO + TMA</a:t>
            </a:r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21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47260"/>
            <a:ext cx="2736304" cy="229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93DF2CC9-C294-410C-A7C0-E1BBB16DA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414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32"/>
            <a:ext cx="8229600" cy="1143000"/>
          </a:xfrm>
        </p:spPr>
        <p:txBody>
          <a:bodyPr/>
          <a:lstStyle/>
          <a:p>
            <a:r>
              <a:rPr lang="en-US" dirty="0"/>
              <a:t>Conclusions TMAO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94206"/>
            <a:ext cx="8640960" cy="26988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err="1"/>
              <a:t>Hypertensi</a:t>
            </a:r>
            <a:r>
              <a:rPr lang="pl-PL" err="1"/>
              <a:t>ve</a:t>
            </a:r>
            <a:r>
              <a:rPr lang="pl-PL"/>
              <a:t> </a:t>
            </a:r>
            <a:r>
              <a:rPr lang="pl-PL" err="1"/>
              <a:t>rats</a:t>
            </a:r>
            <a:r>
              <a:rPr lang="pl-PL"/>
              <a:t> (SHR) </a:t>
            </a:r>
            <a:r>
              <a:rPr lang="pl-PL" baseline="30000"/>
              <a:t>1</a:t>
            </a:r>
            <a:r>
              <a:rPr lang="pl-PL"/>
              <a:t> and</a:t>
            </a:r>
          </a:p>
          <a:p>
            <a:pPr marL="0" indent="0">
              <a:buNone/>
            </a:pPr>
            <a:r>
              <a:rPr lang="pl-PL"/>
              <a:t> </a:t>
            </a:r>
            <a:r>
              <a:rPr lang="pl-PL" err="1"/>
              <a:t>heart</a:t>
            </a:r>
            <a:r>
              <a:rPr lang="pl-PL"/>
              <a:t> </a:t>
            </a:r>
            <a:r>
              <a:rPr lang="pl-PL" err="1"/>
              <a:t>failure</a:t>
            </a:r>
            <a:r>
              <a:rPr lang="pl-PL"/>
              <a:t> </a:t>
            </a:r>
            <a:r>
              <a:rPr lang="pl-PL" err="1"/>
              <a:t>rats</a:t>
            </a:r>
            <a:r>
              <a:rPr lang="pl-PL"/>
              <a:t> (SHHF) </a:t>
            </a:r>
            <a:r>
              <a:rPr lang="pl-PL" baseline="30000"/>
              <a:t>2</a:t>
            </a:r>
          </a:p>
          <a:p>
            <a:pPr marL="0" indent="0">
              <a:buNone/>
            </a:pPr>
            <a:r>
              <a:rPr lang="pl-PL"/>
              <a:t>show </a:t>
            </a:r>
            <a:r>
              <a:rPr lang="en-GB"/>
              <a:t>increase</a:t>
            </a:r>
            <a:r>
              <a:rPr lang="pl-PL"/>
              <a:t>d </a:t>
            </a:r>
            <a:r>
              <a:rPr lang="pl-PL" err="1"/>
              <a:t>gut</a:t>
            </a:r>
            <a:r>
              <a:rPr lang="pl-PL"/>
              <a:t>-to-</a:t>
            </a:r>
            <a:r>
              <a:rPr lang="pl-PL" err="1"/>
              <a:t>blood</a:t>
            </a:r>
            <a:r>
              <a:rPr lang="pl-PL"/>
              <a:t> </a:t>
            </a:r>
            <a:r>
              <a:rPr lang="en-GB"/>
              <a:t>penetration of</a:t>
            </a:r>
            <a:r>
              <a:rPr lang="pl-PL"/>
              <a:t> TMA, a TMAO </a:t>
            </a:r>
            <a:r>
              <a:rPr lang="pl-PL" err="1"/>
              <a:t>precursor</a:t>
            </a:r>
            <a:r>
              <a:rPr lang="pl-PL"/>
              <a:t> </a:t>
            </a:r>
          </a:p>
          <a:p>
            <a:endParaRPr lang="pl-PL"/>
          </a:p>
          <a:p>
            <a:endParaRPr lang="en-GB"/>
          </a:p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74277F3-2D80-40C5-952E-14B2D82EEAFC}"/>
              </a:ext>
            </a:extLst>
          </p:cNvPr>
          <p:cNvSpPr txBox="1">
            <a:spLocks/>
          </p:cNvSpPr>
          <p:nvPr/>
        </p:nvSpPr>
        <p:spPr>
          <a:xfrm>
            <a:off x="179512" y="5805264"/>
            <a:ext cx="8640960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600" baseline="30000"/>
              <a:t>1 </a:t>
            </a:r>
            <a:r>
              <a:rPr lang="pl-PL" sz="1600"/>
              <a:t>-</a:t>
            </a:r>
            <a:r>
              <a:rPr lang="pl-PL" sz="1600" baseline="30000"/>
              <a:t> </a:t>
            </a:r>
            <a:r>
              <a:rPr lang="pl-PL" sz="1600"/>
              <a:t>Jaworska K (…), Ufnal M. </a:t>
            </a:r>
            <a:r>
              <a:rPr lang="pl-PL" sz="1600" err="1"/>
              <a:t>PLoS</a:t>
            </a:r>
            <a:r>
              <a:rPr lang="pl-PL" sz="1600"/>
              <a:t> One. 2017</a:t>
            </a:r>
          </a:p>
          <a:p>
            <a:pPr marL="0" indent="0">
              <a:buNone/>
            </a:pPr>
            <a:r>
              <a:rPr lang="pl-PL" sz="1600" baseline="30000"/>
              <a:t>2 </a:t>
            </a:r>
            <a:r>
              <a:rPr lang="pl-PL" sz="1600"/>
              <a:t>– </a:t>
            </a:r>
            <a:r>
              <a:rPr lang="pl-PL" sz="1600" err="1"/>
              <a:t>Konop</a:t>
            </a:r>
            <a:r>
              <a:rPr lang="pl-PL" sz="1600"/>
              <a:t> M (…) Ufnal M, 2018 </a:t>
            </a:r>
            <a:r>
              <a:rPr lang="pl-PL" sz="1600" err="1"/>
              <a:t>submitted</a:t>
            </a:r>
            <a:endParaRPr lang="en-GB" sz="1600"/>
          </a:p>
          <a:p>
            <a:endParaRPr lang="pl-PL"/>
          </a:p>
          <a:p>
            <a:endParaRPr lang="pl-PL"/>
          </a:p>
          <a:p>
            <a:endParaRPr lang="en-GB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479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A5A909-0163-4BB1-A83D-6D082774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The gut-blood barrier permeability - A new marker in cardiovascular diseases?</a:t>
            </a:r>
            <a:br>
              <a:rPr lang="en-US" b="1" dirty="0"/>
            </a:br>
            <a:endParaRPr lang="en-US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2A0423E-55B4-4B35-93FF-065A165CB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875" y="1340768"/>
            <a:ext cx="3698250" cy="4525963"/>
          </a:xfr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4437D17-2091-4D42-BA1B-2D550FDA8FB1}"/>
              </a:ext>
            </a:extLst>
          </p:cNvPr>
          <p:cNvSpPr txBox="1"/>
          <p:nvPr/>
        </p:nvSpPr>
        <p:spPr>
          <a:xfrm>
            <a:off x="107504" y="6124059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Ufnal M, </a:t>
            </a:r>
            <a:r>
              <a:rPr lang="pl-PL" dirty="0" err="1"/>
              <a:t>Pham</a:t>
            </a:r>
            <a:r>
              <a:rPr lang="pl-PL" dirty="0"/>
              <a:t> K. </a:t>
            </a:r>
            <a:r>
              <a:rPr lang="en-US" dirty="0"/>
              <a:t>Med Hypotheses. 2017</a:t>
            </a:r>
          </a:p>
        </p:txBody>
      </p:sp>
    </p:spTree>
    <p:extLst>
      <p:ext uri="{BB962C8B-B14F-4D97-AF65-F5344CB8AC3E}">
        <p14:creationId xmlns:p14="http://schemas.microsoft.com/office/powerpoint/2010/main" val="15457204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0357" y="-40272"/>
            <a:ext cx="8075240" cy="698490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Acknowledgments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0337" y="762016"/>
            <a:ext cx="8435280" cy="4608512"/>
          </a:xfrm>
        </p:spPr>
        <p:txBody>
          <a:bodyPr>
            <a:normAutofit fontScale="32500" lnSpcReduction="20000"/>
          </a:bodyPr>
          <a:lstStyle/>
          <a:p>
            <a:r>
              <a:rPr lang="en-GB" sz="4500" b="1" dirty="0"/>
              <a:t>Tomasz H</a:t>
            </a:r>
            <a:r>
              <a:rPr lang="pl-PL" sz="4500" b="1" dirty="0" err="1"/>
              <a:t>uc</a:t>
            </a:r>
            <a:r>
              <a:rPr lang="pl-PL" sz="4500" b="1" dirty="0"/>
              <a:t> </a:t>
            </a:r>
            <a:r>
              <a:rPr lang="pl-PL" sz="4500" dirty="0"/>
              <a:t>(1)</a:t>
            </a:r>
          </a:p>
          <a:p>
            <a:r>
              <a:rPr lang="en-GB" sz="4500" b="1" dirty="0"/>
              <a:t>Kinga </a:t>
            </a:r>
            <a:r>
              <a:rPr lang="en-GB" sz="4500" b="1" dirty="0" err="1"/>
              <a:t>Jaworska</a:t>
            </a:r>
            <a:r>
              <a:rPr lang="pl-PL" sz="4500" b="1" dirty="0"/>
              <a:t> </a:t>
            </a:r>
            <a:r>
              <a:rPr lang="pl-PL" sz="4500" dirty="0"/>
              <a:t>(1)</a:t>
            </a:r>
          </a:p>
          <a:p>
            <a:r>
              <a:rPr lang="pl-PL" sz="4500" b="1" dirty="0"/>
              <a:t>Adrian </a:t>
            </a:r>
            <a:r>
              <a:rPr lang="pl-PL" sz="4500" b="1" dirty="0" err="1"/>
              <a:t>Drapala</a:t>
            </a:r>
            <a:r>
              <a:rPr lang="pl-PL" sz="4500" b="1" dirty="0"/>
              <a:t> </a:t>
            </a:r>
            <a:r>
              <a:rPr lang="pl-PL" sz="4500" dirty="0"/>
              <a:t>(1)</a:t>
            </a:r>
            <a:endParaRPr lang="en-GB" sz="4500" dirty="0"/>
          </a:p>
          <a:p>
            <a:r>
              <a:rPr lang="en-GB" sz="4500" b="1" dirty="0"/>
              <a:t>Emilia </a:t>
            </a:r>
            <a:r>
              <a:rPr lang="en-GB" sz="4500" b="1" dirty="0" err="1"/>
              <a:t>Sambor</a:t>
            </a:r>
            <a:r>
              <a:rPr lang="pl-PL" sz="4500" b="1" dirty="0" err="1"/>
              <a:t>ow</a:t>
            </a:r>
            <a:r>
              <a:rPr lang="en-GB" sz="4500" b="1" dirty="0"/>
              <a:t>ska</a:t>
            </a:r>
            <a:r>
              <a:rPr lang="pl-PL" sz="4500" b="1" dirty="0"/>
              <a:t> </a:t>
            </a:r>
            <a:r>
              <a:rPr lang="pl-PL" sz="4500" dirty="0"/>
              <a:t>(2)		</a:t>
            </a:r>
          </a:p>
          <a:p>
            <a:r>
              <a:rPr lang="en-GB" sz="4500" b="1" dirty="0"/>
              <a:t>Leszek D</a:t>
            </a:r>
            <a:r>
              <a:rPr lang="pl-PL" sz="4500" b="1" dirty="0" err="1"/>
              <a:t>obrowolski</a:t>
            </a:r>
            <a:r>
              <a:rPr lang="pl-PL" sz="4500" b="1" dirty="0"/>
              <a:t> </a:t>
            </a:r>
            <a:r>
              <a:rPr lang="pl-PL" sz="4500" dirty="0"/>
              <a:t>(3)</a:t>
            </a:r>
            <a:endParaRPr lang="en-GB" sz="4500" dirty="0"/>
          </a:p>
          <a:p>
            <a:r>
              <a:rPr lang="pl-PL" sz="4500" b="1" dirty="0"/>
              <a:t>Lenka </a:t>
            </a:r>
            <a:r>
              <a:rPr lang="pl-PL" sz="4500" b="1" dirty="0" err="1"/>
              <a:t>Tomasova</a:t>
            </a:r>
            <a:r>
              <a:rPr lang="pl-PL" sz="4500" b="1" dirty="0"/>
              <a:t> </a:t>
            </a:r>
            <a:r>
              <a:rPr lang="pl-PL" sz="4500" dirty="0"/>
              <a:t>(1)</a:t>
            </a:r>
          </a:p>
          <a:p>
            <a:r>
              <a:rPr lang="pl-PL" sz="4500" b="1" dirty="0"/>
              <a:t>Artur </a:t>
            </a:r>
            <a:r>
              <a:rPr lang="pl-PL" sz="4500" b="1" dirty="0" err="1"/>
              <a:t>Nowinski</a:t>
            </a:r>
            <a:r>
              <a:rPr lang="pl-PL" sz="4500" b="1" dirty="0"/>
              <a:t> </a:t>
            </a:r>
            <a:r>
              <a:rPr lang="pl-PL" sz="4500" dirty="0"/>
              <a:t>(1)</a:t>
            </a:r>
          </a:p>
          <a:p>
            <a:r>
              <a:rPr lang="pl-PL" sz="4500" b="1" dirty="0"/>
              <a:t>Klaudia </a:t>
            </a:r>
            <a:r>
              <a:rPr lang="pl-PL" sz="4500" b="1" dirty="0" err="1"/>
              <a:t>Bielinska</a:t>
            </a:r>
            <a:r>
              <a:rPr lang="pl-PL" sz="4500" b="1" dirty="0"/>
              <a:t> </a:t>
            </a:r>
            <a:r>
              <a:rPr lang="pl-PL" sz="4500" dirty="0"/>
              <a:t>(1)</a:t>
            </a:r>
          </a:p>
          <a:p>
            <a:r>
              <a:rPr lang="pl-PL" sz="4500" b="1" dirty="0"/>
              <a:t>Marta </a:t>
            </a:r>
            <a:r>
              <a:rPr lang="pl-PL" sz="4500" b="1" dirty="0" err="1"/>
              <a:t>Gawrys</a:t>
            </a:r>
            <a:r>
              <a:rPr lang="pl-PL" sz="4500" dirty="0"/>
              <a:t> (1)</a:t>
            </a:r>
          </a:p>
          <a:p>
            <a:r>
              <a:rPr lang="pl-PL" sz="4500" b="1" dirty="0"/>
              <a:t>Janusz </a:t>
            </a:r>
            <a:r>
              <a:rPr lang="pl-PL" sz="4500" b="1" dirty="0" err="1"/>
              <a:t>Skrzypecki</a:t>
            </a:r>
            <a:r>
              <a:rPr lang="pl-PL" sz="4500" b="1" dirty="0"/>
              <a:t> </a:t>
            </a:r>
            <a:r>
              <a:rPr lang="pl-PL" sz="4500" dirty="0"/>
              <a:t>(1)</a:t>
            </a:r>
          </a:p>
          <a:p>
            <a:r>
              <a:rPr lang="pl-PL" sz="4500" b="1" dirty="0"/>
              <a:t>Marek </a:t>
            </a:r>
            <a:r>
              <a:rPr lang="pl-PL" sz="4500" b="1" dirty="0" err="1"/>
              <a:t>Konop</a:t>
            </a:r>
            <a:r>
              <a:rPr lang="pl-PL" sz="4500" b="1" dirty="0"/>
              <a:t> </a:t>
            </a:r>
            <a:r>
              <a:rPr lang="pl-PL" sz="4500" dirty="0"/>
              <a:t>(1)</a:t>
            </a:r>
            <a:endParaRPr lang="pl-PL" sz="4500" b="1" dirty="0"/>
          </a:p>
          <a:p>
            <a:r>
              <a:rPr lang="pl-PL" sz="4500" b="1" dirty="0"/>
              <a:t>Izabella Mogilnicka </a:t>
            </a:r>
            <a:r>
              <a:rPr lang="pl-PL" sz="4500" dirty="0"/>
              <a:t>(1)</a:t>
            </a:r>
          </a:p>
          <a:p>
            <a:r>
              <a:rPr lang="pl-PL" sz="4500" b="1" dirty="0"/>
              <a:t>Maksymilian Onyszkiewicz </a:t>
            </a:r>
            <a:r>
              <a:rPr lang="pl-PL" sz="4500" dirty="0"/>
              <a:t>(1)</a:t>
            </a:r>
          </a:p>
          <a:p>
            <a:endParaRPr lang="pl-PL" sz="5100" baseline="30000" dirty="0"/>
          </a:p>
          <a:p>
            <a:endParaRPr lang="pl-PL" sz="5100" baseline="30000" dirty="0"/>
          </a:p>
          <a:p>
            <a:endParaRPr lang="pl-PL" sz="5100" baseline="30000" dirty="0"/>
          </a:p>
          <a:p>
            <a:endParaRPr lang="pl-PL" sz="5100" baseline="30000" dirty="0"/>
          </a:p>
          <a:p>
            <a:endParaRPr lang="pl-PL" sz="5100" baseline="30000" dirty="0"/>
          </a:p>
          <a:p>
            <a:pPr marL="0" indent="0">
              <a:buNone/>
            </a:pPr>
            <a:endParaRPr lang="pl-PL" b="1" dirty="0"/>
          </a:p>
          <a:p>
            <a:pPr marL="0" indent="0">
              <a:buNone/>
            </a:pPr>
            <a:r>
              <a:rPr lang="en-GB" sz="2500" baseline="30000" dirty="0"/>
              <a:t>1</a:t>
            </a:r>
            <a:r>
              <a:rPr lang="en-GB" sz="2500" dirty="0"/>
              <a:t> Department of Experimental Physiology and Pathophysiology, Laboratory of Centre for Preclinical Research, Medical University of Warsaw, Warsaw, Poland</a:t>
            </a:r>
            <a:endParaRPr lang="pl-PL" sz="2500" dirty="0"/>
          </a:p>
          <a:p>
            <a:pPr marL="0" indent="0">
              <a:buNone/>
            </a:pPr>
            <a:r>
              <a:rPr lang="en-GB" sz="2500" baseline="30000" dirty="0"/>
              <a:t>2</a:t>
            </a:r>
            <a:r>
              <a:rPr lang="en-GB" sz="2500" dirty="0"/>
              <a:t> Mass Spectrometry Laboratory, Institute of Biochemistry and Biophysics, Polish Academy of Sciences, Warsaw, Poland</a:t>
            </a:r>
            <a:endParaRPr lang="pl-PL" sz="2500" dirty="0"/>
          </a:p>
          <a:p>
            <a:pPr marL="0" indent="0">
              <a:buNone/>
            </a:pPr>
            <a:r>
              <a:rPr lang="en-GB" sz="2500" baseline="30000" dirty="0"/>
              <a:t>3</a:t>
            </a:r>
            <a:r>
              <a:rPr lang="en-GB" sz="2500" dirty="0"/>
              <a:t> Department of Renal and Body Fluid Physiology, M. </a:t>
            </a:r>
            <a:r>
              <a:rPr lang="en-GB" sz="2500" dirty="0" err="1"/>
              <a:t>Mossakowski</a:t>
            </a:r>
            <a:r>
              <a:rPr lang="en-GB" sz="2500" dirty="0"/>
              <a:t> Medical Research Centre, Polish Academy of Sciences, Warsaw, Poland</a:t>
            </a:r>
            <a:endParaRPr lang="pl-PL" sz="2500" dirty="0"/>
          </a:p>
        </p:txBody>
      </p:sp>
      <p:pic>
        <p:nvPicPr>
          <p:cNvPr id="4" name="Picture 6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01800"/>
            <a:ext cx="5124374" cy="133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UM">
            <a:extLst>
              <a:ext uri="{FF2B5EF4-FFF2-40B4-BE49-F238E27FC236}">
                <a16:creationId xmlns:a16="http://schemas.microsoft.com/office/drawing/2014/main" id="{4EF5A5F0-D69A-A64F-A4DC-F8C0A073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7" y="5352609"/>
            <a:ext cx="1656184" cy="144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F09B407-A065-4752-AEC1-816FFD0F1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41" y="756575"/>
            <a:ext cx="5184576" cy="379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056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0357" y="-40272"/>
            <a:ext cx="8075240" cy="698490"/>
          </a:xfrm>
        </p:spPr>
        <p:txBody>
          <a:bodyPr>
            <a:normAutofit fontScale="90000"/>
          </a:bodyPr>
          <a:lstStyle/>
          <a:p>
            <a:r>
              <a:rPr lang="pl-PL" dirty="0" err="1"/>
              <a:t>Acknowledgments</a:t>
            </a:r>
            <a:endParaRPr lang="en-US" dirty="0"/>
          </a:p>
        </p:txBody>
      </p:sp>
      <p:pic>
        <p:nvPicPr>
          <p:cNvPr id="4" name="Picture 6" descr="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445224"/>
            <a:ext cx="5124374" cy="133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868" y="1374963"/>
            <a:ext cx="4183899" cy="421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90193" y="1807011"/>
            <a:ext cx="373543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pl-PL" b="1" dirty="0" err="1">
                <a:latin typeface="+mj-lt"/>
              </a:rPr>
              <a:t>grants</a:t>
            </a:r>
            <a:r>
              <a:rPr lang="pl-PL" b="1" dirty="0">
                <a:latin typeface="+mj-lt"/>
              </a:rPr>
              <a:t> no:</a:t>
            </a:r>
          </a:p>
          <a:p>
            <a:pPr marL="0" lvl="2"/>
            <a:r>
              <a:rPr lang="pl-PL" dirty="0"/>
              <a:t>2015/19/N/NZ5/00650</a:t>
            </a:r>
            <a:endParaRPr lang="pl-PL" sz="1600" dirty="0"/>
          </a:p>
          <a:p>
            <a:pPr marL="0" lvl="2"/>
            <a:r>
              <a:rPr lang="mr-IN" sz="1600" dirty="0"/>
              <a:t>2016/21/</a:t>
            </a:r>
            <a:r>
              <a:rPr lang="mr-IN" sz="1600" dirty="0" err="1"/>
              <a:t>B</a:t>
            </a:r>
            <a:r>
              <a:rPr lang="mr-IN" sz="1600" dirty="0"/>
              <a:t>/NZ5/02544</a:t>
            </a:r>
            <a:endParaRPr lang="pl-PL" sz="1600" dirty="0"/>
          </a:p>
          <a:p>
            <a:pPr marL="0" lvl="2"/>
            <a:r>
              <a:rPr lang="mr-IN" sz="1600" dirty="0"/>
              <a:t>2016/22/</a:t>
            </a:r>
            <a:r>
              <a:rPr lang="mr-IN" sz="1600" dirty="0" err="1"/>
              <a:t>E</a:t>
            </a:r>
            <a:r>
              <a:rPr lang="mr-IN" sz="1600" dirty="0"/>
              <a:t>/NZ5/00647</a:t>
            </a:r>
            <a:endParaRPr lang="pl-PL" sz="16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C1B22E-E723-D64E-B86E-52586166E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433" y="3155502"/>
            <a:ext cx="1062902" cy="10629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F9844F-4F5E-154A-A004-376B4A6DB64F}"/>
              </a:ext>
            </a:extLst>
          </p:cNvPr>
          <p:cNvSpPr txBox="1"/>
          <p:nvPr/>
        </p:nvSpPr>
        <p:spPr>
          <a:xfrm>
            <a:off x="3923928" y="3295074"/>
            <a:ext cx="2854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>
                <a:solidFill>
                  <a:schemeClr val="bg1">
                    <a:lumMod val="50000"/>
                  </a:schemeClr>
                </a:solidFill>
              </a:rPr>
              <a:t>Ministry</a:t>
            </a:r>
            <a:r>
              <a:rPr lang="pl-PL" b="1" dirty="0">
                <a:solidFill>
                  <a:schemeClr val="bg1">
                    <a:lumMod val="50000"/>
                  </a:schemeClr>
                </a:solidFill>
              </a:rPr>
              <a:t> of Science and </a:t>
            </a:r>
            <a:r>
              <a:rPr lang="pl-PL" b="1" dirty="0" err="1">
                <a:solidFill>
                  <a:schemeClr val="bg1">
                    <a:lumMod val="50000"/>
                  </a:schemeClr>
                </a:solidFill>
              </a:rPr>
              <a:t>Higher</a:t>
            </a:r>
            <a:r>
              <a:rPr lang="pl-PL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b="1" dirty="0" err="1">
                <a:solidFill>
                  <a:schemeClr val="bg1">
                    <a:lumMod val="50000"/>
                  </a:schemeClr>
                </a:solidFill>
              </a:rPr>
              <a:t>Education</a:t>
            </a:r>
            <a:r>
              <a:rPr lang="pl-PL" b="1" dirty="0">
                <a:solidFill>
                  <a:schemeClr val="bg1">
                    <a:lumMod val="50000"/>
                  </a:schemeClr>
                </a:solidFill>
              </a:rPr>
              <a:t> POLAND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689FA5-4C4C-C24E-B10C-1ABE9CB6B7A5}"/>
              </a:ext>
            </a:extLst>
          </p:cNvPr>
          <p:cNvSpPr txBox="1"/>
          <p:nvPr/>
        </p:nvSpPr>
        <p:spPr>
          <a:xfrm>
            <a:off x="2690193" y="4019598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pl-PL" b="1" dirty="0" err="1"/>
              <a:t>grants</a:t>
            </a:r>
            <a:r>
              <a:rPr lang="pl-PL" b="1" dirty="0"/>
              <a:t> no:</a:t>
            </a:r>
          </a:p>
          <a:p>
            <a:pPr marL="0" lvl="2"/>
            <a:r>
              <a:rPr lang="pl-PL" dirty="0"/>
              <a:t>DI2017 009247</a:t>
            </a:r>
          </a:p>
          <a:p>
            <a:pPr marL="0" lvl="2"/>
            <a:r>
              <a:rPr lang="pl-PL" dirty="0"/>
              <a:t>DI2016 007346</a:t>
            </a:r>
            <a:endParaRPr lang="pl-PL" sz="1400" dirty="0"/>
          </a:p>
          <a:p>
            <a:endParaRPr lang="en-US" dirty="0"/>
          </a:p>
        </p:txBody>
      </p:sp>
      <p:pic>
        <p:nvPicPr>
          <p:cNvPr id="10" name="Picture 2" descr="WUM">
            <a:extLst>
              <a:ext uri="{FF2B5EF4-FFF2-40B4-BE49-F238E27FC236}">
                <a16:creationId xmlns:a16="http://schemas.microsoft.com/office/drawing/2014/main" id="{4EF5A5F0-D69A-A64F-A4DC-F8C0A073B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37" y="5352609"/>
            <a:ext cx="1656184" cy="144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140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552"/>
            <a:ext cx="2165311" cy="216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727519" y="5380672"/>
            <a:ext cx="77631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3600" b="1" baseline="30000"/>
          </a:p>
          <a:p>
            <a:pPr algn="ctr"/>
            <a:r>
              <a:rPr lang="pl-PL" sz="3600" b="1" baseline="30000"/>
              <a:t>physiology.wum.edu.pl</a:t>
            </a:r>
          </a:p>
          <a:p>
            <a:pPr algn="ctr"/>
            <a:r>
              <a:rPr lang="pl-PL" sz="2400" b="1"/>
              <a:t>mufnal@wum.edu.pl</a:t>
            </a:r>
            <a:endParaRPr lang="pl-PL" sz="2400" b="1" baseline="30000"/>
          </a:p>
          <a:p>
            <a:endParaRPr lang="pl-PL"/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395536" y="3725324"/>
            <a:ext cx="8229600" cy="1143000"/>
          </a:xfrm>
        </p:spPr>
        <p:txBody>
          <a:bodyPr/>
          <a:lstStyle/>
          <a:p>
            <a:r>
              <a:rPr lang="en-AU"/>
              <a:t>Thank you for your attention.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88640"/>
            <a:ext cx="4591879" cy="2016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2436653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Department of Experimental Physiology and Pathophysiology, </a:t>
            </a:r>
          </a:p>
          <a:p>
            <a:r>
              <a:rPr lang="en-US"/>
              <a:t>Laboratory of Centre for Preclinical Research, </a:t>
            </a:r>
          </a:p>
          <a:p>
            <a:r>
              <a:rPr lang="en-US"/>
              <a:t>Medical University of Warsaw, Poland.</a:t>
            </a:r>
          </a:p>
        </p:txBody>
      </p:sp>
    </p:spTree>
    <p:extLst>
      <p:ext uri="{BB962C8B-B14F-4D97-AF65-F5344CB8AC3E}">
        <p14:creationId xmlns:p14="http://schemas.microsoft.com/office/powerpoint/2010/main" val="1216326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S –</a:t>
            </a:r>
            <a:r>
              <a:rPr lang="pl-PL" dirty="0"/>
              <a:t> </a:t>
            </a:r>
            <a:r>
              <a:rPr lang="en-US" dirty="0"/>
              <a:t>a historic perspective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539552" y="3806989"/>
            <a:ext cx="7921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042789" y="3735551"/>
            <a:ext cx="1588" cy="198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>
            <a:off x="8458845" y="3690667"/>
            <a:ext cx="1587" cy="198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4741437" y="3717032"/>
            <a:ext cx="1587" cy="198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pole tekstowe 19"/>
          <p:cNvSpPr txBox="1"/>
          <p:nvPr/>
        </p:nvSpPr>
        <p:spPr>
          <a:xfrm>
            <a:off x="3995936" y="3933056"/>
            <a:ext cx="15835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Ramazzini</a:t>
            </a:r>
            <a:endParaRPr lang="en-US" dirty="0"/>
          </a:p>
          <a:p>
            <a:r>
              <a:rPr lang="en-US" dirty="0"/>
              <a:t> „</a:t>
            </a:r>
            <a:r>
              <a:rPr lang="en-US" i="1" dirty="0"/>
              <a:t>De </a:t>
            </a:r>
            <a:r>
              <a:rPr lang="en-US" i="1" dirty="0" err="1"/>
              <a:t>Morbis</a:t>
            </a:r>
            <a:r>
              <a:rPr lang="en-US" i="1" dirty="0"/>
              <a:t> </a:t>
            </a:r>
            <a:r>
              <a:rPr lang="en-US" i="1" dirty="0" err="1"/>
              <a:t>Artificum</a:t>
            </a:r>
            <a:endParaRPr lang="en-US" i="1" dirty="0"/>
          </a:p>
          <a:p>
            <a:r>
              <a:rPr lang="en-US" i="1" dirty="0" err="1"/>
              <a:t>Diatriba</a:t>
            </a:r>
            <a:r>
              <a:rPr lang="en-US" i="1" dirty="0"/>
              <a:t>”</a:t>
            </a:r>
          </a:p>
          <a:p>
            <a:r>
              <a:rPr lang="en-US" dirty="0"/>
              <a:t>(1713 AD)</a:t>
            </a:r>
          </a:p>
          <a:p>
            <a:endParaRPr lang="en-US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7995074" y="4101334"/>
            <a:ext cx="1152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1996 Abe and Kimura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2123728" y="4050938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Sulfur bacteria</a:t>
            </a:r>
          </a:p>
          <a:p>
            <a:r>
              <a:rPr lang="en-US" dirty="0"/>
              <a:t>3.4 billion years ago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683568" y="4050938"/>
            <a:ext cx="10081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Earth formed around 4.54 billion years ago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6228184" y="3962834"/>
            <a:ext cx="862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1916 British </a:t>
            </a:r>
            <a:r>
              <a:rPr lang="pl-PL" dirty="0"/>
              <a:t>A</a:t>
            </a:r>
            <a:r>
              <a:rPr lang="en-US" dirty="0" err="1"/>
              <a:t>rmy</a:t>
            </a:r>
            <a:endParaRPr lang="en-US" dirty="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62" y="3558494"/>
            <a:ext cx="63420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File:Protoplanetary-dis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78" y="2538770"/>
            <a:ext cx="1284286" cy="84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074" y="404664"/>
            <a:ext cx="63420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893" y="3573016"/>
            <a:ext cx="63420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835" y="3501008"/>
            <a:ext cx="63420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74" y="3501008"/>
            <a:ext cx="63420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267" y="3501008"/>
            <a:ext cx="634205" cy="53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File:Dvulgaris micrograp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78661"/>
            <a:ext cx="1131704" cy="10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le:Ramazzin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89966"/>
            <a:ext cx="1003985" cy="186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ile:British 55th Division gas casualties 10 April 19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55999"/>
            <a:ext cx="1836705" cy="113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708" y="2127606"/>
            <a:ext cx="1599804" cy="106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66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6961" y="15824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H</a:t>
            </a:r>
            <a:r>
              <a:rPr lang="en-US" sz="3600" baseline="-25000" dirty="0"/>
              <a:t>2</a:t>
            </a:r>
            <a:r>
              <a:rPr lang="en-US" sz="3600" dirty="0"/>
              <a:t>S – Endogenous production in mammalian cells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611"/>
            <a:ext cx="5760640" cy="3456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Prostokąt 3"/>
              <p:cNvSpPr/>
              <p:nvPr/>
            </p:nvSpPr>
            <p:spPr>
              <a:xfrm>
                <a:off x="323528" y="5445224"/>
                <a:ext cx="882047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CBS</a:t>
                </a:r>
                <a:r>
                  <a:rPr lang="pl-PL" dirty="0"/>
                  <a:t> -</a:t>
                </a:r>
                <a:r>
                  <a:rPr lang="en-US" dirty="0"/>
                  <a:t> </a:t>
                </a:r>
                <a:r>
                  <a:rPr lang="en-US" dirty="0" err="1"/>
                  <a:t>cystathionine</a:t>
                </a:r>
                <a:r>
                  <a:rPr lang="en-US" dirty="0"/>
                  <a:t> -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pl-PL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/>
                  <a:t>synthase;</a:t>
                </a:r>
                <a:r>
                  <a:rPr lang="pl-PL" dirty="0"/>
                  <a:t> </a:t>
                </a:r>
                <a:r>
                  <a:rPr lang="en-US" dirty="0"/>
                  <a:t> </a:t>
                </a:r>
                <a:r>
                  <a:rPr lang="en-US" dirty="0" err="1"/>
                  <a:t>CSE</a:t>
                </a:r>
                <a:r>
                  <a:rPr lang="pl-PL" dirty="0"/>
                  <a:t> - </a:t>
                </a:r>
                <a:r>
                  <a:rPr lang="fr-FR" dirty="0"/>
                  <a:t>cystathionine</a:t>
                </a:r>
                <a:r>
                  <a:rPr lang="pl-PL" dirty="0"/>
                  <a:t> </a:t>
                </a:r>
                <a14:m>
                  <m:oMath xmlns:m="http://schemas.openxmlformats.org/officeDocument/2006/math">
                    <m:r>
                      <a:rPr lang="pl-PL" i="1" smtClean="0">
                        <a:latin typeface="Cambria Math"/>
                        <a:ea typeface="Cambria Math"/>
                      </a:rPr>
                      <m:t>𝛾</m:t>
                    </m:r>
                  </m:oMath>
                </a14:m>
                <a:r>
                  <a:rPr lang="fr-FR" dirty="0"/>
                  <a:t> -lyase; MST, 3-mercaptopyruvate sulfurtransferase</a:t>
                </a:r>
                <a:r>
                  <a:rPr lang="pl-PL" dirty="0"/>
                  <a:t>, </a:t>
                </a:r>
                <a:r>
                  <a:rPr lang="fr-FR" dirty="0"/>
                  <a:t>CAT, cysteine</a:t>
                </a:r>
                <a:r>
                  <a:rPr lang="pl-PL" dirty="0"/>
                  <a:t> </a:t>
                </a:r>
                <a:r>
                  <a:rPr lang="fr-FR" dirty="0"/>
                  <a:t>aminotransferase</a:t>
                </a:r>
                <a:r>
                  <a:rPr lang="pl-PL" dirty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4" name="Prostoką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5445224"/>
                <a:ext cx="882047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553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22094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2816</TotalTime>
  <Words>1896</Words>
  <Application>Microsoft Office PowerPoint</Application>
  <PresentationFormat>Pokaz na ekranie (4:3)</PresentationFormat>
  <Paragraphs>408</Paragraphs>
  <Slides>74</Slides>
  <Notes>13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74</vt:i4>
      </vt:variant>
    </vt:vector>
  </HeadingPairs>
  <TitlesOfParts>
    <vt:vector size="83" baseType="lpstr">
      <vt:lpstr>SimSun</vt:lpstr>
      <vt:lpstr>Arial</vt:lpstr>
      <vt:lpstr>Calibri</vt:lpstr>
      <vt:lpstr>Cambria Math</vt:lpstr>
      <vt:lpstr>font440</vt:lpstr>
      <vt:lpstr>Mangal</vt:lpstr>
      <vt:lpstr>Times New Roman</vt:lpstr>
      <vt:lpstr>Motyw pakietu Office</vt:lpstr>
      <vt:lpstr>CorelDRAW</vt:lpstr>
      <vt:lpstr>Microbiome-derived molecules as markers and mediators in cardiovascular diseases.  </vt:lpstr>
      <vt:lpstr>Gut bacteria metabolites – mediators in the circulatory system ?</vt:lpstr>
      <vt:lpstr>Prezentacja programu PowerPoint</vt:lpstr>
      <vt:lpstr>Disturbances in bacterial metabolites production and cardiovascular diseases ?</vt:lpstr>
      <vt:lpstr>Hypertension (high systemic blood pressure) - complications</vt:lpstr>
      <vt:lpstr>Portal hypertension, systemic hypotension - high mortality in liver cirrhosis</vt:lpstr>
      <vt:lpstr>Prezentacja programu PowerPoint</vt:lpstr>
      <vt:lpstr>H2S – a historic perspective</vt:lpstr>
      <vt:lpstr>H2S – Endogenous production in mammalian cells</vt:lpstr>
      <vt:lpstr>Exogenous source</vt:lpstr>
      <vt:lpstr>Gut bacteria production of H2S</vt:lpstr>
      <vt:lpstr>Does gut-derived H2S affect the systemic and portal blood pressure?</vt:lpstr>
      <vt:lpstr>Prezentacja programu PowerPoint</vt:lpstr>
      <vt:lpstr>Colonic H2S increases portal blood pressure while decreasing arterial blood pressure</vt:lpstr>
      <vt:lpstr>Prezentacja programu PowerPoint</vt:lpstr>
      <vt:lpstr>Animal model of liver cirrhosis</vt:lpstr>
      <vt:lpstr>Prezentacja programu PowerPoint</vt:lpstr>
      <vt:lpstr>Prezentacja programu PowerPoint</vt:lpstr>
      <vt:lpstr>CRH-R showed significantly greater responses than controls to intracolonic H2S</vt:lpstr>
      <vt:lpstr>Liver H2S levels  (liver homogenate incubation with L-cystein)</vt:lpstr>
      <vt:lpstr>TST- Rhodanese; CTH- γ-Cystathionase; CBS- Cystathionine-β-synthase; MPST- 3-Mercaptopyruvate sulfurtransferase.</vt:lpstr>
      <vt:lpstr>Indole</vt:lpstr>
      <vt:lpstr>Indole</vt:lpstr>
      <vt:lpstr>Indole</vt:lpstr>
      <vt:lpstr>Does gut-derived H2S affect the systemic and portal blood pressue?</vt:lpstr>
      <vt:lpstr>Indole administered into the colon increases portal blood pressure </vt:lpstr>
      <vt:lpstr>Cirrhotic rats show increased penetration of indoles to portal blood</vt:lpstr>
      <vt:lpstr>Tryptophan-rich diet increases indole portal blood level and portal blood pressure</vt:lpstr>
      <vt:lpstr>Conclusions </vt:lpstr>
      <vt:lpstr> Trimethylamine N-oxide (TMAO)</vt:lpstr>
      <vt:lpstr>TMAO and cardiovascular risk</vt:lpstr>
      <vt:lpstr>Is TMAO a foe? </vt:lpstr>
      <vt:lpstr>TMAO and cardiovascular risk </vt:lpstr>
      <vt:lpstr>Origins of plasma TMAO (1) </vt:lpstr>
      <vt:lpstr>Prezentacja programu PowerPoint</vt:lpstr>
      <vt:lpstr>Prezentacja programu PowerPoint</vt:lpstr>
      <vt:lpstr>Origins of plasma TMAO (2)  </vt:lpstr>
      <vt:lpstr>Higher plasma TMAO was found after ingestion of fish and vegetarian diet than after ingestion of red meat and eggs.   Fish-rich and vegetarian diet is neutral or even beneficial for reducing cardiovascular risk Red-meat-rich diet is thought to increase the cardiovascular risk.</vt:lpstr>
      <vt:lpstr>Is TMAO a harmful or a beneficial molecule, or both ?</vt:lpstr>
      <vt:lpstr>No toxic effects of TMAO in rats  (two week treatment)  </vt:lpstr>
      <vt:lpstr>The effects of TMAO on the development of hypertension and its complications in SHR</vt:lpstr>
      <vt:lpstr>Experimental groups</vt:lpstr>
      <vt:lpstr>TMAO treatment increased plasma TMAO by 4-5-fold, and did not affect the development of hypertension in SHR.</vt:lpstr>
      <vt:lpstr>SHR treated with TMAO showed significantly lower plasma NT-proBNP and lower LVEDP.</vt:lpstr>
      <vt:lpstr>SHR-TMAO showed significantly lower cardiac fibrosis.</vt:lpstr>
      <vt:lpstr>Prezentacja programu PowerPoint</vt:lpstr>
      <vt:lpstr>TMAO as an osmolyte and a piezolyte. </vt:lpstr>
      <vt:lpstr>Prezentacja programu PowerPoint</vt:lpstr>
      <vt:lpstr>Prezentacja programu PowerPoint</vt:lpstr>
      <vt:lpstr> Is TMAO a friend ?</vt:lpstr>
      <vt:lpstr>Is TMAO a foe? </vt:lpstr>
      <vt:lpstr>Prezentacja programu PowerPoint</vt:lpstr>
      <vt:lpstr>Why plasma TMAO is increased in CVDs?</vt:lpstr>
      <vt:lpstr>Modifiers of Cardiovascular Risk  and TMAO  </vt:lpstr>
      <vt:lpstr>Plasma TMAO and Salt  </vt:lpstr>
      <vt:lpstr>High-salt intake alters gut bacteria composition</vt:lpstr>
      <vt:lpstr>High-salt intake increases plasma TMAO</vt:lpstr>
      <vt:lpstr>High-salt intake does not affect stool TMA</vt:lpstr>
      <vt:lpstr>High-salt intake deacreases 24hr urine TMAO output</vt:lpstr>
      <vt:lpstr>Conclusions TMAO (2)</vt:lpstr>
      <vt:lpstr>Prezentacja programu PowerPoint</vt:lpstr>
      <vt:lpstr>Conclusions TMAO (final)</vt:lpstr>
      <vt:lpstr>Are gut bacteria metabolites mediators in the circulatory system ?</vt:lpstr>
      <vt:lpstr>Are gut bacteria metabolites markers of CVDs ?</vt:lpstr>
      <vt:lpstr>The gut-blood barrier (GBB)</vt:lpstr>
      <vt:lpstr>Prezentacja programu PowerPoint</vt:lpstr>
      <vt:lpstr>  The effect of hypertension and heart failure on the gut-blood barier</vt:lpstr>
      <vt:lpstr>Experimental groups</vt:lpstr>
      <vt:lpstr>Methods Gut-blood barrier permeability to TMA  </vt:lpstr>
      <vt:lpstr>Conclusions TMAO</vt:lpstr>
      <vt:lpstr>The gut-blood barrier permeability - A new marker in cardiovascular diseases? </vt:lpstr>
      <vt:lpstr>Acknowledgments</vt:lpstr>
      <vt:lpstr>Acknowledgments</vt:lpstr>
      <vt:lpstr>Thank you for your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Hypertension Definition…</dc:title>
  <dc:creator>marcin</dc:creator>
  <cp:lastModifiedBy>admin</cp:lastModifiedBy>
  <cp:revision>458</cp:revision>
  <cp:lastPrinted>2012-06-11T09:40:46Z</cp:lastPrinted>
  <dcterms:created xsi:type="dcterms:W3CDTF">2012-05-14T14:34:14Z</dcterms:created>
  <dcterms:modified xsi:type="dcterms:W3CDTF">2018-11-07T06:18:05Z</dcterms:modified>
</cp:coreProperties>
</file>