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Ex1.xml" ContentType="application/vnd.ms-office.chartex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3" r:id="rId2"/>
    <p:sldMasterId id="2147483718" r:id="rId3"/>
  </p:sldMasterIdLst>
  <p:notesMasterIdLst>
    <p:notesMasterId r:id="rId26"/>
  </p:notesMasterIdLst>
  <p:handoutMasterIdLst>
    <p:handoutMasterId r:id="rId27"/>
  </p:handoutMasterIdLst>
  <p:sldIdLst>
    <p:sldId id="620" r:id="rId4"/>
    <p:sldId id="717" r:id="rId5"/>
    <p:sldId id="1690" r:id="rId6"/>
    <p:sldId id="1691" r:id="rId7"/>
    <p:sldId id="326" r:id="rId8"/>
    <p:sldId id="285" r:id="rId9"/>
    <p:sldId id="258" r:id="rId10"/>
    <p:sldId id="713" r:id="rId11"/>
    <p:sldId id="1694" r:id="rId12"/>
    <p:sldId id="1698" r:id="rId13"/>
    <p:sldId id="1695" r:id="rId14"/>
    <p:sldId id="738" r:id="rId15"/>
    <p:sldId id="655" r:id="rId16"/>
    <p:sldId id="748" r:id="rId17"/>
    <p:sldId id="265" r:id="rId18"/>
    <p:sldId id="718" r:id="rId19"/>
    <p:sldId id="744" r:id="rId20"/>
    <p:sldId id="256" r:id="rId21"/>
    <p:sldId id="732" r:id="rId22"/>
    <p:sldId id="1700" r:id="rId23"/>
    <p:sldId id="1701" r:id="rId24"/>
    <p:sldId id="726" r:id="rId25"/>
  </p:sldIdLst>
  <p:sldSz cx="9906000" cy="6858000" type="A4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Carrick" initials="B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0000"/>
    <a:srgbClr val="17375E"/>
    <a:srgbClr val="FF0000"/>
    <a:srgbClr val="FF7171"/>
    <a:srgbClr val="E20000"/>
    <a:srgbClr val="ECECEC"/>
    <a:srgbClr val="A50021"/>
    <a:srgbClr val="CC0000"/>
    <a:srgbClr val="FF2F2F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63904" autoAdjust="0"/>
  </p:normalViewPr>
  <p:slideViewPr>
    <p:cSldViewPr>
      <p:cViewPr varScale="1">
        <p:scale>
          <a:sx n="26" d="100"/>
          <a:sy n="26" d="100"/>
        </p:scale>
        <p:origin x="1166" y="3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20"/>
    </p:cViewPr>
  </p:sorterViewPr>
  <p:notesViewPr>
    <p:cSldViewPr>
      <p:cViewPr varScale="1">
        <p:scale>
          <a:sx n="53" d="100"/>
          <a:sy n="53" d="100"/>
        </p:scale>
        <p:origin x="-2856" y="-108"/>
      </p:cViewPr>
      <p:guideLst>
        <p:guide orient="horz" pos="29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death &amp; sepsis</c:v>
                </c:pt>
                <c:pt idx="1">
                  <c:v>Diarrhoea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EC-45F7-839F-774C20AB3C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death &amp; sepsis</c:v>
                </c:pt>
                <c:pt idx="1">
                  <c:v>Diarrhoea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206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EC-45F7-839F-774C20AB3C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Synbiotic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death &amp; sepsis</c:v>
                </c:pt>
                <c:pt idx="1">
                  <c:v>Diarrhoea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125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EC-45F7-839F-774C20AB3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266848"/>
        <c:axId val="169274608"/>
      </c:barChart>
      <c:catAx>
        <c:axId val="16826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274608"/>
        <c:crosses val="autoZero"/>
        <c:auto val="1"/>
        <c:lblAlgn val="ctr"/>
        <c:lblOffset val="100"/>
        <c:noMultiLvlLbl val="0"/>
      </c:catAx>
      <c:valAx>
        <c:axId val="16927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826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Sheet1!$A$2:$A$51</cx:f>
        <cx:lvl ptCount="50">
          <cx:pt idx="0">germany</cx:pt>
          <cx:pt idx="1">ireland</cx:pt>
          <cx:pt idx="2">spain</cx:pt>
          <cx:pt idx="3">italy </cx:pt>
          <cx:pt idx="4">austria</cx:pt>
          <cx:pt idx="5">belgium</cx:pt>
          <cx:pt idx="6">uk</cx:pt>
          <cx:pt idx="7">finland</cx:pt>
          <cx:pt idx="8">sweden</cx:pt>
          <cx:pt idx="9">portugal</cx:pt>
          <cx:pt idx="10">NL</cx:pt>
          <cx:pt idx="11">poland</cx:pt>
        </cx:lvl>
      </cx:strDim>
      <cx:numDim type="val">
        <cx:f>Sheet1!$B$2:$B$51</cx:f>
        <cx:lvl ptCount="50" formatCode="General">
          <cx:pt idx="0">22</cx:pt>
          <cx:pt idx="1">16</cx:pt>
          <cx:pt idx="2">12</cx:pt>
          <cx:pt idx="3">17</cx:pt>
          <cx:pt idx="4">22</cx:pt>
          <cx:pt idx="5">15</cx:pt>
          <cx:pt idx="6">11</cx:pt>
          <cx:pt idx="7">19</cx:pt>
          <cx:pt idx="8">17</cx:pt>
          <cx:pt idx="9">17</cx:pt>
          <cx:pt idx="10">18</cx:pt>
          <cx:pt idx="11">19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2200" b="1" i="0" u="none" strike="noStrike" cap="all" spc="150" baseline="0" dirty="0">
            <a:solidFill>
              <a:prstClr val="black">
                <a:lumMod val="50000"/>
                <a:lumOff val="50000"/>
              </a:prstClr>
            </a:solidFill>
            <a:latin typeface="Calibri" panose="020F0502020204030204"/>
          </a:endParaRPr>
        </a:p>
      </cx:txPr>
    </cx:title>
    <cx:plotArea>
      <cx:plotAreaRegion>
        <cx:series layoutId="clusteredColumn" uniqueId="{8D7203DA-01AF-4A63-9ED9-91F36EA886FC}" formatIdx="0">
          <cx:tx>
            <cx:txData>
              <cx:f>Sheet1!$B$1</cx:f>
              <cx:v/>
            </cx:txData>
          </cx:tx>
          <cx:dataId val="0"/>
          <cx:layoutPr>
            <cx:aggregation/>
          </cx:layoutPr>
        </cx:series>
      </cx:plotAreaRegion>
      <cx:axis id="0">
        <cx:catScaling gapWidth="0"/>
        <cx:title>
          <cx:tx>
            <cx:txData>
              <cx:v>country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1197" b="1" i="0" u="none" strike="noStrike" baseline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country</a:t>
              </a:r>
            </a:p>
          </cx:txPr>
        </cx:title>
        <cx:tickLabels/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/>
                </a:pPr>
                <a:r>
                  <a:rPr lang="en-US" sz="1197" b="1" i="0" u="none" strike="noStrike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/>
                  </a:rPr>
                  <a:t>Mean </a:t>
                </a:r>
                <a:r>
                  <a:rPr lang="en-US" sz="1197" b="1" i="0" u="none" strike="noStrike" baseline="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/>
                  </a:rPr>
                  <a:t>fibre</a:t>
                </a:r>
                <a:r>
                  <a:rPr lang="en-US" sz="1197" b="1" i="0" u="none" strike="noStrike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/>
                  </a:rPr>
                  <a:t> intake g/day</a:t>
                </a:r>
              </a:p>
            </cx:rich>
          </cx:tx>
        </cx:title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6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cap="all" spc="15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20B92-C632-4D9D-A915-0365CC4C30D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34E2C6D-508C-4ED8-B464-167B90CC009B}">
      <dgm:prSet phldrT="[Text]"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Foods for special medical purposes</a:t>
          </a:r>
        </a:p>
      </dgm:t>
    </dgm:pt>
    <dgm:pt modelId="{4C08516A-EF17-4E1F-B571-13515429AAB9}" type="parTrans" cxnId="{6E740CDE-BEA3-49E2-8A42-0C1F725594DA}">
      <dgm:prSet/>
      <dgm:spPr/>
      <dgm:t>
        <a:bodyPr/>
        <a:lstStyle/>
        <a:p>
          <a:endParaRPr lang="en-GB"/>
        </a:p>
      </dgm:t>
    </dgm:pt>
    <dgm:pt modelId="{C021BCCC-180B-4D99-ACDB-D3C24BF91705}" type="sibTrans" cxnId="{6E740CDE-BEA3-49E2-8A42-0C1F725594DA}">
      <dgm:prSet/>
      <dgm:spPr/>
      <dgm:t>
        <a:bodyPr/>
        <a:lstStyle/>
        <a:p>
          <a:endParaRPr lang="en-GB"/>
        </a:p>
      </dgm:t>
    </dgm:pt>
    <dgm:pt modelId="{8AA6B680-AAF9-43E8-8BD7-847038CFFFE9}">
      <dgm:prSet phldrT="[Text]"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Foods for specific groups</a:t>
          </a:r>
        </a:p>
      </dgm:t>
    </dgm:pt>
    <dgm:pt modelId="{0CF547D4-D38F-4DA2-8D36-49D40708364A}" type="parTrans" cxnId="{E1009DBE-379C-43A3-9A12-C76CE4F7C46A}">
      <dgm:prSet/>
      <dgm:spPr/>
      <dgm:t>
        <a:bodyPr/>
        <a:lstStyle/>
        <a:p>
          <a:endParaRPr lang="en-GB"/>
        </a:p>
      </dgm:t>
    </dgm:pt>
    <dgm:pt modelId="{CDE7A104-C488-4C2C-B385-49127D0573C9}" type="sibTrans" cxnId="{E1009DBE-379C-43A3-9A12-C76CE4F7C46A}">
      <dgm:prSet/>
      <dgm:spPr/>
      <dgm:t>
        <a:bodyPr/>
        <a:lstStyle/>
        <a:p>
          <a:endParaRPr lang="en-GB"/>
        </a:p>
      </dgm:t>
    </dgm:pt>
    <dgm:pt modelId="{38501773-FF64-4F84-B829-91C0B926203C}">
      <dgm:prSet phldrT="[Text]"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General foods, Food supplements, Fortified foods, Novel foods, Additives</a:t>
          </a:r>
        </a:p>
      </dgm:t>
    </dgm:pt>
    <dgm:pt modelId="{B2056EFE-F604-4328-9D7B-46183BEA5537}" type="parTrans" cxnId="{9489D0B9-7A4C-4102-A3D5-F887DA07EFD0}">
      <dgm:prSet/>
      <dgm:spPr/>
      <dgm:t>
        <a:bodyPr/>
        <a:lstStyle/>
        <a:p>
          <a:endParaRPr lang="en-GB"/>
        </a:p>
      </dgm:t>
    </dgm:pt>
    <dgm:pt modelId="{3CCC48F7-3220-4A06-8162-3F129A6AEFDA}" type="sibTrans" cxnId="{9489D0B9-7A4C-4102-A3D5-F887DA07EFD0}">
      <dgm:prSet/>
      <dgm:spPr/>
      <dgm:t>
        <a:bodyPr/>
        <a:lstStyle/>
        <a:p>
          <a:endParaRPr lang="en-GB"/>
        </a:p>
      </dgm:t>
    </dgm:pt>
    <dgm:pt modelId="{BF6A399F-8585-42C9-A97F-A26F10119385}" type="pres">
      <dgm:prSet presAssocID="{14D20B92-C632-4D9D-A915-0365CC4C30D8}" presName="compositeShape" presStyleCnt="0">
        <dgm:presLayoutVars>
          <dgm:dir/>
          <dgm:resizeHandles/>
        </dgm:presLayoutVars>
      </dgm:prSet>
      <dgm:spPr/>
    </dgm:pt>
    <dgm:pt modelId="{0D638EC7-3CDE-4DBC-A6C5-6C0045C60284}" type="pres">
      <dgm:prSet presAssocID="{14D20B92-C632-4D9D-A915-0365CC4C30D8}" presName="pyramid" presStyleLbl="node1" presStyleIdx="0" presStyleCnt="1" custLinFactNeighborX="29086" custLinFactNeighborY="-175"/>
      <dgm:spPr/>
    </dgm:pt>
    <dgm:pt modelId="{1229FAAB-49B2-4803-AECF-A19B731C1CDC}" type="pres">
      <dgm:prSet presAssocID="{14D20B92-C632-4D9D-A915-0365CC4C30D8}" presName="theList" presStyleCnt="0"/>
      <dgm:spPr/>
    </dgm:pt>
    <dgm:pt modelId="{F5DD8280-A398-4209-B6BE-8FFDF7FFC49A}" type="pres">
      <dgm:prSet presAssocID="{A34E2C6D-508C-4ED8-B464-167B90CC009B}" presName="aNode" presStyleLbl="fgAcc1" presStyleIdx="0" presStyleCnt="3" custLinFactY="-12002" custLinFactNeighborX="40439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57FB0E-91DA-4DCE-BDB0-0915992C0BDD}" type="pres">
      <dgm:prSet presAssocID="{A34E2C6D-508C-4ED8-B464-167B90CC009B}" presName="aSpace" presStyleCnt="0"/>
      <dgm:spPr/>
    </dgm:pt>
    <dgm:pt modelId="{C84649C7-E7A0-49F2-8DAE-50F22067060D}" type="pres">
      <dgm:prSet presAssocID="{8AA6B680-AAF9-43E8-8BD7-847038CFFFE9}" presName="aNode" presStyleLbl="fgAcc1" presStyleIdx="1" presStyleCnt="3" custLinFactY="-16991" custLinFactNeighborX="40439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332B5B-B6A8-4470-A858-82237021F894}" type="pres">
      <dgm:prSet presAssocID="{8AA6B680-AAF9-43E8-8BD7-847038CFFFE9}" presName="aSpace" presStyleCnt="0"/>
      <dgm:spPr/>
    </dgm:pt>
    <dgm:pt modelId="{0315350B-4EDD-421F-B0B0-A0406DE8E86D}" type="pres">
      <dgm:prSet presAssocID="{38501773-FF64-4F84-B829-91C0B926203C}" presName="aNode" presStyleLbl="fgAcc1" presStyleIdx="2" presStyleCnt="3" custLinFactNeighborX="40439" custLinFactNeighborY="-863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41F097-78D3-420D-93F8-6D6930E3CEB3}" type="pres">
      <dgm:prSet presAssocID="{38501773-FF64-4F84-B829-91C0B926203C}" presName="aSpace" presStyleCnt="0"/>
      <dgm:spPr/>
    </dgm:pt>
  </dgm:ptLst>
  <dgm:cxnLst>
    <dgm:cxn modelId="{30DAB7FC-8C7D-43DC-AE85-0E8C971F5A8E}" type="presOf" srcId="{14D20B92-C632-4D9D-A915-0365CC4C30D8}" destId="{BF6A399F-8585-42C9-A97F-A26F10119385}" srcOrd="0" destOrd="0" presId="urn:microsoft.com/office/officeart/2005/8/layout/pyramid2"/>
    <dgm:cxn modelId="{6E740CDE-BEA3-49E2-8A42-0C1F725594DA}" srcId="{14D20B92-C632-4D9D-A915-0365CC4C30D8}" destId="{A34E2C6D-508C-4ED8-B464-167B90CC009B}" srcOrd="0" destOrd="0" parTransId="{4C08516A-EF17-4E1F-B571-13515429AAB9}" sibTransId="{C021BCCC-180B-4D99-ACDB-D3C24BF91705}"/>
    <dgm:cxn modelId="{C39080CB-4A55-4654-8B5B-F28EE4B5B8D6}" type="presOf" srcId="{8AA6B680-AAF9-43E8-8BD7-847038CFFFE9}" destId="{C84649C7-E7A0-49F2-8DAE-50F22067060D}" srcOrd="0" destOrd="0" presId="urn:microsoft.com/office/officeart/2005/8/layout/pyramid2"/>
    <dgm:cxn modelId="{E1009DBE-379C-43A3-9A12-C76CE4F7C46A}" srcId="{14D20B92-C632-4D9D-A915-0365CC4C30D8}" destId="{8AA6B680-AAF9-43E8-8BD7-847038CFFFE9}" srcOrd="1" destOrd="0" parTransId="{0CF547D4-D38F-4DA2-8D36-49D40708364A}" sibTransId="{CDE7A104-C488-4C2C-B385-49127D0573C9}"/>
    <dgm:cxn modelId="{9489D0B9-7A4C-4102-A3D5-F887DA07EFD0}" srcId="{14D20B92-C632-4D9D-A915-0365CC4C30D8}" destId="{38501773-FF64-4F84-B829-91C0B926203C}" srcOrd="2" destOrd="0" parTransId="{B2056EFE-F604-4328-9D7B-46183BEA5537}" sibTransId="{3CCC48F7-3220-4A06-8162-3F129A6AEFDA}"/>
    <dgm:cxn modelId="{BE6F606D-7B5E-4752-99BD-626C154B41EE}" type="presOf" srcId="{38501773-FF64-4F84-B829-91C0B926203C}" destId="{0315350B-4EDD-421F-B0B0-A0406DE8E86D}" srcOrd="0" destOrd="0" presId="urn:microsoft.com/office/officeart/2005/8/layout/pyramid2"/>
    <dgm:cxn modelId="{0C15CD54-327F-4D75-9795-1E72CA404BF1}" type="presOf" srcId="{A34E2C6D-508C-4ED8-B464-167B90CC009B}" destId="{F5DD8280-A398-4209-B6BE-8FFDF7FFC49A}" srcOrd="0" destOrd="0" presId="urn:microsoft.com/office/officeart/2005/8/layout/pyramid2"/>
    <dgm:cxn modelId="{CD170D84-9BE2-448C-9EA8-A76E76C3D1F4}" type="presParOf" srcId="{BF6A399F-8585-42C9-A97F-A26F10119385}" destId="{0D638EC7-3CDE-4DBC-A6C5-6C0045C60284}" srcOrd="0" destOrd="0" presId="urn:microsoft.com/office/officeart/2005/8/layout/pyramid2"/>
    <dgm:cxn modelId="{854FF2D1-7F48-4CAF-BD56-4263B67F21B7}" type="presParOf" srcId="{BF6A399F-8585-42C9-A97F-A26F10119385}" destId="{1229FAAB-49B2-4803-AECF-A19B731C1CDC}" srcOrd="1" destOrd="0" presId="urn:microsoft.com/office/officeart/2005/8/layout/pyramid2"/>
    <dgm:cxn modelId="{E23A2E89-DD41-42C0-A7BA-75AEF18A86D5}" type="presParOf" srcId="{1229FAAB-49B2-4803-AECF-A19B731C1CDC}" destId="{F5DD8280-A398-4209-B6BE-8FFDF7FFC49A}" srcOrd="0" destOrd="0" presId="urn:microsoft.com/office/officeart/2005/8/layout/pyramid2"/>
    <dgm:cxn modelId="{C3476EB5-CEE6-4D89-BC65-47FED77B1026}" type="presParOf" srcId="{1229FAAB-49B2-4803-AECF-A19B731C1CDC}" destId="{E857FB0E-91DA-4DCE-BDB0-0915992C0BDD}" srcOrd="1" destOrd="0" presId="urn:microsoft.com/office/officeart/2005/8/layout/pyramid2"/>
    <dgm:cxn modelId="{E6E425B1-CAC9-4154-A31C-BA89685449C6}" type="presParOf" srcId="{1229FAAB-49B2-4803-AECF-A19B731C1CDC}" destId="{C84649C7-E7A0-49F2-8DAE-50F22067060D}" srcOrd="2" destOrd="0" presId="urn:microsoft.com/office/officeart/2005/8/layout/pyramid2"/>
    <dgm:cxn modelId="{9D59B763-29A0-47CF-B04D-977CC1F223E1}" type="presParOf" srcId="{1229FAAB-49B2-4803-AECF-A19B731C1CDC}" destId="{A1332B5B-B6A8-4470-A858-82237021F894}" srcOrd="3" destOrd="0" presId="urn:microsoft.com/office/officeart/2005/8/layout/pyramid2"/>
    <dgm:cxn modelId="{084E83BA-F336-4277-A470-1A33E4158AF2}" type="presParOf" srcId="{1229FAAB-49B2-4803-AECF-A19B731C1CDC}" destId="{0315350B-4EDD-421F-B0B0-A0406DE8E86D}" srcOrd="4" destOrd="0" presId="urn:microsoft.com/office/officeart/2005/8/layout/pyramid2"/>
    <dgm:cxn modelId="{E6498367-37B5-476F-BC32-2F3BE99BA0BF}" type="presParOf" srcId="{1229FAAB-49B2-4803-AECF-A19B731C1CDC}" destId="{3D41F097-78D3-420D-93F8-6D6930E3CEB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7A73E-2BC3-4822-98AD-2D962C5C893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942D4F2-0232-4A9C-912C-9C50D9A6AF8D}">
      <dgm:prSet phldrT="[Text]"/>
      <dgm:spPr/>
      <dgm:t>
        <a:bodyPr/>
        <a:lstStyle/>
        <a:p>
          <a:r>
            <a:rPr lang="en-GB" b="1" dirty="0"/>
            <a:t>Medical food</a:t>
          </a:r>
        </a:p>
      </dgm:t>
    </dgm:pt>
    <dgm:pt modelId="{B21D789B-7365-47D4-91D1-976598DD90D7}" type="parTrans" cxnId="{73CDDEC3-14D3-47B8-86FB-C4EDCA30E670}">
      <dgm:prSet/>
      <dgm:spPr/>
      <dgm:t>
        <a:bodyPr/>
        <a:lstStyle/>
        <a:p>
          <a:endParaRPr lang="en-GB"/>
        </a:p>
      </dgm:t>
    </dgm:pt>
    <dgm:pt modelId="{97DF0058-ABF2-4DCC-B230-F9F299F58810}" type="sibTrans" cxnId="{73CDDEC3-14D3-47B8-86FB-C4EDCA30E670}">
      <dgm:prSet/>
      <dgm:spPr/>
      <dgm:t>
        <a:bodyPr/>
        <a:lstStyle/>
        <a:p>
          <a:endParaRPr lang="en-GB"/>
        </a:p>
      </dgm:t>
    </dgm:pt>
    <dgm:pt modelId="{7C18040C-C38F-4D9C-9DA0-A239AFAE9442}">
      <dgm:prSet phldrT="[Tex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</a:rPr>
            <a:t>Dietary management of disease/condition</a:t>
          </a:r>
        </a:p>
      </dgm:t>
    </dgm:pt>
    <dgm:pt modelId="{0C2BE9A0-B987-4841-A541-A16AE7B66F6C}" type="parTrans" cxnId="{2D28720B-0482-416C-8DFB-C7BBBC24B524}">
      <dgm:prSet/>
      <dgm:spPr/>
      <dgm:t>
        <a:bodyPr/>
        <a:lstStyle/>
        <a:p>
          <a:endParaRPr lang="en-GB"/>
        </a:p>
      </dgm:t>
    </dgm:pt>
    <dgm:pt modelId="{3B4EA30E-C087-4AD4-AE65-302A3CEF3B16}" type="sibTrans" cxnId="{2D28720B-0482-416C-8DFB-C7BBBC24B524}">
      <dgm:prSet/>
      <dgm:spPr/>
      <dgm:t>
        <a:bodyPr/>
        <a:lstStyle/>
        <a:p>
          <a:endParaRPr lang="en-GB"/>
        </a:p>
      </dgm:t>
    </dgm:pt>
    <dgm:pt modelId="{9632A00D-FF0B-4FCA-B4FD-2C017742EC7D}">
      <dgm:prSet phldrT="[Text]"/>
      <dgm:spPr/>
      <dgm:t>
        <a:bodyPr/>
        <a:lstStyle/>
        <a:p>
          <a:r>
            <a:rPr lang="en-GB" b="1" dirty="0"/>
            <a:t>Medicine/OTC medicine</a:t>
          </a:r>
        </a:p>
      </dgm:t>
    </dgm:pt>
    <dgm:pt modelId="{35AC1E5F-18E3-4BF2-9B00-DBCAB7E51110}" type="parTrans" cxnId="{11B8369A-AC03-40A7-8EA9-D766E342D16D}">
      <dgm:prSet/>
      <dgm:spPr/>
      <dgm:t>
        <a:bodyPr/>
        <a:lstStyle/>
        <a:p>
          <a:endParaRPr lang="en-GB"/>
        </a:p>
      </dgm:t>
    </dgm:pt>
    <dgm:pt modelId="{3C05DEB5-99C0-4A2F-8C99-FA27C5D4684E}" type="sibTrans" cxnId="{11B8369A-AC03-40A7-8EA9-D766E342D16D}">
      <dgm:prSet/>
      <dgm:spPr/>
      <dgm:t>
        <a:bodyPr/>
        <a:lstStyle/>
        <a:p>
          <a:endParaRPr lang="en-GB"/>
        </a:p>
      </dgm:t>
    </dgm:pt>
    <dgm:pt modelId="{AF2F826C-9697-4BB0-B9D9-1969D7D0B248}">
      <dgm:prSet/>
      <dgm:spPr/>
      <dgm:t>
        <a:bodyPr/>
        <a:lstStyle/>
        <a:p>
          <a:r>
            <a:rPr lang="en-GB" b="1" dirty="0"/>
            <a:t>Food- risk factor reduction claim</a:t>
          </a:r>
        </a:p>
      </dgm:t>
    </dgm:pt>
    <dgm:pt modelId="{585FF455-6D77-4E18-B645-63D9D38B68C5}" type="parTrans" cxnId="{39003700-5AA8-4FC5-9F88-232A0491A499}">
      <dgm:prSet/>
      <dgm:spPr/>
      <dgm:t>
        <a:bodyPr/>
        <a:lstStyle/>
        <a:p>
          <a:endParaRPr lang="en-GB"/>
        </a:p>
      </dgm:t>
    </dgm:pt>
    <dgm:pt modelId="{6B353A58-51DE-4DA1-9412-D000876FC72F}" type="sibTrans" cxnId="{39003700-5AA8-4FC5-9F88-232A0491A499}">
      <dgm:prSet/>
      <dgm:spPr/>
      <dgm:t>
        <a:bodyPr/>
        <a:lstStyle/>
        <a:p>
          <a:endParaRPr lang="en-GB"/>
        </a:p>
      </dgm:t>
    </dgm:pt>
    <dgm:pt modelId="{05688D5D-2AF0-48E1-898E-0AC4902BADE9}">
      <dgm:prSet/>
      <dgm:spPr/>
      <dgm:t>
        <a:bodyPr/>
        <a:lstStyle/>
        <a:p>
          <a:r>
            <a:rPr lang="en-GB" b="1" dirty="0"/>
            <a:t>Food-health claim</a:t>
          </a:r>
        </a:p>
      </dgm:t>
    </dgm:pt>
    <dgm:pt modelId="{58A358A8-9FE5-498E-9712-CAACB02A80FF}" type="parTrans" cxnId="{D2702AF0-7738-432A-96EC-AF940DEC3E42}">
      <dgm:prSet/>
      <dgm:spPr/>
      <dgm:t>
        <a:bodyPr/>
        <a:lstStyle/>
        <a:p>
          <a:endParaRPr lang="en-GB"/>
        </a:p>
      </dgm:t>
    </dgm:pt>
    <dgm:pt modelId="{A2CCEEFD-8248-45DF-B950-C5DC4B658EB2}" type="sibTrans" cxnId="{D2702AF0-7738-432A-96EC-AF940DEC3E42}">
      <dgm:prSet/>
      <dgm:spPr/>
      <dgm:t>
        <a:bodyPr/>
        <a:lstStyle/>
        <a:p>
          <a:endParaRPr lang="en-GB"/>
        </a:p>
      </dgm:t>
    </dgm:pt>
    <dgm:pt modelId="{A888F4F6-C2FA-4271-B579-0D70098DD814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</a:rPr>
            <a:t>Lowers X. High X is a risk factor in the development of disease </a:t>
          </a:r>
        </a:p>
      </dgm:t>
    </dgm:pt>
    <dgm:pt modelId="{A2282B22-ACDD-4E27-B44B-1036B1416857}" type="parTrans" cxnId="{E8C7FF6B-CDEC-4EF4-A73B-412C47AA766A}">
      <dgm:prSet/>
      <dgm:spPr/>
      <dgm:t>
        <a:bodyPr/>
        <a:lstStyle/>
        <a:p>
          <a:endParaRPr lang="en-GB"/>
        </a:p>
      </dgm:t>
    </dgm:pt>
    <dgm:pt modelId="{EF4D38B2-6166-441F-857A-26D9DAB28801}" type="sibTrans" cxnId="{E8C7FF6B-CDEC-4EF4-A73B-412C47AA766A}">
      <dgm:prSet/>
      <dgm:spPr/>
      <dgm:t>
        <a:bodyPr/>
        <a:lstStyle/>
        <a:p>
          <a:endParaRPr lang="en-GB"/>
        </a:p>
      </dgm:t>
    </dgm:pt>
    <dgm:pt modelId="{C5673464-BD6F-4266-B2B2-D0DEB86FAF98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</a:rPr>
            <a:t>Helps maintain /supports…..</a:t>
          </a:r>
        </a:p>
      </dgm:t>
    </dgm:pt>
    <dgm:pt modelId="{533F4BB0-7D48-49E7-A628-07D864A3051B}" type="parTrans" cxnId="{ECF09924-C407-4136-9D21-33C1873A2F5B}">
      <dgm:prSet/>
      <dgm:spPr/>
      <dgm:t>
        <a:bodyPr/>
        <a:lstStyle/>
        <a:p>
          <a:endParaRPr lang="en-GB"/>
        </a:p>
      </dgm:t>
    </dgm:pt>
    <dgm:pt modelId="{3C9A7CD2-292E-43FB-AB03-B1745C77F806}" type="sibTrans" cxnId="{ECF09924-C407-4136-9D21-33C1873A2F5B}">
      <dgm:prSet/>
      <dgm:spPr/>
      <dgm:t>
        <a:bodyPr/>
        <a:lstStyle/>
        <a:p>
          <a:endParaRPr lang="en-GB"/>
        </a:p>
      </dgm:t>
    </dgm:pt>
    <dgm:pt modelId="{2E0D439B-3368-4275-8C00-5061855EABE0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1249689F-C28C-4174-897B-D42679FA9801}" type="parTrans" cxnId="{83824CF3-CF3F-4C16-AEF3-236126FB0BD2}">
      <dgm:prSet/>
      <dgm:spPr/>
      <dgm:t>
        <a:bodyPr/>
        <a:lstStyle/>
        <a:p>
          <a:endParaRPr lang="en-GB"/>
        </a:p>
      </dgm:t>
    </dgm:pt>
    <dgm:pt modelId="{575369B2-9DBB-42A4-AB83-029BE89D8444}" type="sibTrans" cxnId="{83824CF3-CF3F-4C16-AEF3-236126FB0BD2}">
      <dgm:prSet/>
      <dgm:spPr/>
      <dgm:t>
        <a:bodyPr/>
        <a:lstStyle/>
        <a:p>
          <a:endParaRPr lang="en-GB"/>
        </a:p>
      </dgm:t>
    </dgm:pt>
    <dgm:pt modelId="{0509BC97-7CBE-49E2-ABC8-70E5D00B99FA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en-GB" dirty="0">
            <a:solidFill>
              <a:schemeClr val="tx2"/>
            </a:solidFill>
          </a:endParaRPr>
        </a:p>
      </dgm:t>
    </dgm:pt>
    <dgm:pt modelId="{F77485DB-288C-4266-B0C0-B01EDF5B9F3E}" type="parTrans" cxnId="{A3E35744-58AB-41A3-ACAB-0A3E9DF86CE0}">
      <dgm:prSet/>
      <dgm:spPr/>
      <dgm:t>
        <a:bodyPr/>
        <a:lstStyle/>
        <a:p>
          <a:endParaRPr lang="en-GB"/>
        </a:p>
      </dgm:t>
    </dgm:pt>
    <dgm:pt modelId="{F602E654-3E90-4DD7-9B67-068077A503D2}" type="sibTrans" cxnId="{A3E35744-58AB-41A3-ACAB-0A3E9DF86CE0}">
      <dgm:prSet/>
      <dgm:spPr/>
      <dgm:t>
        <a:bodyPr/>
        <a:lstStyle/>
        <a:p>
          <a:endParaRPr lang="en-GB"/>
        </a:p>
      </dgm:t>
    </dgm:pt>
    <dgm:pt modelId="{AD9ECF18-9EC6-4E3C-99DE-AE8F42B90DB2}">
      <dgm:prSet phldrT="[Text]"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C6E6FD93-3B74-458C-8C8B-50843B634DCF}" type="parTrans" cxnId="{9647688E-B8F5-474C-B7F3-6622D8834A29}">
      <dgm:prSet/>
      <dgm:spPr/>
      <dgm:t>
        <a:bodyPr/>
        <a:lstStyle/>
        <a:p>
          <a:endParaRPr lang="en-GB"/>
        </a:p>
      </dgm:t>
    </dgm:pt>
    <dgm:pt modelId="{4C72F15C-80D5-43A0-8D9E-E5A828AB4B04}" type="sibTrans" cxnId="{9647688E-B8F5-474C-B7F3-6622D8834A29}">
      <dgm:prSet/>
      <dgm:spPr/>
      <dgm:t>
        <a:bodyPr/>
        <a:lstStyle/>
        <a:p>
          <a:endParaRPr lang="en-GB"/>
        </a:p>
      </dgm:t>
    </dgm:pt>
    <dgm:pt modelId="{6719C308-E4C1-4C67-A258-CAAC9F5D2762}">
      <dgm:prSet phldrT="[Text]"/>
      <dgm:spPr/>
      <dgm:t>
        <a:bodyPr/>
        <a:lstStyle/>
        <a:p>
          <a:r>
            <a:rPr lang="en-GB" dirty="0"/>
            <a:t>Treat, Cure, Prevent  inflammatory bowel disease [disease/condition]</a:t>
          </a:r>
        </a:p>
      </dgm:t>
    </dgm:pt>
    <dgm:pt modelId="{FA589556-B6BF-4776-9BC8-AD2828B3405B}" type="parTrans" cxnId="{FB925D86-C8C4-4E70-991E-F488950FAC84}">
      <dgm:prSet/>
      <dgm:spPr/>
      <dgm:t>
        <a:bodyPr/>
        <a:lstStyle/>
        <a:p>
          <a:endParaRPr lang="en-GB"/>
        </a:p>
      </dgm:t>
    </dgm:pt>
    <dgm:pt modelId="{AAFFD618-BE07-464C-827F-078CAEE4E489}" type="sibTrans" cxnId="{FB925D86-C8C4-4E70-991E-F488950FAC84}">
      <dgm:prSet/>
      <dgm:spPr/>
      <dgm:t>
        <a:bodyPr/>
        <a:lstStyle/>
        <a:p>
          <a:endParaRPr lang="en-GB"/>
        </a:p>
      </dgm:t>
    </dgm:pt>
    <dgm:pt modelId="{78E5477E-F50D-4732-A4FA-0CD037F588F5}" type="pres">
      <dgm:prSet presAssocID="{56E7A73E-2BC3-4822-98AD-2D962C5C893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4B2A328-EA88-43CC-8A0B-8C206A2F459D}" type="pres">
      <dgm:prSet presAssocID="{05688D5D-2AF0-48E1-898E-0AC4902BADE9}" presName="linNode" presStyleCnt="0"/>
      <dgm:spPr/>
    </dgm:pt>
    <dgm:pt modelId="{E71E6CD8-C968-4373-A66F-ABFDD3DA9CC5}" type="pres">
      <dgm:prSet presAssocID="{05688D5D-2AF0-48E1-898E-0AC4902BADE9}" presName="parentShp" presStyleLbl="node1" presStyleIdx="0" presStyleCnt="4" custLinFactNeighborX="125" custLinFactNeighborY="49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6E715F-2206-4B0A-9314-8541215D44C7}" type="pres">
      <dgm:prSet presAssocID="{05688D5D-2AF0-48E1-898E-0AC4902BADE9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53B0E0-AF05-4C08-ADF4-EFAB7F0FCB23}" type="pres">
      <dgm:prSet presAssocID="{A2CCEEFD-8248-45DF-B950-C5DC4B658EB2}" presName="spacing" presStyleCnt="0"/>
      <dgm:spPr/>
    </dgm:pt>
    <dgm:pt modelId="{1D9E39E8-48FB-41CC-B9B8-3DA4EE09F99F}" type="pres">
      <dgm:prSet presAssocID="{AF2F826C-9697-4BB0-B9D9-1969D7D0B248}" presName="linNode" presStyleCnt="0"/>
      <dgm:spPr/>
    </dgm:pt>
    <dgm:pt modelId="{F3BB4510-8DC3-4C8C-A69F-77A388639A34}" type="pres">
      <dgm:prSet presAssocID="{AF2F826C-9697-4BB0-B9D9-1969D7D0B248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C411DE-2510-45F6-8F84-69E4EEFD85C0}" type="pres">
      <dgm:prSet presAssocID="{AF2F826C-9697-4BB0-B9D9-1969D7D0B248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DA3D30-45CB-4A4B-87DA-44369AA1216C}" type="pres">
      <dgm:prSet presAssocID="{6B353A58-51DE-4DA1-9412-D000876FC72F}" presName="spacing" presStyleCnt="0"/>
      <dgm:spPr/>
    </dgm:pt>
    <dgm:pt modelId="{5CAE6A18-4217-4FD4-8A80-7E96C97AC867}" type="pres">
      <dgm:prSet presAssocID="{D942D4F2-0232-4A9C-912C-9C50D9A6AF8D}" presName="linNode" presStyleCnt="0"/>
      <dgm:spPr/>
    </dgm:pt>
    <dgm:pt modelId="{A9E6FD7A-8F6A-4BD0-8862-247B56143F61}" type="pres">
      <dgm:prSet presAssocID="{D942D4F2-0232-4A9C-912C-9C50D9A6AF8D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2557C2-FDD8-4035-8362-9682DE40AE8F}" type="pres">
      <dgm:prSet presAssocID="{D942D4F2-0232-4A9C-912C-9C50D9A6AF8D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D7BFD4-8840-4F34-AE86-8589DBBB64AE}" type="pres">
      <dgm:prSet presAssocID="{97DF0058-ABF2-4DCC-B230-F9F299F58810}" presName="spacing" presStyleCnt="0"/>
      <dgm:spPr/>
    </dgm:pt>
    <dgm:pt modelId="{210820CC-02B6-469A-9188-0414C217F564}" type="pres">
      <dgm:prSet presAssocID="{9632A00D-FF0B-4FCA-B4FD-2C017742EC7D}" presName="linNode" presStyleCnt="0"/>
      <dgm:spPr/>
    </dgm:pt>
    <dgm:pt modelId="{E94A46A2-4E9F-41C0-AF59-4AFFFF18B835}" type="pres">
      <dgm:prSet presAssocID="{9632A00D-FF0B-4FCA-B4FD-2C017742EC7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DF6B69-A77A-47C1-959C-1340ECE0CC96}" type="pres">
      <dgm:prSet presAssocID="{9632A00D-FF0B-4FCA-B4FD-2C017742EC7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D28720B-0482-416C-8DFB-C7BBBC24B524}" srcId="{D942D4F2-0232-4A9C-912C-9C50D9A6AF8D}" destId="{7C18040C-C38F-4D9C-9DA0-A239AFAE9442}" srcOrd="1" destOrd="0" parTransId="{0C2BE9A0-B987-4841-A541-A16AE7B66F6C}" sibTransId="{3B4EA30E-C087-4AD4-AE65-302A3CEF3B16}"/>
    <dgm:cxn modelId="{2A9E520A-DF6B-4375-9A92-C7ADA06C84D0}" type="presOf" srcId="{AD9ECF18-9EC6-4E3C-99DE-AE8F42B90DB2}" destId="{1F2557C2-FDD8-4035-8362-9682DE40AE8F}" srcOrd="0" destOrd="0" presId="urn:microsoft.com/office/officeart/2005/8/layout/vList6"/>
    <dgm:cxn modelId="{C7EEB8C6-1577-4C42-9E3B-BE70A0FF19B9}" type="presOf" srcId="{C5673464-BD6F-4266-B2B2-D0DEB86FAF98}" destId="{F36E715F-2206-4B0A-9314-8541215D44C7}" srcOrd="0" destOrd="1" presId="urn:microsoft.com/office/officeart/2005/8/layout/vList6"/>
    <dgm:cxn modelId="{D2702AF0-7738-432A-96EC-AF940DEC3E42}" srcId="{56E7A73E-2BC3-4822-98AD-2D962C5C893E}" destId="{05688D5D-2AF0-48E1-898E-0AC4902BADE9}" srcOrd="0" destOrd="0" parTransId="{58A358A8-9FE5-498E-9712-CAACB02A80FF}" sibTransId="{A2CCEEFD-8248-45DF-B950-C5DC4B658EB2}"/>
    <dgm:cxn modelId="{11B8369A-AC03-40A7-8EA9-D766E342D16D}" srcId="{56E7A73E-2BC3-4822-98AD-2D962C5C893E}" destId="{9632A00D-FF0B-4FCA-B4FD-2C017742EC7D}" srcOrd="3" destOrd="0" parTransId="{35AC1E5F-18E3-4BF2-9B00-DBCAB7E51110}" sibTransId="{3C05DEB5-99C0-4A2F-8C99-FA27C5D4684E}"/>
    <dgm:cxn modelId="{53F04594-C35B-4D5E-8547-0725F42C6BE7}" type="presOf" srcId="{6719C308-E4C1-4C67-A258-CAAC9F5D2762}" destId="{5CDF6B69-A77A-47C1-959C-1340ECE0CC96}" srcOrd="0" destOrd="0" presId="urn:microsoft.com/office/officeart/2005/8/layout/vList6"/>
    <dgm:cxn modelId="{1B1C6959-FFB2-4002-A031-9470B83134FA}" type="presOf" srcId="{2E0D439B-3368-4275-8C00-5061855EABE0}" destId="{F36E715F-2206-4B0A-9314-8541215D44C7}" srcOrd="0" destOrd="0" presId="urn:microsoft.com/office/officeart/2005/8/layout/vList6"/>
    <dgm:cxn modelId="{C15A4CE4-DC94-41D6-93D6-AA0BF592939E}" type="presOf" srcId="{9632A00D-FF0B-4FCA-B4FD-2C017742EC7D}" destId="{E94A46A2-4E9F-41C0-AF59-4AFFFF18B835}" srcOrd="0" destOrd="0" presId="urn:microsoft.com/office/officeart/2005/8/layout/vList6"/>
    <dgm:cxn modelId="{2CA52C2A-105E-4752-9411-845C686C0EF1}" type="presOf" srcId="{05688D5D-2AF0-48E1-898E-0AC4902BADE9}" destId="{E71E6CD8-C968-4373-A66F-ABFDD3DA9CC5}" srcOrd="0" destOrd="0" presId="urn:microsoft.com/office/officeart/2005/8/layout/vList6"/>
    <dgm:cxn modelId="{9647688E-B8F5-474C-B7F3-6622D8834A29}" srcId="{D942D4F2-0232-4A9C-912C-9C50D9A6AF8D}" destId="{AD9ECF18-9EC6-4E3C-99DE-AE8F42B90DB2}" srcOrd="0" destOrd="0" parTransId="{C6E6FD93-3B74-458C-8C8B-50843B634DCF}" sibTransId="{4C72F15C-80D5-43A0-8D9E-E5A828AB4B04}"/>
    <dgm:cxn modelId="{ECF09924-C407-4136-9D21-33C1873A2F5B}" srcId="{05688D5D-2AF0-48E1-898E-0AC4902BADE9}" destId="{C5673464-BD6F-4266-B2B2-D0DEB86FAF98}" srcOrd="1" destOrd="0" parTransId="{533F4BB0-7D48-49E7-A628-07D864A3051B}" sibTransId="{3C9A7CD2-292E-43FB-AB03-B1745C77F806}"/>
    <dgm:cxn modelId="{A3E35744-58AB-41A3-ACAB-0A3E9DF86CE0}" srcId="{AF2F826C-9697-4BB0-B9D9-1969D7D0B248}" destId="{0509BC97-7CBE-49E2-ABC8-70E5D00B99FA}" srcOrd="0" destOrd="0" parTransId="{F77485DB-288C-4266-B0C0-B01EDF5B9F3E}" sibTransId="{F602E654-3E90-4DD7-9B67-068077A503D2}"/>
    <dgm:cxn modelId="{FB925D86-C8C4-4E70-991E-F488950FAC84}" srcId="{9632A00D-FF0B-4FCA-B4FD-2C017742EC7D}" destId="{6719C308-E4C1-4C67-A258-CAAC9F5D2762}" srcOrd="0" destOrd="0" parTransId="{FA589556-B6BF-4776-9BC8-AD2828B3405B}" sibTransId="{AAFFD618-BE07-464C-827F-078CAEE4E489}"/>
    <dgm:cxn modelId="{73CDDEC3-14D3-47B8-86FB-C4EDCA30E670}" srcId="{56E7A73E-2BC3-4822-98AD-2D962C5C893E}" destId="{D942D4F2-0232-4A9C-912C-9C50D9A6AF8D}" srcOrd="2" destOrd="0" parTransId="{B21D789B-7365-47D4-91D1-976598DD90D7}" sibTransId="{97DF0058-ABF2-4DCC-B230-F9F299F58810}"/>
    <dgm:cxn modelId="{83824CF3-CF3F-4C16-AEF3-236126FB0BD2}" srcId="{05688D5D-2AF0-48E1-898E-0AC4902BADE9}" destId="{2E0D439B-3368-4275-8C00-5061855EABE0}" srcOrd="0" destOrd="0" parTransId="{1249689F-C28C-4174-897B-D42679FA9801}" sibTransId="{575369B2-9DBB-42A4-AB83-029BE89D8444}"/>
    <dgm:cxn modelId="{535B6D54-9F50-41FF-ACDC-D3DFC4CF3812}" type="presOf" srcId="{AF2F826C-9697-4BB0-B9D9-1969D7D0B248}" destId="{F3BB4510-8DC3-4C8C-A69F-77A388639A34}" srcOrd="0" destOrd="0" presId="urn:microsoft.com/office/officeart/2005/8/layout/vList6"/>
    <dgm:cxn modelId="{0A7C2987-1A46-47CD-9A41-5FBDBBB2ADAE}" type="presOf" srcId="{7C18040C-C38F-4D9C-9DA0-A239AFAE9442}" destId="{1F2557C2-FDD8-4035-8362-9682DE40AE8F}" srcOrd="0" destOrd="1" presId="urn:microsoft.com/office/officeart/2005/8/layout/vList6"/>
    <dgm:cxn modelId="{7AC3959C-C2B7-41EF-97FD-8ACBA6781313}" type="presOf" srcId="{D942D4F2-0232-4A9C-912C-9C50D9A6AF8D}" destId="{A9E6FD7A-8F6A-4BD0-8862-247B56143F61}" srcOrd="0" destOrd="0" presId="urn:microsoft.com/office/officeart/2005/8/layout/vList6"/>
    <dgm:cxn modelId="{E8E8FC9B-8861-49D0-BF8B-6016F27FE8E5}" type="presOf" srcId="{0509BC97-7CBE-49E2-ABC8-70E5D00B99FA}" destId="{2DC411DE-2510-45F6-8F84-69E4EEFD85C0}" srcOrd="0" destOrd="0" presId="urn:microsoft.com/office/officeart/2005/8/layout/vList6"/>
    <dgm:cxn modelId="{39003700-5AA8-4FC5-9F88-232A0491A499}" srcId="{56E7A73E-2BC3-4822-98AD-2D962C5C893E}" destId="{AF2F826C-9697-4BB0-B9D9-1969D7D0B248}" srcOrd="1" destOrd="0" parTransId="{585FF455-6D77-4E18-B645-63D9D38B68C5}" sibTransId="{6B353A58-51DE-4DA1-9412-D000876FC72F}"/>
    <dgm:cxn modelId="{E8C7FF6B-CDEC-4EF4-A73B-412C47AA766A}" srcId="{AF2F826C-9697-4BB0-B9D9-1969D7D0B248}" destId="{A888F4F6-C2FA-4271-B579-0D70098DD814}" srcOrd="1" destOrd="0" parTransId="{A2282B22-ACDD-4E27-B44B-1036B1416857}" sibTransId="{EF4D38B2-6166-441F-857A-26D9DAB28801}"/>
    <dgm:cxn modelId="{EB696712-CDDC-481C-995B-C979F3BCDEA3}" type="presOf" srcId="{56E7A73E-2BC3-4822-98AD-2D962C5C893E}" destId="{78E5477E-F50D-4732-A4FA-0CD037F588F5}" srcOrd="0" destOrd="0" presId="urn:microsoft.com/office/officeart/2005/8/layout/vList6"/>
    <dgm:cxn modelId="{B61F0067-9BF6-4C62-9644-8DD9F25639DE}" type="presOf" srcId="{A888F4F6-C2FA-4271-B579-0D70098DD814}" destId="{2DC411DE-2510-45F6-8F84-69E4EEFD85C0}" srcOrd="0" destOrd="1" presId="urn:microsoft.com/office/officeart/2005/8/layout/vList6"/>
    <dgm:cxn modelId="{0F4D7342-5474-43D7-998E-DF84B29846E4}" type="presParOf" srcId="{78E5477E-F50D-4732-A4FA-0CD037F588F5}" destId="{34B2A328-EA88-43CC-8A0B-8C206A2F459D}" srcOrd="0" destOrd="0" presId="urn:microsoft.com/office/officeart/2005/8/layout/vList6"/>
    <dgm:cxn modelId="{7CEA3FCA-F401-4016-8E8D-749CF9C4D8C2}" type="presParOf" srcId="{34B2A328-EA88-43CC-8A0B-8C206A2F459D}" destId="{E71E6CD8-C968-4373-A66F-ABFDD3DA9CC5}" srcOrd="0" destOrd="0" presId="urn:microsoft.com/office/officeart/2005/8/layout/vList6"/>
    <dgm:cxn modelId="{15BEA5BF-D3BB-4C04-BAAB-B4C781959AFA}" type="presParOf" srcId="{34B2A328-EA88-43CC-8A0B-8C206A2F459D}" destId="{F36E715F-2206-4B0A-9314-8541215D44C7}" srcOrd="1" destOrd="0" presId="urn:microsoft.com/office/officeart/2005/8/layout/vList6"/>
    <dgm:cxn modelId="{2095BB0A-6CEF-4C5A-8E82-ABF92AA1EF8E}" type="presParOf" srcId="{78E5477E-F50D-4732-A4FA-0CD037F588F5}" destId="{3553B0E0-AF05-4C08-ADF4-EFAB7F0FCB23}" srcOrd="1" destOrd="0" presId="urn:microsoft.com/office/officeart/2005/8/layout/vList6"/>
    <dgm:cxn modelId="{6F3AFB66-1F95-4E64-A6B5-3285ACC8223E}" type="presParOf" srcId="{78E5477E-F50D-4732-A4FA-0CD037F588F5}" destId="{1D9E39E8-48FB-41CC-B9B8-3DA4EE09F99F}" srcOrd="2" destOrd="0" presId="urn:microsoft.com/office/officeart/2005/8/layout/vList6"/>
    <dgm:cxn modelId="{9F53730A-DB64-417A-B035-95616DD872CE}" type="presParOf" srcId="{1D9E39E8-48FB-41CC-B9B8-3DA4EE09F99F}" destId="{F3BB4510-8DC3-4C8C-A69F-77A388639A34}" srcOrd="0" destOrd="0" presId="urn:microsoft.com/office/officeart/2005/8/layout/vList6"/>
    <dgm:cxn modelId="{45EAEB4F-BE1C-45B0-8B0C-64E115360DA2}" type="presParOf" srcId="{1D9E39E8-48FB-41CC-B9B8-3DA4EE09F99F}" destId="{2DC411DE-2510-45F6-8F84-69E4EEFD85C0}" srcOrd="1" destOrd="0" presId="urn:microsoft.com/office/officeart/2005/8/layout/vList6"/>
    <dgm:cxn modelId="{6E24000C-AB92-46A1-9963-6591351CB0BC}" type="presParOf" srcId="{78E5477E-F50D-4732-A4FA-0CD037F588F5}" destId="{F3DA3D30-45CB-4A4B-87DA-44369AA1216C}" srcOrd="3" destOrd="0" presId="urn:microsoft.com/office/officeart/2005/8/layout/vList6"/>
    <dgm:cxn modelId="{81A68F82-B8F3-45E2-8C8A-FE58D532F891}" type="presParOf" srcId="{78E5477E-F50D-4732-A4FA-0CD037F588F5}" destId="{5CAE6A18-4217-4FD4-8A80-7E96C97AC867}" srcOrd="4" destOrd="0" presId="urn:microsoft.com/office/officeart/2005/8/layout/vList6"/>
    <dgm:cxn modelId="{E37F5D65-1C7E-4337-B1EE-CF3F6C21822C}" type="presParOf" srcId="{5CAE6A18-4217-4FD4-8A80-7E96C97AC867}" destId="{A9E6FD7A-8F6A-4BD0-8862-247B56143F61}" srcOrd="0" destOrd="0" presId="urn:microsoft.com/office/officeart/2005/8/layout/vList6"/>
    <dgm:cxn modelId="{D719BBDA-A426-44EE-A059-CC6FBA8E1F13}" type="presParOf" srcId="{5CAE6A18-4217-4FD4-8A80-7E96C97AC867}" destId="{1F2557C2-FDD8-4035-8362-9682DE40AE8F}" srcOrd="1" destOrd="0" presId="urn:microsoft.com/office/officeart/2005/8/layout/vList6"/>
    <dgm:cxn modelId="{DC6D803C-086E-4433-B576-722249D3E8B5}" type="presParOf" srcId="{78E5477E-F50D-4732-A4FA-0CD037F588F5}" destId="{3CD7BFD4-8840-4F34-AE86-8589DBBB64AE}" srcOrd="5" destOrd="0" presId="urn:microsoft.com/office/officeart/2005/8/layout/vList6"/>
    <dgm:cxn modelId="{EA8BC7EB-165E-4D45-BBD9-778310F4FEEB}" type="presParOf" srcId="{78E5477E-F50D-4732-A4FA-0CD037F588F5}" destId="{210820CC-02B6-469A-9188-0414C217F564}" srcOrd="6" destOrd="0" presId="urn:microsoft.com/office/officeart/2005/8/layout/vList6"/>
    <dgm:cxn modelId="{2D810948-C405-4275-80CB-210BC5313C67}" type="presParOf" srcId="{210820CC-02B6-469A-9188-0414C217F564}" destId="{E94A46A2-4E9F-41C0-AF59-4AFFFF18B835}" srcOrd="0" destOrd="0" presId="urn:microsoft.com/office/officeart/2005/8/layout/vList6"/>
    <dgm:cxn modelId="{1C327073-3912-43E3-B764-19C7D7B7F9E5}" type="presParOf" srcId="{210820CC-02B6-469A-9188-0414C217F564}" destId="{5CDF6B69-A77A-47C1-959C-1340ECE0CC9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611576-E512-4052-99EF-DA4FAEFA2E0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3024F2F-CD74-493A-A109-EDC4B74529F0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n-GB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Characterisation of ingredient</a:t>
          </a:r>
        </a:p>
      </dgm:t>
    </dgm:pt>
    <dgm:pt modelId="{FEA7DF9A-3FD0-4A2F-B241-10F4AB82DEAE}" type="parTrans" cxnId="{D03BE9C1-6336-4E15-B875-44F670991ACF}">
      <dgm:prSet/>
      <dgm:spPr/>
      <dgm:t>
        <a:bodyPr/>
        <a:lstStyle/>
        <a:p>
          <a:endParaRPr lang="en-GB"/>
        </a:p>
      </dgm:t>
    </dgm:pt>
    <dgm:pt modelId="{077F4FD4-397B-4C6C-96B4-20656A0D4EAD}" type="sibTrans" cxnId="{D03BE9C1-6336-4E15-B875-44F670991ACF}">
      <dgm:prSet/>
      <dgm:spPr/>
      <dgm:t>
        <a:bodyPr/>
        <a:lstStyle/>
        <a:p>
          <a:endParaRPr lang="en-GB"/>
        </a:p>
      </dgm:t>
    </dgm:pt>
    <dgm:pt modelId="{EC5D812A-417D-4D21-A099-BB56E9519C14}">
      <dgm:prSet phldrT="[Text]" custT="1"/>
      <dgm:spPr/>
      <dgm:t>
        <a:bodyPr/>
        <a:lstStyle/>
        <a:p>
          <a:r>
            <a:rPr lang="en-GB" sz="1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study group is representative of the target population</a:t>
          </a:r>
        </a:p>
      </dgm:t>
    </dgm:pt>
    <dgm:pt modelId="{330C6B03-9BF8-4F43-98F9-8874A09AADCE}" type="parTrans" cxnId="{A81F4DE5-6FAC-4B76-A098-C9CAAFADA98F}">
      <dgm:prSet/>
      <dgm:spPr/>
      <dgm:t>
        <a:bodyPr/>
        <a:lstStyle/>
        <a:p>
          <a:endParaRPr lang="en-GB"/>
        </a:p>
      </dgm:t>
    </dgm:pt>
    <dgm:pt modelId="{4958F950-0458-4C06-B132-080C127BC2A3}" type="sibTrans" cxnId="{A81F4DE5-6FAC-4B76-A098-C9CAAFADA98F}">
      <dgm:prSet/>
      <dgm:spPr/>
      <dgm:t>
        <a:bodyPr/>
        <a:lstStyle/>
        <a:p>
          <a:endParaRPr lang="en-GB"/>
        </a:p>
      </dgm:t>
    </dgm:pt>
    <dgm:pt modelId="{70DA7840-5F91-42EE-8A71-2A82DECA0E5A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n-GB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cause and effect relationship exists</a:t>
          </a:r>
        </a:p>
      </dgm:t>
    </dgm:pt>
    <dgm:pt modelId="{B8A8C78F-D5E0-400C-A2E0-E7E4ED8861F1}" type="parTrans" cxnId="{30DFD3A6-883C-4C5C-BA58-60077E25FB00}">
      <dgm:prSet/>
      <dgm:spPr/>
      <dgm:t>
        <a:bodyPr/>
        <a:lstStyle/>
        <a:p>
          <a:endParaRPr lang="en-GB"/>
        </a:p>
      </dgm:t>
    </dgm:pt>
    <dgm:pt modelId="{FE673F31-9621-4DA9-8CC1-5BF4B1C482FC}" type="sibTrans" cxnId="{30DFD3A6-883C-4C5C-BA58-60077E25FB00}">
      <dgm:prSet/>
      <dgm:spPr/>
      <dgm:t>
        <a:bodyPr/>
        <a:lstStyle/>
        <a:p>
          <a:endParaRPr lang="en-GB"/>
        </a:p>
      </dgm:t>
    </dgm:pt>
    <dgm:pt modelId="{3FB7D0ED-F6DF-441F-82E0-E1227C22AA6C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n-GB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effect is relevant to health</a:t>
          </a:r>
        </a:p>
      </dgm:t>
    </dgm:pt>
    <dgm:pt modelId="{6D5DB6BC-29FB-453F-A4AE-1D9645734EE3}" type="parTrans" cxnId="{3A05DDE8-FB6D-41DB-9600-3221CC8FCB46}">
      <dgm:prSet/>
      <dgm:spPr/>
      <dgm:t>
        <a:bodyPr/>
        <a:lstStyle/>
        <a:p>
          <a:endParaRPr lang="en-GB"/>
        </a:p>
      </dgm:t>
    </dgm:pt>
    <dgm:pt modelId="{BDED5543-0AF4-4A7E-855C-420137A92D14}" type="sibTrans" cxnId="{3A05DDE8-FB6D-41DB-9600-3221CC8FCB46}">
      <dgm:prSet/>
      <dgm:spPr/>
      <dgm:t>
        <a:bodyPr/>
        <a:lstStyle/>
        <a:p>
          <a:endParaRPr lang="en-GB"/>
        </a:p>
      </dgm:t>
    </dgm:pt>
    <dgm:pt modelId="{62DAFF2B-6165-4302-87EC-ACD9F8B87B14}">
      <dgm:prSet custT="1"/>
      <dgm:spPr/>
      <dgm:t>
        <a:bodyPr/>
        <a:lstStyle/>
        <a:p>
          <a:r>
            <a:rPr lang="en-GB" sz="1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quantity of food for the effect is reasonably achieved as part of a balanced diet</a:t>
          </a:r>
        </a:p>
      </dgm:t>
    </dgm:pt>
    <dgm:pt modelId="{0ED258F3-A51C-4FF7-A7CB-FC4EDDA22588}" type="parTrans" cxnId="{AB361833-DE52-4ADF-9D4E-16BD91109D1B}">
      <dgm:prSet/>
      <dgm:spPr/>
      <dgm:t>
        <a:bodyPr/>
        <a:lstStyle/>
        <a:p>
          <a:endParaRPr lang="en-GB"/>
        </a:p>
      </dgm:t>
    </dgm:pt>
    <dgm:pt modelId="{996D1853-C359-4DA0-9291-4476977F188C}" type="sibTrans" cxnId="{AB361833-DE52-4ADF-9D4E-16BD91109D1B}">
      <dgm:prSet/>
      <dgm:spPr/>
      <dgm:t>
        <a:bodyPr/>
        <a:lstStyle/>
        <a:p>
          <a:endParaRPr lang="en-GB"/>
        </a:p>
      </dgm:t>
    </dgm:pt>
    <dgm:pt modelId="{47E58CF3-7E8F-4B81-ADBE-31972F81539F}" type="pres">
      <dgm:prSet presAssocID="{14611576-E512-4052-99EF-DA4FAEFA2E0D}" presName="compositeShape" presStyleCnt="0">
        <dgm:presLayoutVars>
          <dgm:dir/>
          <dgm:resizeHandles/>
        </dgm:presLayoutVars>
      </dgm:prSet>
      <dgm:spPr/>
    </dgm:pt>
    <dgm:pt modelId="{278332BF-431C-4A30-8CB2-36A663FFD62F}" type="pres">
      <dgm:prSet presAssocID="{14611576-E512-4052-99EF-DA4FAEFA2E0D}" presName="pyramid" presStyleLbl="node1" presStyleIdx="0" presStyleCnt="1" custLinFactNeighborX="-18316" custLinFactNeighborY="-118"/>
      <dgm:spPr>
        <a:solidFill>
          <a:schemeClr val="bg2"/>
        </a:solidFill>
      </dgm:spPr>
    </dgm:pt>
    <dgm:pt modelId="{6C9D666C-D5B8-4A9D-BFC0-1BF31B06B256}" type="pres">
      <dgm:prSet presAssocID="{14611576-E512-4052-99EF-DA4FAEFA2E0D}" presName="theList" presStyleCnt="0"/>
      <dgm:spPr/>
    </dgm:pt>
    <dgm:pt modelId="{79666B63-2614-430D-8E4C-AA1613AA5647}" type="pres">
      <dgm:prSet presAssocID="{C3024F2F-CD74-493A-A109-EDC4B74529F0}" presName="aNode" presStyleLbl="fgAcc1" presStyleIdx="0" presStyleCnt="5" custLinFactNeighborX="-38462" custLinFactNeighborY="-29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4321FE-B880-4997-892E-7283698F59B9}" type="pres">
      <dgm:prSet presAssocID="{C3024F2F-CD74-493A-A109-EDC4B74529F0}" presName="aSpace" presStyleCnt="0"/>
      <dgm:spPr/>
    </dgm:pt>
    <dgm:pt modelId="{F97387FE-61C3-4D14-A7CD-EB5A85C7E829}" type="pres">
      <dgm:prSet presAssocID="{3FB7D0ED-F6DF-441F-82E0-E1227C22AA6C}" presName="aNode" presStyleLbl="fgAcc1" presStyleIdx="1" presStyleCnt="5" custLinFactNeighborX="-38885" custLinFactNeighborY="519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EEA4B2-CB32-4AFA-A54F-C3F3298A2485}" type="pres">
      <dgm:prSet presAssocID="{3FB7D0ED-F6DF-441F-82E0-E1227C22AA6C}" presName="aSpace" presStyleCnt="0"/>
      <dgm:spPr/>
    </dgm:pt>
    <dgm:pt modelId="{A69947FC-DB52-4E8C-84F7-53AB731240C7}" type="pres">
      <dgm:prSet presAssocID="{62DAFF2B-6165-4302-87EC-ACD9F8B87B14}" presName="aNode" presStyleLbl="fgAcc1" presStyleIdx="2" presStyleCnt="5" custLinFactNeighborX="-38885" custLinFactNeighborY="519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11CC8F-CAC4-4A6A-8451-FF852EC273BC}" type="pres">
      <dgm:prSet presAssocID="{62DAFF2B-6165-4302-87EC-ACD9F8B87B14}" presName="aSpace" presStyleCnt="0"/>
      <dgm:spPr/>
    </dgm:pt>
    <dgm:pt modelId="{C6B3B378-69CE-4C4A-AA41-66AC4566C610}" type="pres">
      <dgm:prSet presAssocID="{EC5D812A-417D-4D21-A099-BB56E9519C14}" presName="aNode" presStyleLbl="fgAcc1" presStyleIdx="3" presStyleCnt="5" custLinFactNeighborX="-38885" custLinFactNeighborY="519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759E99-88E0-4406-8F35-09ECA53F6137}" type="pres">
      <dgm:prSet presAssocID="{EC5D812A-417D-4D21-A099-BB56E9519C14}" presName="aSpace" presStyleCnt="0"/>
      <dgm:spPr/>
    </dgm:pt>
    <dgm:pt modelId="{797954A9-C1E8-4CAD-B80E-83AA0FA501B2}" type="pres">
      <dgm:prSet presAssocID="{70DA7840-5F91-42EE-8A71-2A82DECA0E5A}" presName="aNode" presStyleLbl="fgAcc1" presStyleIdx="4" presStyleCnt="5" custLinFactNeighborX="-38885" custLinFactNeighborY="519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680C9F-A83A-4A43-81E2-7546538503ED}" type="pres">
      <dgm:prSet presAssocID="{70DA7840-5F91-42EE-8A71-2A82DECA0E5A}" presName="aSpace" presStyleCnt="0"/>
      <dgm:spPr/>
    </dgm:pt>
  </dgm:ptLst>
  <dgm:cxnLst>
    <dgm:cxn modelId="{AA1BA0F6-BD74-45F0-A660-22284658B673}" type="presOf" srcId="{62DAFF2B-6165-4302-87EC-ACD9F8B87B14}" destId="{A69947FC-DB52-4E8C-84F7-53AB731240C7}" srcOrd="0" destOrd="0" presId="urn:microsoft.com/office/officeart/2005/8/layout/pyramid2"/>
    <dgm:cxn modelId="{AB361833-DE52-4ADF-9D4E-16BD91109D1B}" srcId="{14611576-E512-4052-99EF-DA4FAEFA2E0D}" destId="{62DAFF2B-6165-4302-87EC-ACD9F8B87B14}" srcOrd="2" destOrd="0" parTransId="{0ED258F3-A51C-4FF7-A7CB-FC4EDDA22588}" sibTransId="{996D1853-C359-4DA0-9291-4476977F188C}"/>
    <dgm:cxn modelId="{A81F4DE5-6FAC-4B76-A098-C9CAAFADA98F}" srcId="{14611576-E512-4052-99EF-DA4FAEFA2E0D}" destId="{EC5D812A-417D-4D21-A099-BB56E9519C14}" srcOrd="3" destOrd="0" parTransId="{330C6B03-9BF8-4F43-98F9-8874A09AADCE}" sibTransId="{4958F950-0458-4C06-B132-080C127BC2A3}"/>
    <dgm:cxn modelId="{6B0991DF-C869-4A05-9623-D57EFBB375F6}" type="presOf" srcId="{14611576-E512-4052-99EF-DA4FAEFA2E0D}" destId="{47E58CF3-7E8F-4B81-ADBE-31972F81539F}" srcOrd="0" destOrd="0" presId="urn:microsoft.com/office/officeart/2005/8/layout/pyramid2"/>
    <dgm:cxn modelId="{4A89B9AE-29D0-430F-96D0-AEE168DB289B}" type="presOf" srcId="{EC5D812A-417D-4D21-A099-BB56E9519C14}" destId="{C6B3B378-69CE-4C4A-AA41-66AC4566C610}" srcOrd="0" destOrd="0" presId="urn:microsoft.com/office/officeart/2005/8/layout/pyramid2"/>
    <dgm:cxn modelId="{D03BE9C1-6336-4E15-B875-44F670991ACF}" srcId="{14611576-E512-4052-99EF-DA4FAEFA2E0D}" destId="{C3024F2F-CD74-493A-A109-EDC4B74529F0}" srcOrd="0" destOrd="0" parTransId="{FEA7DF9A-3FD0-4A2F-B241-10F4AB82DEAE}" sibTransId="{077F4FD4-397B-4C6C-96B4-20656A0D4EAD}"/>
    <dgm:cxn modelId="{BD80F433-36BD-4184-8B28-A08F0C047BC7}" type="presOf" srcId="{70DA7840-5F91-42EE-8A71-2A82DECA0E5A}" destId="{797954A9-C1E8-4CAD-B80E-83AA0FA501B2}" srcOrd="0" destOrd="0" presId="urn:microsoft.com/office/officeart/2005/8/layout/pyramid2"/>
    <dgm:cxn modelId="{6F3E0EB7-B355-48BE-896B-5DB5145F3552}" type="presOf" srcId="{C3024F2F-CD74-493A-A109-EDC4B74529F0}" destId="{79666B63-2614-430D-8E4C-AA1613AA5647}" srcOrd="0" destOrd="0" presId="urn:microsoft.com/office/officeart/2005/8/layout/pyramid2"/>
    <dgm:cxn modelId="{3A05DDE8-FB6D-41DB-9600-3221CC8FCB46}" srcId="{14611576-E512-4052-99EF-DA4FAEFA2E0D}" destId="{3FB7D0ED-F6DF-441F-82E0-E1227C22AA6C}" srcOrd="1" destOrd="0" parTransId="{6D5DB6BC-29FB-453F-A4AE-1D9645734EE3}" sibTransId="{BDED5543-0AF4-4A7E-855C-420137A92D14}"/>
    <dgm:cxn modelId="{0B4028A2-771D-45BE-910E-73009A5A451C}" type="presOf" srcId="{3FB7D0ED-F6DF-441F-82E0-E1227C22AA6C}" destId="{F97387FE-61C3-4D14-A7CD-EB5A85C7E829}" srcOrd="0" destOrd="0" presId="urn:microsoft.com/office/officeart/2005/8/layout/pyramid2"/>
    <dgm:cxn modelId="{30DFD3A6-883C-4C5C-BA58-60077E25FB00}" srcId="{14611576-E512-4052-99EF-DA4FAEFA2E0D}" destId="{70DA7840-5F91-42EE-8A71-2A82DECA0E5A}" srcOrd="4" destOrd="0" parTransId="{B8A8C78F-D5E0-400C-A2E0-E7E4ED8861F1}" sibTransId="{FE673F31-9621-4DA9-8CC1-5BF4B1C482FC}"/>
    <dgm:cxn modelId="{5A5C2D2D-85B1-4A5D-8028-A7FECFBC1468}" type="presParOf" srcId="{47E58CF3-7E8F-4B81-ADBE-31972F81539F}" destId="{278332BF-431C-4A30-8CB2-36A663FFD62F}" srcOrd="0" destOrd="0" presId="urn:microsoft.com/office/officeart/2005/8/layout/pyramid2"/>
    <dgm:cxn modelId="{58C10159-F48B-4D7D-9993-5B9E1CC60299}" type="presParOf" srcId="{47E58CF3-7E8F-4B81-ADBE-31972F81539F}" destId="{6C9D666C-D5B8-4A9D-BFC0-1BF31B06B256}" srcOrd="1" destOrd="0" presId="urn:microsoft.com/office/officeart/2005/8/layout/pyramid2"/>
    <dgm:cxn modelId="{5B9CA01A-2530-4EA7-B886-3514F55F01C9}" type="presParOf" srcId="{6C9D666C-D5B8-4A9D-BFC0-1BF31B06B256}" destId="{79666B63-2614-430D-8E4C-AA1613AA5647}" srcOrd="0" destOrd="0" presId="urn:microsoft.com/office/officeart/2005/8/layout/pyramid2"/>
    <dgm:cxn modelId="{9C36A2F3-8B53-46E6-9D47-24F038D9E304}" type="presParOf" srcId="{6C9D666C-D5B8-4A9D-BFC0-1BF31B06B256}" destId="{434321FE-B880-4997-892E-7283698F59B9}" srcOrd="1" destOrd="0" presId="urn:microsoft.com/office/officeart/2005/8/layout/pyramid2"/>
    <dgm:cxn modelId="{0F290383-2E9D-4746-BF20-D1FE04D05A14}" type="presParOf" srcId="{6C9D666C-D5B8-4A9D-BFC0-1BF31B06B256}" destId="{F97387FE-61C3-4D14-A7CD-EB5A85C7E829}" srcOrd="2" destOrd="0" presId="urn:microsoft.com/office/officeart/2005/8/layout/pyramid2"/>
    <dgm:cxn modelId="{EC5F2689-20A4-48CC-8D61-573900B22514}" type="presParOf" srcId="{6C9D666C-D5B8-4A9D-BFC0-1BF31B06B256}" destId="{79EEA4B2-CB32-4AFA-A54F-C3F3298A2485}" srcOrd="3" destOrd="0" presId="urn:microsoft.com/office/officeart/2005/8/layout/pyramid2"/>
    <dgm:cxn modelId="{07482494-E472-4841-84E9-4B8B028D4DFE}" type="presParOf" srcId="{6C9D666C-D5B8-4A9D-BFC0-1BF31B06B256}" destId="{A69947FC-DB52-4E8C-84F7-53AB731240C7}" srcOrd="4" destOrd="0" presId="urn:microsoft.com/office/officeart/2005/8/layout/pyramid2"/>
    <dgm:cxn modelId="{069A15D0-C5EF-4F62-B6D4-169B001236E8}" type="presParOf" srcId="{6C9D666C-D5B8-4A9D-BFC0-1BF31B06B256}" destId="{1E11CC8F-CAC4-4A6A-8451-FF852EC273BC}" srcOrd="5" destOrd="0" presId="urn:microsoft.com/office/officeart/2005/8/layout/pyramid2"/>
    <dgm:cxn modelId="{FAD03644-DB14-4F1D-B6EB-C2D6F6685DC0}" type="presParOf" srcId="{6C9D666C-D5B8-4A9D-BFC0-1BF31B06B256}" destId="{C6B3B378-69CE-4C4A-AA41-66AC4566C610}" srcOrd="6" destOrd="0" presId="urn:microsoft.com/office/officeart/2005/8/layout/pyramid2"/>
    <dgm:cxn modelId="{A4C02073-2B19-4118-B8F6-8944A9C883C5}" type="presParOf" srcId="{6C9D666C-D5B8-4A9D-BFC0-1BF31B06B256}" destId="{1D759E99-88E0-4406-8F35-09ECA53F6137}" srcOrd="7" destOrd="0" presId="urn:microsoft.com/office/officeart/2005/8/layout/pyramid2"/>
    <dgm:cxn modelId="{4B7B1C99-AEAA-4D41-8C84-5A280333007E}" type="presParOf" srcId="{6C9D666C-D5B8-4A9D-BFC0-1BF31B06B256}" destId="{797954A9-C1E8-4CAD-B80E-83AA0FA501B2}" srcOrd="8" destOrd="0" presId="urn:microsoft.com/office/officeart/2005/8/layout/pyramid2"/>
    <dgm:cxn modelId="{D16EAF2C-4AB5-41A6-9DF5-127E9A0B961F}" type="presParOf" srcId="{6C9D666C-D5B8-4A9D-BFC0-1BF31B06B256}" destId="{42680C9F-A83A-4A43-81E2-7546538503E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694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5694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pPr>
              <a:defRPr/>
            </a:pPr>
            <a:fld id="{004FE8E9-F12B-4FB8-A772-BBC8CABD0C0F}" type="datetimeFigureOut">
              <a:rPr lang="en-US"/>
              <a:pPr>
                <a:defRPr/>
              </a:pPr>
              <a:t>11/7/2018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pPr>
              <a:defRPr/>
            </a:pPr>
            <a:fld id="{AFF45D3A-AC0E-4229-B988-EC0E533FEC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097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694"/>
          </a:xfrm>
          <a:prstGeom prst="rect">
            <a:avLst/>
          </a:prstGeom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694"/>
          </a:xfrm>
          <a:prstGeom prst="rect">
            <a:avLst/>
          </a:prstGeom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fld id="{0DF180D8-63C1-482A-ABF7-68E2CEB63B1B}" type="datetime1">
              <a:rPr lang="en-US"/>
              <a:pPr>
                <a:defRPr/>
              </a:pPr>
              <a:t>11/7/2018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98500"/>
            <a:ext cx="504348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583" tIns="46292" rIns="92583" bIns="4629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9"/>
            <a:ext cx="5486400" cy="4191238"/>
          </a:xfrm>
          <a:prstGeom prst="rect">
            <a:avLst/>
          </a:prstGeom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fld id="{55566FAD-C3EE-4F33-B4D8-0425C82AE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12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8050" y="698500"/>
            <a:ext cx="5043488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A689E1-1914-5440-92B3-741D5C4224C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35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xmlns="" id="{3CCD49E6-F86E-4A43-887B-A85954EE6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xmlns="" id="{0F45B9D8-58B9-4B05-889E-85C8A8BB76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xmlns="" id="{823DC0EB-6789-4DCA-80F3-21104CD6E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9C9E52-87E8-42A1-BAC4-FAE843BBC100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223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66FAD-C3EE-4F33-B4D8-0425C82AE80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91359867-996F-4385-962C-0862F39BE5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1EB6A357-0179-473D-8F6B-E344F1859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Appearance and disappearance of ingested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bifidobacteria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(IBF) in the feces of six healthy men before, during and after consumption of exogenous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bifidobacteria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Values are means ± SEM and are expressed as ingested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bifidobacteria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as a percentage of total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bifidobacteria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Points denoted with different letters (a or b) differ significantly (P &lt; 0.001). RFLP = restriction fragment length polymorphism.
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B11E8800-E95E-4193-8D5F-E4E48A51064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A236155-7EE7-4C73-8E0E-500D4F7213B9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48279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66FAD-C3EE-4F33-B4D8-0425C82AE80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85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66FAD-C3EE-4F33-B4D8-0425C82AE80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71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8050" y="698500"/>
            <a:ext cx="504348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561" lvl="1" indent="-171441" defTabSz="914241">
              <a:buFont typeface="Arial" panose="020B0604020202020204" pitchFamily="34" charset="0"/>
              <a:buChar char="•"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7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8050" y="698500"/>
            <a:ext cx="504348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284C-A3EB-49A4-8297-4F3B3AC5344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7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F7BF11-A71B-0645-97BC-C6F2771E4195}" type="slidenum">
              <a:rPr lang="en-GB" sz="1200">
                <a:cs typeface="Arial" charset="0"/>
              </a:rPr>
              <a:pPr eaLnBrk="1" hangingPunct="1"/>
              <a:t>5</a:t>
            </a:fld>
            <a:endParaRPr lang="en-GB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9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66FAD-C3EE-4F33-B4D8-0425C82AE80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7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66FAD-C3EE-4F33-B4D8-0425C82AE80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41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saccharides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66FAD-C3EE-4F33-B4D8-0425C82AE80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45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saccharides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66FAD-C3EE-4F33-B4D8-0425C82AE80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2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66FAD-C3EE-4F33-B4D8-0425C82AE80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16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66FAD-C3EE-4F33-B4D8-0425C82AE80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" name="Group 10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39852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72D1-50E1-408E-84DA-EA4CF36C2A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81F2-3DA0-4D8D-823E-EB01E47E2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" name="Group 8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7439852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FCE92-D340-4634-BABC-C57ACD8E48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934200" y="6400800"/>
            <a:ext cx="33845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298AC"/>
                </a:solidFill>
                <a:latin typeface="Calibri" pitchFamily="-65" charset="0"/>
              </a:rPr>
              <a:t>Harwood Levitt Consulting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0" y="6553200"/>
            <a:ext cx="68516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C180-5FBD-42BD-AB6A-CDBD8D84F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95300" y="3429000"/>
            <a:ext cx="255905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00388"/>
            <a:ext cx="8915400" cy="6397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4" name="Group 6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Straight Connector 10"/>
          <p:cNvCxnSpPr/>
          <p:nvPr userDrawn="1"/>
        </p:nvCxnSpPr>
        <p:spPr>
          <a:xfrm>
            <a:off x="6872288" y="3429000"/>
            <a:ext cx="255905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7" name="Group 12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4A315-63DB-4A65-AA4E-D91E9A033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4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F43FE-89D7-4FD0-8862-59619EC72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" name="Group 7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9B41-4E57-4193-BA1C-85118913B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" name="Group 7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2750" y="617221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5F01C-9554-4621-9FCF-2FBFA88D6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1"/>
            <a:ext cx="652145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5F1B1-FDB0-452B-8991-1C20D3D62B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4" name="Group 6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497020" y="342913"/>
            <a:ext cx="8915400" cy="1522413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contrast="30000"/>
          </a:blip>
          <a:srcRect r="74" b="536"/>
          <a:stretch>
            <a:fillRect/>
          </a:stretch>
        </p:blipFill>
        <p:spPr bwMode="auto">
          <a:xfrm>
            <a:off x="0" y="636905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: Red">
    <p:bg>
      <p:bgPr>
        <a:solidFill>
          <a:srgbClr val="F30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426464"/>
            <a:ext cx="8917120" cy="2596896"/>
          </a:xfrm>
        </p:spPr>
        <p:txBody>
          <a:bodyPr/>
          <a:lstStyle>
            <a:lvl1pPr>
              <a:lnSpc>
                <a:spcPts val="67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95300" y="5363147"/>
            <a:ext cx="8917120" cy="813816"/>
          </a:xfrm>
        </p:spPr>
        <p:txBody>
          <a:bodyPr/>
          <a:lstStyle>
            <a:lvl1pPr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28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" name="Group 10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39852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CFCE92-D340-4634-BABC-C57ACD8E489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3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497020" y="342913"/>
            <a:ext cx="8915400" cy="1522413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contrast="30000"/>
          </a:blip>
          <a:srcRect r="74" b="536"/>
          <a:stretch>
            <a:fillRect/>
          </a:stretch>
        </p:blipFill>
        <p:spPr bwMode="auto">
          <a:xfrm>
            <a:off x="0" y="636905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5213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5588"/>
            <a:ext cx="89154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39852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CFCE92-D340-4634-BABC-C57ACD8E489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63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5588"/>
            <a:ext cx="8915400" cy="639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4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39852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CFCE92-D340-4634-BABC-C57ACD8E489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39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8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CE92-D340-4634-BABC-C57ACD8E4893}" type="slidenum">
              <a:rPr lang="en-GB" smtClean="0">
                <a:solidFill>
                  <a:srgbClr val="CC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C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83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8908"/>
            <a:ext cx="89154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495300" y="914401"/>
            <a:ext cx="8915400" cy="158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1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CE92-D340-4634-BABC-C57ACD8E4893}" type="slidenum">
              <a:rPr lang="en-GB" smtClean="0">
                <a:solidFill>
                  <a:srgbClr val="CC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C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60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" name="Group 12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CE92-D340-4634-BABC-C57ACD8E4893}" type="slidenum">
              <a:rPr lang="en-GB" smtClean="0">
                <a:solidFill>
                  <a:srgbClr val="CC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C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96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5588"/>
            <a:ext cx="89154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CE92-D340-4634-BABC-C57ACD8E4893}" type="slidenum">
              <a:rPr lang="en-GB" smtClean="0">
                <a:solidFill>
                  <a:srgbClr val="CC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C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0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3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9646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5588"/>
            <a:ext cx="89154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39852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72D1-50E1-408E-84DA-EA4CF36C2A8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33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81F2-3DA0-4D8D-823E-EB01E47E27D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8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7439852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CFCE92-D340-4634-BABC-C57ACD8E4893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42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934200" y="6400800"/>
            <a:ext cx="33845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298AC"/>
                </a:solidFill>
                <a:latin typeface="Calibri" pitchFamily="-65" charset="0"/>
              </a:rPr>
              <a:t>Harwood Levitt Consulting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0" y="6553200"/>
            <a:ext cx="68516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C180-5FBD-42BD-AB6A-CDBD8D84F10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68634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95300" y="3429000"/>
            <a:ext cx="255905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00388"/>
            <a:ext cx="8915400" cy="6397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grpSp>
        <p:nvGrpSpPr>
          <p:cNvPr id="4" name="Group 6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Straight Connector 10"/>
          <p:cNvCxnSpPr/>
          <p:nvPr userDrawn="1"/>
        </p:nvCxnSpPr>
        <p:spPr>
          <a:xfrm>
            <a:off x="6872288" y="3429000"/>
            <a:ext cx="255905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862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grpSp>
        <p:nvGrpSpPr>
          <p:cNvPr id="7" name="Group 12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18409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4A315-63DB-4A65-AA4E-D91E9A03394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4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72822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F43FE-89D7-4FD0-8862-59619EC7273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7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23201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9B41-4E57-4193-BA1C-85118913B37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7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03867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2750" y="617221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5F01C-9554-4621-9FCF-2FBFA88D684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51129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1"/>
            <a:ext cx="652145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5F1B1-FDB0-452B-8991-1C20D3D62B5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6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9919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5588"/>
            <a:ext cx="8915400" cy="639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4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39852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261687" y="6365828"/>
            <a:ext cx="487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503499" y="1229455"/>
            <a:ext cx="89297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354720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261687" y="6365828"/>
            <a:ext cx="487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503499" y="1229455"/>
            <a:ext cx="89297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02593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" name="Group 10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39852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497020" y="342913"/>
            <a:ext cx="8915400" cy="1522413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contrast="30000"/>
          </a:blip>
          <a:srcRect r="74" b="536"/>
          <a:stretch>
            <a:fillRect/>
          </a:stretch>
        </p:blipFill>
        <p:spPr bwMode="auto">
          <a:xfrm>
            <a:off x="0" y="636905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5549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5588"/>
            <a:ext cx="89154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39852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8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5588"/>
            <a:ext cx="8915400" cy="639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4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39852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9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8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8908"/>
            <a:ext cx="89154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11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3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" name="Group 12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8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5588"/>
            <a:ext cx="89154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9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8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3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507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72D1-50E1-408E-84DA-EA4CF36C2A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81F2-3DA0-4D8D-823E-EB01E47E2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" name="Group 8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7439852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FCE92-D340-4634-BABC-C57ACD8E48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7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934200" y="6400800"/>
            <a:ext cx="33845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298AC"/>
                </a:solidFill>
                <a:latin typeface="Calibri" pitchFamily="-65" charset="0"/>
              </a:rPr>
              <a:t>Harwood Levitt Consulting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0" y="6553200"/>
            <a:ext cx="68516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C180-5FBD-42BD-AB6A-CDBD8D84F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188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95300" y="3429000"/>
            <a:ext cx="255905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00388"/>
            <a:ext cx="8915400" cy="6397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4" name="Group 6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Straight Connector 10"/>
          <p:cNvCxnSpPr/>
          <p:nvPr userDrawn="1"/>
        </p:nvCxnSpPr>
        <p:spPr>
          <a:xfrm>
            <a:off x="6872288" y="3429000"/>
            <a:ext cx="255905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4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7" name="Group 12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475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4A315-63DB-4A65-AA4E-D91E9A033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4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648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F43FE-89D7-4FD0-8862-59619EC72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" name="Group 7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246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9B41-4E57-4193-BA1C-85118913B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" name="Group 7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755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2750" y="617221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5F01C-9554-4621-9FCF-2FBFA88D6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569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8908"/>
            <a:ext cx="89154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11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1"/>
            <a:ext cx="652145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5F1B1-FDB0-452B-8991-1C20D3D62B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4" name="Group 6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282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" name="Group 12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5588"/>
            <a:ext cx="89154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3"/>
          <p:cNvGrpSpPr/>
          <p:nvPr userDrawn="1"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2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143006"/>
            <a:ext cx="89154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39852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8" r:id="rId20"/>
  </p:sldLayoutIdLst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2">
              <a:lumMod val="50000"/>
            </a:schemeClr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kern="1200">
          <a:solidFill>
            <a:schemeClr val="tx2">
              <a:lumMod val="50000"/>
            </a:schemeClr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charset="0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Courier New" pitchFamily="49" charset="0"/>
        <a:buChar char="o"/>
        <a:defRPr sz="1600" kern="1200">
          <a:solidFill>
            <a:schemeClr val="tx2">
              <a:lumMod val="50000"/>
            </a:schemeClr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3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143006"/>
            <a:ext cx="89154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39852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CFCE92-D340-4634-BABC-C57ACD8E489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7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4" r:id="rId20"/>
    <p:sldLayoutId id="2147483715" r:id="rId2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2">
              <a:lumMod val="50000"/>
            </a:schemeClr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kern="1200">
          <a:solidFill>
            <a:schemeClr val="tx2">
              <a:lumMod val="50000"/>
            </a:schemeClr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charset="0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Courier New" pitchFamily="49" charset="0"/>
        <a:buChar char="o"/>
        <a:defRPr sz="1600" kern="1200">
          <a:solidFill>
            <a:schemeClr val="tx2">
              <a:lumMod val="50000"/>
            </a:schemeClr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362700"/>
            <a:ext cx="9906000" cy="495300"/>
            <a:chOff x="0" y="6362700"/>
            <a:chExt cx="9144000" cy="4953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362700"/>
              <a:ext cx="9144000" cy="495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1" cstate="print">
              <a:lum contrast="30000"/>
            </a:blip>
            <a:srcRect r="74" b="536"/>
            <a:stretch>
              <a:fillRect/>
            </a:stretch>
          </p:blipFill>
          <p:spPr bwMode="auto">
            <a:xfrm>
              <a:off x="0" y="6369050"/>
              <a:ext cx="27432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143006"/>
            <a:ext cx="89154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39852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CFCE92-D340-4634-BABC-C57ACD8E489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22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</p:sldLayoutIdLst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2">
              <a:lumMod val="50000"/>
            </a:schemeClr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kern="1200">
          <a:solidFill>
            <a:schemeClr val="tx2">
              <a:lumMod val="50000"/>
            </a:schemeClr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charset="0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Courier New" pitchFamily="49" charset="0"/>
        <a:buChar char="o"/>
        <a:defRPr sz="1600" kern="1200">
          <a:solidFill>
            <a:schemeClr val="tx2">
              <a:lumMod val="50000"/>
            </a:schemeClr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3.jpe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  <a:p>
            <a:r>
              <a:rPr lang="en-GB" dirty="0"/>
              <a:t> </a:t>
            </a:r>
          </a:p>
          <a:p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Food, Microbiome and Regulatory Paths Forward </a:t>
            </a:r>
            <a:endParaRPr lang="en-GB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GB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0484" name="Subtitle 17"/>
          <p:cNvSpPr>
            <a:spLocks noGrp="1"/>
          </p:cNvSpPr>
          <p:nvPr>
            <p:ph sz="quarter" idx="11"/>
          </p:nvPr>
        </p:nvSpPr>
        <p:spPr>
          <a:xfrm>
            <a:off x="0" y="5877271"/>
            <a:ext cx="9906000" cy="980729"/>
          </a:xfrm>
        </p:spPr>
        <p:txBody>
          <a:bodyPr anchor="t"/>
          <a:lstStyle/>
          <a:p>
            <a:pPr>
              <a:buNone/>
            </a:pPr>
            <a:endParaRPr lang="en-GB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Shortt,  J&amp;J Consumer</a:t>
            </a:r>
          </a:p>
          <a:p>
            <a:pPr>
              <a:buNone/>
            </a:pPr>
            <a:r>
              <a:rPr lang="en-GB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of Microbiota in Human Health, Warsaw, Nov 2018</a:t>
            </a:r>
            <a:endParaRPr lang="en-GB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en-GB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en-US" sz="1400" i="1" dirty="0">
              <a:solidFill>
                <a:schemeClr val="bg1"/>
              </a:solidFill>
              <a:latin typeface="Georgia" pitchFamily="-110" charset="0"/>
              <a:ea typeface="Georgia" pitchFamily="-110" charset="0"/>
              <a:cs typeface="Georgia" pitchFamily="-11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3501008"/>
            <a:ext cx="4142251" cy="27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8910E4-4E70-45D0-80BB-DC0A510B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1A808A-3D0F-4DD7-92A6-59359A9D5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64" y="1143006"/>
            <a:ext cx="9282236" cy="49831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Regulation (EC) No 178 2002; Regulation EC 852 2004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Protection of human health and consumer’s interest;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2"/>
                </a:solidFill>
              </a:rPr>
              <a:t> ‘Food shall not be placed on the market if it is unsafe’</a:t>
            </a:r>
            <a:endParaRPr lang="en-GB" sz="3200" b="1" dirty="0">
              <a:solidFill>
                <a:schemeClr val="tx2"/>
              </a:solidFill>
            </a:endParaRP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Food GMP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Risk analysis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Traceability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HACCP principles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Good hygiene practices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Precautionary principle  </a:t>
            </a:r>
          </a:p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C1B4AB-9A66-478E-8521-585A1A2D1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CFCE92-D340-4634-BABC-C57ACD8E4893}" type="slidenum">
              <a:rPr lang="en-GB" smtClean="0">
                <a:solidFill>
                  <a:srgbClr val="CC0000">
                    <a:tint val="75000"/>
                  </a:srgbClr>
                </a:solidFill>
              </a:rPr>
              <a:pPr/>
              <a:t>10</a:t>
            </a:fld>
            <a:endParaRPr lang="en-GB" dirty="0">
              <a:solidFill>
                <a:srgbClr val="CC0000">
                  <a:tint val="75000"/>
                </a:srgbClr>
              </a:solidFill>
            </a:endParaRPr>
          </a:p>
        </p:txBody>
      </p:sp>
      <p:pic>
        <p:nvPicPr>
          <p:cNvPr id="5" name="Picture 4" descr="E:\hammer.jpg">
            <a:extLst>
              <a:ext uri="{FF2B5EF4-FFF2-40B4-BE49-F238E27FC236}">
                <a16:creationId xmlns:a16="http://schemas.microsoft.com/office/drawing/2014/main" xmlns="" id="{C09E0BB4-2F4E-4506-956E-36E635AE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9" y="2728380"/>
            <a:ext cx="2664296" cy="339779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8504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F188CC-F694-48C6-9552-6E4B1CD7C54A}"/>
              </a:ext>
            </a:extLst>
          </p:cNvPr>
          <p:cNvSpPr/>
          <p:nvPr/>
        </p:nvSpPr>
        <p:spPr>
          <a:xfrm rot="10800000" flipV="1">
            <a:off x="200472" y="1393164"/>
            <a:ext cx="36106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Inventory of Microorganisms with a documented History 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of Use in Food </a:t>
            </a:r>
          </a:p>
          <a:p>
            <a:r>
              <a:rPr lang="en-GB" b="1" dirty="0" err="1">
                <a:solidFill>
                  <a:schemeClr val="tx2"/>
                </a:solidFill>
              </a:rPr>
              <a:t>Morgensen</a:t>
            </a:r>
            <a:r>
              <a:rPr lang="en-GB" b="1" dirty="0">
                <a:solidFill>
                  <a:schemeClr val="tx2"/>
                </a:solidFill>
              </a:rPr>
              <a:t> et al  2002b Bulletin of IDF 377, 10–19.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Probiotic - Novel Ingredient?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CFCE92-D340-4634-BABC-C57ACD8E4893}" type="slidenum">
              <a:rPr lang="en-GB" smtClean="0">
                <a:solidFill>
                  <a:srgbClr val="CC0000">
                    <a:tint val="75000"/>
                  </a:srgbClr>
                </a:solidFill>
              </a:rPr>
              <a:pPr/>
              <a:t>11</a:t>
            </a:fld>
            <a:endParaRPr lang="en-GB" dirty="0">
              <a:solidFill>
                <a:srgbClr val="CC0000">
                  <a:tint val="75000"/>
                </a:srgb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B81917-92E7-437E-82CD-82422DA0EAC4}"/>
              </a:ext>
            </a:extLst>
          </p:cNvPr>
          <p:cNvSpPr txBox="1"/>
          <p:nvPr/>
        </p:nvSpPr>
        <p:spPr>
          <a:xfrm rot="10800000" flipV="1">
            <a:off x="200470" y="4876411"/>
            <a:ext cx="309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solidFill>
                  <a:schemeClr val="bg2">
                    <a:lumMod val="10000"/>
                  </a:schemeClr>
                </a:solidFill>
              </a:rPr>
              <a:t>Bourdichon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 et al l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nternational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Journal of Food Microbiology 154 (2012) 87–97</a:t>
            </a:r>
          </a:p>
          <a:p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Food fermentations: Microorganisms with technological beneficial use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7796F5-07C8-458F-A4F6-63809A02B1F2}"/>
              </a:ext>
            </a:extLst>
          </p:cNvPr>
          <p:cNvSpPr txBox="1"/>
          <p:nvPr/>
        </p:nvSpPr>
        <p:spPr>
          <a:xfrm rot="10800000">
            <a:off x="948582" y="5314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9220" name="6E7ABB1A-859A-4CB8-B70B-70563529DA9E" descr="image1.jpeg">
            <a:extLst>
              <a:ext uri="{FF2B5EF4-FFF2-40B4-BE49-F238E27FC236}">
                <a16:creationId xmlns:a16="http://schemas.microsoft.com/office/drawing/2014/main" xmlns="" id="{0A9582FC-448A-4B08-AFBB-41EFB999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0" y="1111619"/>
            <a:ext cx="6096000" cy="4572000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9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Novel Ingredients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Novel Food Regulation  2015/2283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Clostridium </a:t>
            </a:r>
            <a:r>
              <a:rPr lang="en-GB" dirty="0" err="1"/>
              <a:t>butyricum</a:t>
            </a:r>
            <a:r>
              <a:rPr lang="en-GB" dirty="0"/>
              <a:t> MIYAIRI 588 (CBM 588)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Specified for food supplements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Max level 1.35 x 10</a:t>
            </a:r>
            <a:r>
              <a:rPr lang="en-GB" baseline="30000" dirty="0"/>
              <a:t>8 </a:t>
            </a:r>
            <a:r>
              <a:rPr lang="en-GB" dirty="0" err="1"/>
              <a:t>cfu</a:t>
            </a:r>
            <a:r>
              <a:rPr lang="en-GB" dirty="0"/>
              <a:t>/d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/>
              <a:t>Lacto</a:t>
            </a:r>
            <a:r>
              <a:rPr lang="en-GB" dirty="0"/>
              <a:t>-N-</a:t>
            </a:r>
            <a:r>
              <a:rPr lang="en-GB" dirty="0" err="1"/>
              <a:t>neotetraose</a:t>
            </a: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2’ </a:t>
            </a:r>
            <a:r>
              <a:rPr lang="en-GB" dirty="0" err="1"/>
              <a:t>fucosyllactose</a:t>
            </a:r>
            <a:r>
              <a:rPr lang="en-GB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Wide range of foods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Max infant formula 1.2g/L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/>
              <a:t>Galacto</a:t>
            </a:r>
            <a:r>
              <a:rPr lang="en-GB" dirty="0"/>
              <a:t>-oligosaccharides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Wide range of foods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Max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CFCE92-D340-4634-BABC-C57ACD8E4893}" type="slidenum">
              <a:rPr lang="en-GB" smtClean="0">
                <a:solidFill>
                  <a:srgbClr val="CC0000">
                    <a:tint val="75000"/>
                  </a:srgbClr>
                </a:solidFill>
              </a:rPr>
              <a:pPr/>
              <a:t>12</a:t>
            </a:fld>
            <a:endParaRPr lang="en-GB" dirty="0">
              <a:solidFill>
                <a:srgbClr val="CC0000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1105551"/>
            <a:ext cx="3655263" cy="500062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96565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6" name="Group 6"/>
          <p:cNvGrpSpPr>
            <a:grpSpLocks/>
          </p:cNvGrpSpPr>
          <p:nvPr/>
        </p:nvGrpSpPr>
        <p:grpSpPr bwMode="auto">
          <a:xfrm>
            <a:off x="175419" y="758223"/>
            <a:ext cx="9345348" cy="3346507"/>
            <a:chOff x="86" y="417"/>
            <a:chExt cx="5434" cy="2011"/>
          </a:xfrm>
        </p:grpSpPr>
        <p:sp>
          <p:nvSpPr>
            <p:cNvPr id="81929" name="Text Box 9"/>
            <p:cNvSpPr txBox="1">
              <a:spLocks noChangeArrowheads="1"/>
            </p:cNvSpPr>
            <p:nvPr/>
          </p:nvSpPr>
          <p:spPr bwMode="auto">
            <a:xfrm>
              <a:off x="86" y="1692"/>
              <a:ext cx="1319" cy="4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NUTRITION CLAIMS</a:t>
              </a:r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1536" y="1632"/>
              <a:ext cx="3984" cy="3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GB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Health Claim</a:t>
              </a:r>
            </a:p>
          </p:txBody>
        </p:sp>
        <p:grpSp>
          <p:nvGrpSpPr>
            <p:cNvPr id="81932" name="Group 12"/>
            <p:cNvGrpSpPr>
              <a:grpSpLocks/>
            </p:cNvGrpSpPr>
            <p:nvPr/>
          </p:nvGrpSpPr>
          <p:grpSpPr bwMode="auto">
            <a:xfrm>
              <a:off x="1530" y="1968"/>
              <a:ext cx="1248" cy="460"/>
              <a:chOff x="1536" y="2132"/>
              <a:chExt cx="1248" cy="460"/>
            </a:xfrm>
          </p:grpSpPr>
          <p:sp>
            <p:nvSpPr>
              <p:cNvPr id="81933" name="Text Box 13"/>
              <p:cNvSpPr txBox="1">
                <a:spLocks noChangeArrowheads="1"/>
              </p:cNvSpPr>
              <p:nvPr/>
            </p:nvSpPr>
            <p:spPr bwMode="auto">
              <a:xfrm>
                <a:off x="1584" y="2132"/>
                <a:ext cx="115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200" b="1" dirty="0">
                    <a:solidFill>
                      <a:srgbClr val="7F7F7F"/>
                    </a:solidFill>
                    <a:latin typeface="Arial" pitchFamily="34" charset="0"/>
                  </a:rPr>
                  <a:t>Based on generally accepted scientific data</a:t>
                </a:r>
                <a:endParaRPr lang="en-GB" sz="12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81934" name="Rectangle 14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1248" cy="432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81935" name="Group 15"/>
            <p:cNvGrpSpPr>
              <a:grpSpLocks/>
            </p:cNvGrpSpPr>
            <p:nvPr/>
          </p:nvGrpSpPr>
          <p:grpSpPr bwMode="auto">
            <a:xfrm>
              <a:off x="3006" y="1968"/>
              <a:ext cx="1198" cy="460"/>
              <a:chOff x="3012" y="2132"/>
              <a:chExt cx="1198" cy="460"/>
            </a:xfrm>
          </p:grpSpPr>
          <p:sp>
            <p:nvSpPr>
              <p:cNvPr id="81936" name="Text Box 16"/>
              <p:cNvSpPr txBox="1">
                <a:spLocks noChangeArrowheads="1"/>
              </p:cNvSpPr>
              <p:nvPr/>
            </p:nvSpPr>
            <p:spPr bwMode="auto">
              <a:xfrm>
                <a:off x="3012" y="2132"/>
                <a:ext cx="1198" cy="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200" b="1" dirty="0">
                    <a:solidFill>
                      <a:srgbClr val="7F7F7F"/>
                    </a:solidFill>
                    <a:latin typeface="Arial" pitchFamily="34" charset="0"/>
                  </a:rPr>
                  <a:t>Other (e.g. based on new scientific data or proprietary data)</a:t>
                </a:r>
                <a:endParaRPr lang="en-GB" sz="12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81937" name="Rectangle 17"/>
              <p:cNvSpPr>
                <a:spLocks noChangeArrowheads="1"/>
              </p:cNvSpPr>
              <p:nvPr/>
            </p:nvSpPr>
            <p:spPr bwMode="auto">
              <a:xfrm>
                <a:off x="3012" y="2160"/>
                <a:ext cx="1198" cy="432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81938" name="Group 18"/>
            <p:cNvGrpSpPr>
              <a:grpSpLocks/>
            </p:cNvGrpSpPr>
            <p:nvPr/>
          </p:nvGrpSpPr>
          <p:grpSpPr bwMode="auto">
            <a:xfrm>
              <a:off x="4320" y="1968"/>
              <a:ext cx="1200" cy="460"/>
              <a:chOff x="3012" y="2132"/>
              <a:chExt cx="1200" cy="460"/>
            </a:xfrm>
          </p:grpSpPr>
          <p:sp>
            <p:nvSpPr>
              <p:cNvPr id="81939" name="Text Box 19"/>
              <p:cNvSpPr txBox="1">
                <a:spLocks noChangeArrowheads="1"/>
              </p:cNvSpPr>
              <p:nvPr/>
            </p:nvSpPr>
            <p:spPr bwMode="auto">
              <a:xfrm>
                <a:off x="3012" y="2132"/>
                <a:ext cx="1200" cy="385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200" b="1" dirty="0">
                    <a:solidFill>
                      <a:srgbClr val="FF0000"/>
                    </a:solidFill>
                    <a:latin typeface="Arial" pitchFamily="34" charset="0"/>
                  </a:rPr>
                  <a:t>Reduction of disease </a:t>
                </a:r>
                <a:r>
                  <a:rPr lang="en-GB" sz="1200" b="1" dirty="0">
                    <a:latin typeface="Arial" pitchFamily="34" charset="0"/>
                  </a:rPr>
                  <a:t>risk</a:t>
                </a:r>
                <a:r>
                  <a:rPr lang="en-GB" sz="1200" b="1" dirty="0">
                    <a:solidFill>
                      <a:srgbClr val="7F7F7F"/>
                    </a:solidFill>
                    <a:latin typeface="Arial" pitchFamily="34" charset="0"/>
                  </a:rPr>
                  <a:t>/Children’s development &amp;  health </a:t>
                </a:r>
                <a:endParaRPr lang="en-GB" sz="12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81940" name="Rectangle 20"/>
              <p:cNvSpPr>
                <a:spLocks noChangeArrowheads="1"/>
              </p:cNvSpPr>
              <p:nvPr/>
            </p:nvSpPr>
            <p:spPr bwMode="auto">
              <a:xfrm>
                <a:off x="3012" y="2160"/>
                <a:ext cx="1200" cy="432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81941" name="Rectangle 21"/>
            <p:cNvSpPr>
              <a:spLocks noChangeArrowheads="1"/>
            </p:cNvSpPr>
            <p:nvPr/>
          </p:nvSpPr>
          <p:spPr bwMode="auto">
            <a:xfrm>
              <a:off x="86" y="417"/>
              <a:ext cx="424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457200" indent="-457200" eaLnBrk="0" hangingPunct="0">
                <a:buFont typeface="Times" pitchFamily="18" charset="0"/>
                <a:buNone/>
              </a:pPr>
              <a:r>
                <a:rPr lang="en-GB" dirty="0">
                  <a:solidFill>
                    <a:srgbClr val="7F7F7F"/>
                  </a:solidFill>
                  <a:latin typeface="Arial" pitchFamily="34" charset="0"/>
                </a:rPr>
                <a:t>- EC 1924 2006, d</a:t>
              </a:r>
              <a:r>
                <a:rPr lang="en-GB" sz="2000" dirty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etermines the claims that can be made</a:t>
              </a:r>
            </a:p>
          </p:txBody>
        </p:sp>
      </p:grpSp>
      <p:grpSp>
        <p:nvGrpSpPr>
          <p:cNvPr id="81942" name="Group 22"/>
          <p:cNvGrpSpPr>
            <a:grpSpLocks/>
          </p:cNvGrpSpPr>
          <p:nvPr/>
        </p:nvGrpSpPr>
        <p:grpSpPr bwMode="auto">
          <a:xfrm>
            <a:off x="56754" y="1219200"/>
            <a:ext cx="8256719" cy="4889500"/>
            <a:chOff x="33" y="614"/>
            <a:chExt cx="4801" cy="3080"/>
          </a:xfrm>
        </p:grpSpPr>
        <p:sp>
          <p:nvSpPr>
            <p:cNvPr id="81943" name="Line 23"/>
            <p:cNvSpPr>
              <a:spLocks noChangeShapeType="1"/>
            </p:cNvSpPr>
            <p:nvPr/>
          </p:nvSpPr>
          <p:spPr bwMode="auto">
            <a:xfrm>
              <a:off x="2160" y="2439"/>
              <a:ext cx="0" cy="67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CC0000"/>
                </a:solidFill>
              </a:endParaRPr>
            </a:p>
          </p:txBody>
        </p:sp>
        <p:sp>
          <p:nvSpPr>
            <p:cNvPr id="81944" name="Rectangle 24"/>
            <p:cNvSpPr>
              <a:spLocks noChangeArrowheads="1"/>
            </p:cNvSpPr>
            <p:nvPr/>
          </p:nvSpPr>
          <p:spPr bwMode="auto">
            <a:xfrm>
              <a:off x="33" y="3111"/>
              <a:ext cx="1263" cy="5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CC0000"/>
                </a:solidFill>
              </a:endParaRPr>
            </a:p>
          </p:txBody>
        </p:sp>
        <p:sp>
          <p:nvSpPr>
            <p:cNvPr id="81945" name="Text Box 25"/>
            <p:cNvSpPr txBox="1">
              <a:spLocks noChangeArrowheads="1"/>
            </p:cNvSpPr>
            <p:nvPr/>
          </p:nvSpPr>
          <p:spPr bwMode="auto">
            <a:xfrm>
              <a:off x="33" y="3112"/>
              <a:ext cx="1263" cy="5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 dirty="0">
                  <a:solidFill>
                    <a:prstClr val="white"/>
                  </a:solidFill>
                  <a:latin typeface="Arial" pitchFamily="34" charset="0"/>
                </a:rPr>
                <a:t>List of approved nutrition claims</a:t>
              </a:r>
              <a:endParaRPr lang="en-GB" sz="3600" dirty="0">
                <a:solidFill>
                  <a:prstClr val="white"/>
                </a:solidFill>
              </a:endParaRPr>
            </a:p>
          </p:txBody>
        </p:sp>
        <p:sp>
          <p:nvSpPr>
            <p:cNvPr id="81946" name="Rectangle 26"/>
            <p:cNvSpPr>
              <a:spLocks noChangeArrowheads="1"/>
            </p:cNvSpPr>
            <p:nvPr/>
          </p:nvSpPr>
          <p:spPr bwMode="auto">
            <a:xfrm>
              <a:off x="1415" y="3111"/>
              <a:ext cx="1363" cy="5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CC0000"/>
                </a:solidFill>
              </a:endParaRPr>
            </a:p>
          </p:txBody>
        </p:sp>
        <p:sp>
          <p:nvSpPr>
            <p:cNvPr id="81947" name="Text Box 27"/>
            <p:cNvSpPr txBox="1">
              <a:spLocks noChangeArrowheads="1"/>
            </p:cNvSpPr>
            <p:nvPr/>
          </p:nvSpPr>
          <p:spPr bwMode="auto">
            <a:xfrm>
              <a:off x="1415" y="3111"/>
              <a:ext cx="1481" cy="5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 dirty="0">
                  <a:solidFill>
                    <a:prstClr val="white"/>
                  </a:solidFill>
                  <a:latin typeface="Arial" pitchFamily="34" charset="0"/>
                </a:rPr>
                <a:t>List of approved generic Health</a:t>
              </a:r>
              <a:endParaRPr lang="en-GB" sz="3600" dirty="0">
                <a:solidFill>
                  <a:prstClr val="white"/>
                </a:solidFill>
              </a:endParaRPr>
            </a:p>
          </p:txBody>
        </p:sp>
        <p:sp>
          <p:nvSpPr>
            <p:cNvPr id="81948" name="Line 28"/>
            <p:cNvSpPr>
              <a:spLocks noChangeShapeType="1"/>
            </p:cNvSpPr>
            <p:nvPr/>
          </p:nvSpPr>
          <p:spPr bwMode="auto">
            <a:xfrm>
              <a:off x="816" y="2439"/>
              <a:ext cx="0" cy="67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CC0000"/>
                </a:solidFill>
              </a:endParaRPr>
            </a:p>
          </p:txBody>
        </p:sp>
        <p:sp>
          <p:nvSpPr>
            <p:cNvPr id="81949" name="Rectangle 29"/>
            <p:cNvSpPr>
              <a:spLocks noChangeArrowheads="1"/>
            </p:cNvSpPr>
            <p:nvPr/>
          </p:nvSpPr>
          <p:spPr bwMode="auto">
            <a:xfrm>
              <a:off x="96" y="614"/>
              <a:ext cx="47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457200" indent="-457200" eaLnBrk="0" hangingPunct="0">
                <a:buFont typeface="Times" pitchFamily="18" charset="0"/>
                <a:buNone/>
              </a:pPr>
              <a:r>
                <a:rPr lang="en-GB" dirty="0">
                  <a:solidFill>
                    <a:srgbClr val="7F7F7F"/>
                  </a:solidFill>
                  <a:latin typeface="Arial" pitchFamily="34" charset="0"/>
                </a:rPr>
                <a:t>- </a:t>
              </a:r>
              <a:r>
                <a:rPr lang="en-GB" sz="2000" dirty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Establishes the lists of nutrition &amp; generally accepted claims</a:t>
              </a:r>
            </a:p>
          </p:txBody>
        </p:sp>
      </p:grpSp>
      <p:grpSp>
        <p:nvGrpSpPr>
          <p:cNvPr id="81950" name="Group 30"/>
          <p:cNvGrpSpPr>
            <a:grpSpLocks/>
          </p:cNvGrpSpPr>
          <p:nvPr/>
        </p:nvGrpSpPr>
        <p:grpSpPr bwMode="auto">
          <a:xfrm>
            <a:off x="165100" y="1677988"/>
            <a:ext cx="9132525" cy="4457278"/>
            <a:chOff x="112" y="808"/>
            <a:chExt cx="5138" cy="2643"/>
          </a:xfrm>
        </p:grpSpPr>
        <p:sp>
          <p:nvSpPr>
            <p:cNvPr id="81951" name="Line 31"/>
            <p:cNvSpPr>
              <a:spLocks noChangeShapeType="1"/>
            </p:cNvSpPr>
            <p:nvPr/>
          </p:nvSpPr>
          <p:spPr bwMode="auto">
            <a:xfrm>
              <a:off x="4944" y="2352"/>
              <a:ext cx="0" cy="53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CC0000"/>
                </a:solidFill>
              </a:endParaRPr>
            </a:p>
          </p:txBody>
        </p:sp>
        <p:sp>
          <p:nvSpPr>
            <p:cNvPr id="81952" name="Line 32"/>
            <p:cNvSpPr>
              <a:spLocks noChangeShapeType="1"/>
            </p:cNvSpPr>
            <p:nvPr/>
          </p:nvSpPr>
          <p:spPr bwMode="auto">
            <a:xfrm>
              <a:off x="3600" y="2352"/>
              <a:ext cx="0" cy="53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CC0000"/>
                </a:solidFill>
              </a:endParaRPr>
            </a:p>
          </p:txBody>
        </p:sp>
        <p:sp>
          <p:nvSpPr>
            <p:cNvPr id="81954" name="Text Box 34"/>
            <p:cNvSpPr txBox="1">
              <a:spLocks noChangeArrowheads="1"/>
            </p:cNvSpPr>
            <p:nvPr/>
          </p:nvSpPr>
          <p:spPr bwMode="auto">
            <a:xfrm>
              <a:off x="3039" y="2903"/>
              <a:ext cx="2211" cy="5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 dirty="0">
                  <a:solidFill>
                    <a:prstClr val="white"/>
                  </a:solidFill>
                  <a:latin typeface="Arial" pitchFamily="34" charset="0"/>
                </a:rPr>
                <a:t>Authorisation procedure through EFSA </a:t>
              </a:r>
              <a:endParaRPr lang="en-GB" sz="3600" dirty="0">
                <a:solidFill>
                  <a:prstClr val="white"/>
                </a:solidFill>
              </a:endParaRPr>
            </a:p>
          </p:txBody>
        </p:sp>
        <p:sp>
          <p:nvSpPr>
            <p:cNvPr id="81955" name="Rectangle 35"/>
            <p:cNvSpPr>
              <a:spLocks noChangeArrowheads="1"/>
            </p:cNvSpPr>
            <p:nvPr/>
          </p:nvSpPr>
          <p:spPr bwMode="auto">
            <a:xfrm>
              <a:off x="112" y="808"/>
              <a:ext cx="461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457200" indent="-457200" eaLnBrk="0" hangingPunct="0">
                <a:buFont typeface="Times" pitchFamily="18" charset="0"/>
                <a:buNone/>
              </a:pPr>
              <a:r>
                <a:rPr lang="en-GB" sz="2000" dirty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-Establishes the procedure for the authorisation of new claims</a:t>
              </a:r>
            </a:p>
          </p:txBody>
        </p:sp>
      </p:grpSp>
      <p:sp>
        <p:nvSpPr>
          <p:cNvPr id="81966" name="Text Box 46"/>
          <p:cNvSpPr txBox="1">
            <a:spLocks noChangeArrowheads="1"/>
          </p:cNvSpPr>
          <p:nvPr/>
        </p:nvSpPr>
        <p:spPr bwMode="auto">
          <a:xfrm>
            <a:off x="267428" y="152401"/>
            <a:ext cx="951010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600" b="1" dirty="0">
                <a:latin typeface="Verdana" pitchFamily="34" charset="0"/>
              </a:rPr>
              <a:t>EC Health Claim Framework</a:t>
            </a:r>
          </a:p>
        </p:txBody>
      </p:sp>
    </p:spTree>
    <p:extLst>
      <p:ext uri="{BB962C8B-B14F-4D97-AF65-F5344CB8AC3E}">
        <p14:creationId xmlns:p14="http://schemas.microsoft.com/office/powerpoint/2010/main" val="267624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ADB58-3E2D-4269-9228-9AD406BA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239"/>
            <a:ext cx="8915400" cy="639762"/>
          </a:xfrm>
        </p:spPr>
        <p:txBody>
          <a:bodyPr/>
          <a:lstStyle/>
          <a:p>
            <a:r>
              <a:rPr lang="en-GB" dirty="0"/>
              <a:t>    </a:t>
            </a:r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Claim Continuum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E2C93E-A116-4C7A-9A97-0FD85F61B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CFCE92-D340-4634-BABC-C57ACD8E4893}" type="slidenum">
              <a:rPr lang="en-GB" smtClean="0">
                <a:solidFill>
                  <a:prstClr val="white"/>
                </a:solidFill>
              </a:rPr>
              <a:pPr/>
              <a:t>14</a:t>
            </a:fld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FF307742-E16F-4B67-ABCD-295279EF5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283402"/>
              </p:ext>
            </p:extLst>
          </p:nvPr>
        </p:nvGraphicFramePr>
        <p:xfrm>
          <a:off x="979165" y="895350"/>
          <a:ext cx="4333872" cy="497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5AC4F3A-7EC0-49A3-BA55-AF22CEE9B2CD}"/>
              </a:ext>
            </a:extLst>
          </p:cNvPr>
          <p:cNvCxnSpPr>
            <a:cxnSpLocks/>
          </p:cNvCxnSpPr>
          <p:nvPr/>
        </p:nvCxnSpPr>
        <p:spPr>
          <a:xfrm>
            <a:off x="491836" y="1117097"/>
            <a:ext cx="0" cy="4544151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73A002-C51F-4CC8-9E8A-904FC5C1706B}"/>
              </a:ext>
            </a:extLst>
          </p:cNvPr>
          <p:cNvSpPr txBox="1"/>
          <p:nvPr/>
        </p:nvSpPr>
        <p:spPr>
          <a:xfrm>
            <a:off x="0" y="74776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Healthy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AB0DB2-99E3-4E7E-AA88-E3A2B27E266E}"/>
              </a:ext>
            </a:extLst>
          </p:cNvPr>
          <p:cNvSpPr txBox="1"/>
          <p:nvPr/>
        </p:nvSpPr>
        <p:spPr>
          <a:xfrm>
            <a:off x="0" y="5661248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/>
          </a:p>
          <a:p>
            <a:r>
              <a:rPr lang="en-GB" b="1" dirty="0"/>
              <a:t>Compromised health</a:t>
            </a:r>
          </a:p>
        </p:txBody>
      </p:sp>
      <p:sp>
        <p:nvSpPr>
          <p:cNvPr id="3" name="AutoShape 2" descr="Image result for healthy person">
            <a:extLst>
              <a:ext uri="{FF2B5EF4-FFF2-40B4-BE49-F238E27FC236}">
                <a16:creationId xmlns:a16="http://schemas.microsoft.com/office/drawing/2014/main" xmlns="" id="{2DA353B7-016F-4F2E-AB46-BE57673B45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Content Placeholder 12" descr="A person eating food&#10;&#10;Description generated with very high confidence">
            <a:extLst>
              <a:ext uri="{FF2B5EF4-FFF2-40B4-BE49-F238E27FC236}">
                <a16:creationId xmlns:a16="http://schemas.microsoft.com/office/drawing/2014/main" xmlns="" id="{D5F539AF-5103-48BC-93C6-3EC30A105C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64" y="1017919"/>
            <a:ext cx="2738853" cy="149425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52BE22B-6825-4D17-98EB-E26C89CED25A}"/>
              </a:ext>
            </a:extLst>
          </p:cNvPr>
          <p:cNvGrpSpPr/>
          <p:nvPr/>
        </p:nvGrpSpPr>
        <p:grpSpPr>
          <a:xfrm>
            <a:off x="5867183" y="2568210"/>
            <a:ext cx="2879416" cy="1743075"/>
            <a:chOff x="770099" y="0"/>
            <a:chExt cx="1115506" cy="19700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BACFF90A-5525-485C-B626-A5996136BB04}"/>
                </a:ext>
              </a:extLst>
            </p:cNvPr>
            <p:cNvSpPr/>
            <p:nvPr/>
          </p:nvSpPr>
          <p:spPr>
            <a:xfrm>
              <a:off x="770099" y="0"/>
              <a:ext cx="1115506" cy="1970057"/>
            </a:xfrm>
            <a:prstGeom prst="roundRect">
              <a:avLst/>
            </a:prstGeom>
            <a:blipFill rotWithShape="0">
              <a:blip r:embed="rId9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xmlns="" id="{DEA8ACB1-EF82-477B-A53F-9473F87049C7}"/>
                </a:ext>
              </a:extLst>
            </p:cNvPr>
            <p:cNvSpPr txBox="1"/>
            <p:nvPr/>
          </p:nvSpPr>
          <p:spPr>
            <a:xfrm>
              <a:off x="824554" y="54455"/>
              <a:ext cx="1006596" cy="186114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113947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EC4827AF-104E-4852-BB2F-23BE1C300BBE}"/>
              </a:ext>
            </a:extLst>
          </p:cNvPr>
          <p:cNvSpPr/>
          <p:nvPr/>
        </p:nvSpPr>
        <p:spPr>
          <a:xfrm>
            <a:off x="838200" y="357188"/>
            <a:ext cx="3074988" cy="857250"/>
          </a:xfrm>
          <a:prstGeom prst="roundRect">
            <a:avLst>
              <a:gd name="adj" fmla="val 1363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 14 </a:t>
            </a:r>
            <a:endParaRPr lang="en-US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EFE1334B-89A6-4F6E-8EA2-F70487DBC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6" y="1428751"/>
            <a:ext cx="8069263" cy="1279525"/>
          </a:xfrm>
          <a:prstGeom prst="roundRect">
            <a:avLst>
              <a:gd name="adj" fmla="val 9435"/>
            </a:avLst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2000" tIns="46800" rIns="72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Disease risk-reduction claims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bg1"/>
                </a:solidFill>
                <a:latin typeface="+mn-lt"/>
              </a:rPr>
              <a:t>Authorised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prior to marketing on a case by case basis</a:t>
            </a:r>
            <a:endParaRPr lang="en-GB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4B23B51F-D214-44CC-A56F-DAB5C6A4F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6" y="3000376"/>
            <a:ext cx="8069263" cy="1109663"/>
          </a:xfrm>
          <a:prstGeom prst="roundRect">
            <a:avLst>
              <a:gd name="adj" fmla="val 10112"/>
            </a:avLst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8000" tIns="46800" rIns="108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  <a:t>Any claim that states, suggests or implies, that the consumption of a food category, food or one of its constituents significantly reduces a </a:t>
            </a:r>
            <a:r>
              <a:rPr lang="en-US" u="sng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  <a:t>risk factor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  <a:t>in the development of a human disease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D171B218-60B4-47FD-B126-9DD8C5258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6" y="4357689"/>
            <a:ext cx="8069263" cy="1285875"/>
          </a:xfrm>
          <a:prstGeom prst="roundRect">
            <a:avLst>
              <a:gd name="adj" fmla="val 9394"/>
            </a:avLst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8000" tIns="46800" rIns="108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+mn-lt"/>
              </a:rPr>
              <a:t>Based on application (dossier) submitted to EFSA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+mn-lt"/>
              </a:rPr>
              <a:t>EFSA carries out individual assessment and issues opinion </a:t>
            </a:r>
            <a:r>
              <a:rPr lang="en-GB" b="1" dirty="0">
                <a:solidFill>
                  <a:schemeClr val="bg1"/>
                </a:solidFill>
                <a:latin typeface="+mn-lt"/>
                <a:sym typeface="Wingdings" pitchFamily="2" charset="2"/>
              </a:rPr>
              <a:t> Commission approves or rejects (</a:t>
            </a:r>
            <a:r>
              <a:rPr lang="en-GB" b="1" dirty="0" err="1">
                <a:solidFill>
                  <a:schemeClr val="bg1"/>
                </a:solidFill>
                <a:latin typeface="+mn-lt"/>
                <a:sym typeface="Wingdings" pitchFamily="2" charset="2"/>
              </a:rPr>
              <a:t>comitology</a:t>
            </a:r>
            <a:r>
              <a:rPr lang="en-GB" b="1" dirty="0">
                <a:solidFill>
                  <a:schemeClr val="bg1"/>
                </a:solidFill>
                <a:latin typeface="+mn-lt"/>
                <a:sym typeface="Wingdings" pitchFamily="2" charset="2"/>
              </a:rPr>
              <a:t>)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219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55588"/>
            <a:ext cx="9505056" cy="639762"/>
          </a:xfrm>
        </p:spPr>
        <p:txBody>
          <a:bodyPr/>
          <a:lstStyle/>
          <a:p>
            <a:r>
              <a:rPr lang="en-GB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 Health Claim Requirements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645372"/>
              </p:ext>
            </p:extLst>
          </p:nvPr>
        </p:nvGraphicFramePr>
        <p:xfrm>
          <a:off x="495300" y="1143000"/>
          <a:ext cx="89154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CFCE92-D340-4634-BABC-C57ACD8E489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4915" y="2041684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Demonstrate</a:t>
            </a:r>
          </a:p>
        </p:txBody>
      </p:sp>
      <p:sp>
        <p:nvSpPr>
          <p:cNvPr id="3" name="Left Arrow 2"/>
          <p:cNvSpPr/>
          <p:nvPr/>
        </p:nvSpPr>
        <p:spPr>
          <a:xfrm>
            <a:off x="6838717" y="1782107"/>
            <a:ext cx="432048" cy="360040"/>
          </a:xfrm>
          <a:prstGeom prst="lef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sp>
        <p:nvSpPr>
          <p:cNvPr id="7" name="Left Arrow 6"/>
          <p:cNvSpPr/>
          <p:nvPr/>
        </p:nvSpPr>
        <p:spPr>
          <a:xfrm>
            <a:off x="6838717" y="2688014"/>
            <a:ext cx="432048" cy="360040"/>
          </a:xfrm>
          <a:prstGeom prst="lef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sp>
        <p:nvSpPr>
          <p:cNvPr id="8" name="Left Arrow 7"/>
          <p:cNvSpPr/>
          <p:nvPr/>
        </p:nvSpPr>
        <p:spPr>
          <a:xfrm>
            <a:off x="6838717" y="5090120"/>
            <a:ext cx="432048" cy="360040"/>
          </a:xfrm>
          <a:prstGeom prst="lef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15269" y="178210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insufficien</a:t>
            </a:r>
            <a:r>
              <a:rPr lang="en-GB" dirty="0">
                <a:solidFill>
                  <a:schemeClr val="tx2"/>
                </a:solidFill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7517" y="4823865"/>
            <a:ext cx="2300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Lack of pertinent </a:t>
            </a:r>
          </a:p>
          <a:p>
            <a:r>
              <a:rPr lang="en-GB" b="1" dirty="0">
                <a:solidFill>
                  <a:schemeClr val="tx2"/>
                </a:solidFill>
              </a:rPr>
              <a:t>human studies</a:t>
            </a:r>
          </a:p>
          <a:p>
            <a:r>
              <a:rPr lang="en-GB" b="1" dirty="0">
                <a:solidFill>
                  <a:schemeClr val="tx2"/>
                </a:solidFill>
              </a:rPr>
              <a:t>Quality of studies</a:t>
            </a:r>
          </a:p>
          <a:p>
            <a:r>
              <a:rPr lang="en-GB" b="1" dirty="0">
                <a:solidFill>
                  <a:schemeClr val="tx2"/>
                </a:solidFill>
              </a:rPr>
              <a:t>Non defined claims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0765" y="2664750"/>
            <a:ext cx="2834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Not relevant to health/</a:t>
            </a:r>
          </a:p>
          <a:p>
            <a:r>
              <a:rPr lang="en-GB" b="1" dirty="0">
                <a:solidFill>
                  <a:schemeClr val="tx2"/>
                </a:solidFill>
              </a:rPr>
              <a:t>non  beneficial effect</a:t>
            </a:r>
          </a:p>
        </p:txBody>
      </p:sp>
    </p:spTree>
    <p:extLst>
      <p:ext uri="{BB962C8B-B14F-4D97-AF65-F5344CB8AC3E}">
        <p14:creationId xmlns:p14="http://schemas.microsoft.com/office/powerpoint/2010/main" val="23680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Characterisation:  EFSA criteria for microorganisms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3006"/>
            <a:ext cx="8915400" cy="5166314"/>
          </a:xfrm>
        </p:spPr>
        <p:txBody>
          <a:bodyPr/>
          <a:lstStyle/>
          <a:p>
            <a:pPr lvl="1" algn="just"/>
            <a:r>
              <a:rPr lang="en-GB" sz="2000" dirty="0"/>
              <a:t>The bacterium is considered to be sufficiently characterised </a:t>
            </a:r>
            <a:r>
              <a:rPr lang="en-GB" sz="2000" b="1" dirty="0"/>
              <a:t>only when these two criteria are fulfilled</a:t>
            </a:r>
          </a:p>
          <a:p>
            <a:pPr lvl="1" algn="just"/>
            <a:r>
              <a:rPr lang="en-GB" sz="2000" b="1" dirty="0"/>
              <a:t>In case of cocktail </a:t>
            </a:r>
            <a:r>
              <a:rPr lang="en-GB" sz="2000" dirty="0"/>
              <a:t>–  information is required for each micro-organism. if one microorganism used in the combination is not sufficiently characterised, the combination proposed is not sufficiently characterised.                    </a:t>
            </a:r>
            <a:r>
              <a:rPr lang="en-GB" sz="1000" dirty="0"/>
              <a:t>From EFSA 2016</a:t>
            </a:r>
          </a:p>
          <a:p>
            <a:pPr lvl="1" algn="just"/>
            <a:endParaRPr lang="en-GB" sz="2000" dirty="0"/>
          </a:p>
          <a:p>
            <a:pPr marL="457200" lvl="1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CFCE92-D340-4634-BABC-C57ACD8E489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B7D18E8-C9A3-4C5A-B70A-E81A17375F0B}"/>
              </a:ext>
            </a:extLst>
          </p:cNvPr>
          <p:cNvSpPr/>
          <p:nvPr/>
        </p:nvSpPr>
        <p:spPr>
          <a:xfrm>
            <a:off x="476275" y="3284482"/>
            <a:ext cx="4322804" cy="28083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GB" sz="2000" b="1" dirty="0"/>
              <a:t>Species </a:t>
            </a:r>
            <a:r>
              <a:rPr lang="en-GB" sz="1400" dirty="0"/>
              <a:t>identification by sequence analysis of robust taxonomic markers including </a:t>
            </a:r>
            <a:r>
              <a:rPr lang="en-GB" sz="1400" u="sng" dirty="0"/>
              <a:t>at least two of them </a:t>
            </a:r>
            <a:r>
              <a:rPr lang="en-GB" sz="1400" dirty="0"/>
              <a:t>if needed (e.g. 16S rRNA gene or fully assembled and validated whole genome sequence analysis  or other internationally accepted molecular methods.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B238366-E541-4B05-B061-31A369FCD07B}"/>
              </a:ext>
            </a:extLst>
          </p:cNvPr>
          <p:cNvSpPr/>
          <p:nvPr/>
        </p:nvSpPr>
        <p:spPr>
          <a:xfrm>
            <a:off x="5278450" y="3284482"/>
            <a:ext cx="4322804" cy="28083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GB" sz="2000" b="1" dirty="0"/>
              <a:t>Strain</a:t>
            </a:r>
            <a:r>
              <a:rPr lang="en-GB" sz="1100" b="1" dirty="0"/>
              <a:t> </a:t>
            </a:r>
            <a:r>
              <a:rPr lang="en-GB" sz="1200" dirty="0"/>
              <a:t>identification by DNA macro restriction followed by pulsed-field gel electrophoresis, multi-locus sequence typing, randomly amplified polymorphic DNA analysis , amplified fragment length polymorphism , whole genome mapping  or optical mapping analysis, fully assembled and validated whole-genome sequence analysis, or other internationally accepted genetic typing molecular methods. </a:t>
            </a:r>
          </a:p>
        </p:txBody>
      </p:sp>
    </p:spTree>
    <p:extLst>
      <p:ext uri="{BB962C8B-B14F-4D97-AF65-F5344CB8AC3E}">
        <p14:creationId xmlns:p14="http://schemas.microsoft.com/office/powerpoint/2010/main" val="1087613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>
            <a:extLst>
              <a:ext uri="{FF2B5EF4-FFF2-40B4-BE49-F238E27FC236}">
                <a16:creationId xmlns:a16="http://schemas.microsoft.com/office/drawing/2014/main" xmlns="" id="{B6A5710D-A224-4FC1-8830-2C0133E351A6}"/>
              </a:ext>
            </a:extLst>
          </p:cNvPr>
          <p:cNvSpPr txBox="1">
            <a:spLocks/>
          </p:cNvSpPr>
          <p:nvPr/>
        </p:nvSpPr>
        <p:spPr bwMode="auto">
          <a:xfrm>
            <a:off x="4532212" y="5517232"/>
            <a:ext cx="5256621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Adapted from a) J </a:t>
            </a:r>
            <a:r>
              <a:rPr lang="en-US" altLang="en-US" sz="1200" dirty="0" err="1"/>
              <a:t>Nutr</a:t>
            </a:r>
            <a:r>
              <a:rPr lang="en-US" altLang="en-US" sz="1200" dirty="0"/>
              <a:t>. 1997;127(1):89-94 ; b)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14A03D02-E9B9-4508-A0B1-C601AC4AB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0521"/>
            <a:ext cx="9788834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:a16="http://schemas.microsoft.com/office/drawing/2014/main" xmlns="" id="{53CEAC6C-A064-4061-AFC6-6F78FD27F76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76942" y="3622455"/>
            <a:ext cx="4283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Survival and Differentiation of Ingested and Endogenous </a:t>
            </a:r>
            <a:r>
              <a:rPr lang="en-US" altLang="en-US" sz="1400" dirty="0" err="1"/>
              <a:t>Bifidobacteria</a:t>
            </a:r>
            <a:r>
              <a:rPr lang="en-US" altLang="en-US" sz="1400" dirty="0"/>
              <a:t> by DNA Fingerprinting</a:t>
            </a:r>
          </a:p>
        </p:txBody>
      </p:sp>
      <p:pic>
        <p:nvPicPr>
          <p:cNvPr id="16390" name="Picture 7" descr="Cover">
            <a:extLst>
              <a:ext uri="{FF2B5EF4-FFF2-40B4-BE49-F238E27FC236}">
                <a16:creationId xmlns:a16="http://schemas.microsoft.com/office/drawing/2014/main" xmlns="" id="{7C171295-8978-4AD2-B24B-1D7F56936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8" y="4262252"/>
            <a:ext cx="3091983" cy="209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67B446-85D3-4B2A-9C55-FD37FB171531}"/>
              </a:ext>
            </a:extLst>
          </p:cNvPr>
          <p:cNvSpPr txBox="1"/>
          <p:nvPr/>
        </p:nvSpPr>
        <p:spPr>
          <a:xfrm>
            <a:off x="186407" y="3221093"/>
            <a:ext cx="3387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65908B-D6E5-4064-87C0-0E767B47507D}"/>
              </a:ext>
            </a:extLst>
          </p:cNvPr>
          <p:cNvSpPr txBox="1"/>
          <p:nvPr/>
        </p:nvSpPr>
        <p:spPr>
          <a:xfrm>
            <a:off x="726385" y="342791"/>
            <a:ext cx="4523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Characterisation</a:t>
            </a:r>
            <a:r>
              <a:rPr lang="en-GB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C446F1-2277-412B-98A5-DCEFBEA63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910" y="2783151"/>
            <a:ext cx="5256621" cy="3062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DD099D0-1495-4F6C-AD32-5826467B8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699" y="5995750"/>
            <a:ext cx="1086765" cy="293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 descr="I:\SHARED\SCI\factory diagram3 - lab.jpg">
            <a:extLst>
              <a:ext uri="{FF2B5EF4-FFF2-40B4-BE49-F238E27FC236}">
                <a16:creationId xmlns:a16="http://schemas.microsoft.com/office/drawing/2014/main" xmlns="" id="{9638BB7B-A2E0-4EC0-8D47-91472BAE9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9" y="1208918"/>
            <a:ext cx="3387914" cy="216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xmlns="" id="{06F63239-7F8E-4DC3-BE99-C5ED2B452F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501" y="989122"/>
            <a:ext cx="4078477" cy="15438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0E6B0A-0952-42DC-B038-00903B25877D}"/>
              </a:ext>
            </a:extLst>
          </p:cNvPr>
          <p:cNvSpPr txBox="1"/>
          <p:nvPr/>
        </p:nvSpPr>
        <p:spPr>
          <a:xfrm>
            <a:off x="9345488" y="32531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891234-EF5E-4E2E-AB5A-703FE78BB2E3}"/>
              </a:ext>
            </a:extLst>
          </p:cNvPr>
          <p:cNvSpPr txBox="1"/>
          <p:nvPr/>
        </p:nvSpPr>
        <p:spPr>
          <a:xfrm>
            <a:off x="4177573" y="35147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701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95" y="151637"/>
            <a:ext cx="9802505" cy="9913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Microbiome plays a critical role along the wellness spectrum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159854" y="1287164"/>
            <a:ext cx="12441" cy="45040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150152" y="4146678"/>
            <a:ext cx="8400460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205715" y="4146678"/>
            <a:ext cx="151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Observable Symptoms of Disease</a:t>
            </a:r>
          </a:p>
        </p:txBody>
      </p:sp>
      <p:sp>
        <p:nvSpPr>
          <p:cNvPr id="50" name="Freeform 49"/>
          <p:cNvSpPr/>
          <p:nvPr/>
        </p:nvSpPr>
        <p:spPr>
          <a:xfrm>
            <a:off x="1589088" y="1662171"/>
            <a:ext cx="7540376" cy="4082821"/>
          </a:xfrm>
          <a:custGeom>
            <a:avLst/>
            <a:gdLst>
              <a:gd name="connsiteX0" fmla="*/ 0 w 6248400"/>
              <a:gd name="connsiteY0" fmla="*/ 433330 h 4082821"/>
              <a:gd name="connsiteX1" fmla="*/ 381000 w 6248400"/>
              <a:gd name="connsiteY1" fmla="*/ 1290580 h 4082821"/>
              <a:gd name="connsiteX2" fmla="*/ 952500 w 6248400"/>
              <a:gd name="connsiteY2" fmla="*/ 147580 h 4082821"/>
              <a:gd name="connsiteX3" fmla="*/ 1676400 w 6248400"/>
              <a:gd name="connsiteY3" fmla="*/ 1957330 h 4082821"/>
              <a:gd name="connsiteX4" fmla="*/ 2228850 w 6248400"/>
              <a:gd name="connsiteY4" fmla="*/ 33280 h 4082821"/>
              <a:gd name="connsiteX5" fmla="*/ 3219450 w 6248400"/>
              <a:gd name="connsiteY5" fmla="*/ 3938530 h 4082821"/>
              <a:gd name="connsiteX6" fmla="*/ 3714750 w 6248400"/>
              <a:gd name="connsiteY6" fmla="*/ 3290830 h 4082821"/>
              <a:gd name="connsiteX7" fmla="*/ 3943350 w 6248400"/>
              <a:gd name="connsiteY7" fmla="*/ 3767080 h 4082821"/>
              <a:gd name="connsiteX8" fmla="*/ 4438650 w 6248400"/>
              <a:gd name="connsiteY8" fmla="*/ 1309630 h 4082821"/>
              <a:gd name="connsiteX9" fmla="*/ 4724400 w 6248400"/>
              <a:gd name="connsiteY9" fmla="*/ 1881130 h 4082821"/>
              <a:gd name="connsiteX10" fmla="*/ 5067300 w 6248400"/>
              <a:gd name="connsiteY10" fmla="*/ 52330 h 4082821"/>
              <a:gd name="connsiteX11" fmla="*/ 5581650 w 6248400"/>
              <a:gd name="connsiteY11" fmla="*/ 1576330 h 4082821"/>
              <a:gd name="connsiteX12" fmla="*/ 6134100 w 6248400"/>
              <a:gd name="connsiteY12" fmla="*/ 433330 h 4082821"/>
              <a:gd name="connsiteX13" fmla="*/ 6191250 w 6248400"/>
              <a:gd name="connsiteY13" fmla="*/ 433330 h 4082821"/>
              <a:gd name="connsiteX14" fmla="*/ 6248400 w 6248400"/>
              <a:gd name="connsiteY14" fmla="*/ 947680 h 4082821"/>
              <a:gd name="connsiteX0" fmla="*/ 0 w 6248400"/>
              <a:gd name="connsiteY0" fmla="*/ 433330 h 4082821"/>
              <a:gd name="connsiteX1" fmla="*/ 381000 w 6248400"/>
              <a:gd name="connsiteY1" fmla="*/ 1290580 h 4082821"/>
              <a:gd name="connsiteX2" fmla="*/ 952500 w 6248400"/>
              <a:gd name="connsiteY2" fmla="*/ 147580 h 4082821"/>
              <a:gd name="connsiteX3" fmla="*/ 1676400 w 6248400"/>
              <a:gd name="connsiteY3" fmla="*/ 1957330 h 4082821"/>
              <a:gd name="connsiteX4" fmla="*/ 2228850 w 6248400"/>
              <a:gd name="connsiteY4" fmla="*/ 33280 h 4082821"/>
              <a:gd name="connsiteX5" fmla="*/ 3219450 w 6248400"/>
              <a:gd name="connsiteY5" fmla="*/ 3938530 h 4082821"/>
              <a:gd name="connsiteX6" fmla="*/ 3714750 w 6248400"/>
              <a:gd name="connsiteY6" fmla="*/ 3290830 h 4082821"/>
              <a:gd name="connsiteX7" fmla="*/ 3943350 w 6248400"/>
              <a:gd name="connsiteY7" fmla="*/ 3767080 h 4082821"/>
              <a:gd name="connsiteX8" fmla="*/ 4438650 w 6248400"/>
              <a:gd name="connsiteY8" fmla="*/ 1309630 h 4082821"/>
              <a:gd name="connsiteX9" fmla="*/ 4724400 w 6248400"/>
              <a:gd name="connsiteY9" fmla="*/ 1881130 h 4082821"/>
              <a:gd name="connsiteX10" fmla="*/ 5067300 w 6248400"/>
              <a:gd name="connsiteY10" fmla="*/ 52330 h 4082821"/>
              <a:gd name="connsiteX11" fmla="*/ 5581650 w 6248400"/>
              <a:gd name="connsiteY11" fmla="*/ 1576330 h 4082821"/>
              <a:gd name="connsiteX12" fmla="*/ 6134100 w 6248400"/>
              <a:gd name="connsiteY12" fmla="*/ 433330 h 4082821"/>
              <a:gd name="connsiteX13" fmla="*/ 6248400 w 6248400"/>
              <a:gd name="connsiteY13" fmla="*/ 947680 h 408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8400" h="4082821">
                <a:moveTo>
                  <a:pt x="0" y="433330"/>
                </a:moveTo>
                <a:cubicBezTo>
                  <a:pt x="111125" y="885767"/>
                  <a:pt x="222250" y="1338205"/>
                  <a:pt x="381000" y="1290580"/>
                </a:cubicBezTo>
                <a:cubicBezTo>
                  <a:pt x="539750" y="1242955"/>
                  <a:pt x="736600" y="36455"/>
                  <a:pt x="952500" y="147580"/>
                </a:cubicBezTo>
                <a:cubicBezTo>
                  <a:pt x="1168400" y="258705"/>
                  <a:pt x="1463675" y="1976380"/>
                  <a:pt x="1676400" y="1957330"/>
                </a:cubicBezTo>
                <a:cubicBezTo>
                  <a:pt x="1889125" y="1938280"/>
                  <a:pt x="1971675" y="-296920"/>
                  <a:pt x="2228850" y="33280"/>
                </a:cubicBezTo>
                <a:cubicBezTo>
                  <a:pt x="2486025" y="363480"/>
                  <a:pt x="2971800" y="3395605"/>
                  <a:pt x="3219450" y="3938530"/>
                </a:cubicBezTo>
                <a:cubicBezTo>
                  <a:pt x="3467100" y="4481455"/>
                  <a:pt x="3594100" y="3319405"/>
                  <a:pt x="3714750" y="3290830"/>
                </a:cubicBezTo>
                <a:cubicBezTo>
                  <a:pt x="3835400" y="3262255"/>
                  <a:pt x="3822700" y="4097280"/>
                  <a:pt x="3943350" y="3767080"/>
                </a:cubicBezTo>
                <a:cubicBezTo>
                  <a:pt x="4064000" y="3436880"/>
                  <a:pt x="4308475" y="1623955"/>
                  <a:pt x="4438650" y="1309630"/>
                </a:cubicBezTo>
                <a:cubicBezTo>
                  <a:pt x="4568825" y="995305"/>
                  <a:pt x="4619625" y="2090680"/>
                  <a:pt x="4724400" y="1881130"/>
                </a:cubicBezTo>
                <a:cubicBezTo>
                  <a:pt x="4829175" y="1671580"/>
                  <a:pt x="4924425" y="103130"/>
                  <a:pt x="5067300" y="52330"/>
                </a:cubicBezTo>
                <a:cubicBezTo>
                  <a:pt x="5210175" y="1530"/>
                  <a:pt x="5403850" y="1512830"/>
                  <a:pt x="5581650" y="1576330"/>
                </a:cubicBezTo>
                <a:cubicBezTo>
                  <a:pt x="5759450" y="1639830"/>
                  <a:pt x="6022975" y="538105"/>
                  <a:pt x="6134100" y="433330"/>
                </a:cubicBezTo>
                <a:cubicBezTo>
                  <a:pt x="6245225" y="328555"/>
                  <a:pt x="6224588" y="840524"/>
                  <a:pt x="6248400" y="947680"/>
                </a:cubicBezTo>
              </a:path>
            </a:pathLst>
          </a:cu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 rot="10800000">
            <a:off x="2795367" y="2004469"/>
            <a:ext cx="333208" cy="566350"/>
            <a:chOff x="2254468" y="3816387"/>
            <a:chExt cx="640080" cy="1217751"/>
          </a:xfrm>
        </p:grpSpPr>
        <p:sp>
          <p:nvSpPr>
            <p:cNvPr id="32" name="Oval 31"/>
            <p:cNvSpPr/>
            <p:nvPr/>
          </p:nvSpPr>
          <p:spPr>
            <a:xfrm>
              <a:off x="2254468" y="4394058"/>
              <a:ext cx="640080" cy="640080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2261609" y="3816387"/>
              <a:ext cx="630621" cy="827689"/>
            </a:xfrm>
            <a:prstGeom prst="triangl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349064" y="448865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808596" y="1287164"/>
            <a:ext cx="1658409" cy="38839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DISEASE SPECIFIC SCREENS/ DIAGNOSTICS</a:t>
            </a:r>
          </a:p>
        </p:txBody>
      </p:sp>
      <p:grpSp>
        <p:nvGrpSpPr>
          <p:cNvPr id="51" name="Group 50"/>
          <p:cNvGrpSpPr/>
          <p:nvPr/>
        </p:nvGrpSpPr>
        <p:grpSpPr>
          <a:xfrm rot="10800000">
            <a:off x="1422484" y="1776904"/>
            <a:ext cx="333208" cy="566350"/>
            <a:chOff x="2254468" y="3816387"/>
            <a:chExt cx="640080" cy="1217751"/>
          </a:xfrm>
        </p:grpSpPr>
        <p:sp>
          <p:nvSpPr>
            <p:cNvPr id="52" name="Oval 51"/>
            <p:cNvSpPr/>
            <p:nvPr/>
          </p:nvSpPr>
          <p:spPr>
            <a:xfrm>
              <a:off x="2254468" y="4394058"/>
              <a:ext cx="640080" cy="640080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2261609" y="3816387"/>
              <a:ext cx="630621" cy="827689"/>
            </a:xfrm>
            <a:prstGeom prst="triangl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2349064" y="448865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66132" y="5791200"/>
            <a:ext cx="928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Microbiome Solutions Along An Individual’s Health Journey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04433" y="2370908"/>
            <a:ext cx="1313342" cy="17618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MB PROFILING</a:t>
            </a:r>
          </a:p>
        </p:txBody>
      </p:sp>
      <p:grpSp>
        <p:nvGrpSpPr>
          <p:cNvPr id="58" name="Group 57"/>
          <p:cNvGrpSpPr/>
          <p:nvPr/>
        </p:nvGrpSpPr>
        <p:grpSpPr>
          <a:xfrm rot="10800000">
            <a:off x="5107042" y="5039441"/>
            <a:ext cx="333208" cy="566350"/>
            <a:chOff x="2254468" y="3816387"/>
            <a:chExt cx="640080" cy="1217751"/>
          </a:xfrm>
        </p:grpSpPr>
        <p:sp>
          <p:nvSpPr>
            <p:cNvPr id="59" name="Oval 58"/>
            <p:cNvSpPr/>
            <p:nvPr/>
          </p:nvSpPr>
          <p:spPr>
            <a:xfrm>
              <a:off x="2254468" y="4394058"/>
              <a:ext cx="640080" cy="640080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2261609" y="3816387"/>
              <a:ext cx="630621" cy="827689"/>
            </a:xfrm>
            <a:prstGeom prst="triangl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2349064" y="448865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111974" y="5217398"/>
            <a:ext cx="1658409" cy="38839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MB THERAPEUTIC COCKTAILS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85027" y="2092474"/>
            <a:ext cx="2348498" cy="4165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PERSONALIZED NUTRITION PRESCRIPTIONS (foods/diets)</a:t>
            </a:r>
          </a:p>
        </p:txBody>
      </p:sp>
      <p:grpSp>
        <p:nvGrpSpPr>
          <p:cNvPr id="64" name="Group 63"/>
          <p:cNvGrpSpPr/>
          <p:nvPr/>
        </p:nvGrpSpPr>
        <p:grpSpPr>
          <a:xfrm rot="10800000">
            <a:off x="3851819" y="1878669"/>
            <a:ext cx="333208" cy="566350"/>
            <a:chOff x="2254468" y="3816387"/>
            <a:chExt cx="640080" cy="1217751"/>
          </a:xfrm>
        </p:grpSpPr>
        <p:sp>
          <p:nvSpPr>
            <p:cNvPr id="65" name="Oval 64"/>
            <p:cNvSpPr/>
            <p:nvPr/>
          </p:nvSpPr>
          <p:spPr>
            <a:xfrm>
              <a:off x="2254468" y="4394058"/>
              <a:ext cx="640080" cy="640080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2261609" y="3816387"/>
              <a:ext cx="630621" cy="827689"/>
            </a:xfrm>
            <a:prstGeom prst="triangl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2349064" y="448865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 rot="10800000">
            <a:off x="5878510" y="4816373"/>
            <a:ext cx="333208" cy="566350"/>
            <a:chOff x="2254468" y="3816387"/>
            <a:chExt cx="640080" cy="1217751"/>
          </a:xfrm>
        </p:grpSpPr>
        <p:sp>
          <p:nvSpPr>
            <p:cNvPr id="69" name="Oval 68"/>
            <p:cNvSpPr/>
            <p:nvPr/>
          </p:nvSpPr>
          <p:spPr>
            <a:xfrm>
              <a:off x="2254468" y="4394058"/>
              <a:ext cx="640080" cy="640080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2261609" y="3816387"/>
              <a:ext cx="630621" cy="827689"/>
            </a:xfrm>
            <a:prstGeom prst="triangl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2349064" y="448865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319505" y="4970905"/>
            <a:ext cx="1658409" cy="38839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NEXT-GEN PREBIOTIC</a:t>
            </a:r>
          </a:p>
          <a:p>
            <a:r>
              <a:rPr lang="en-US" sz="1400" dirty="0">
                <a:solidFill>
                  <a:schemeClr val="tx2"/>
                </a:solidFill>
              </a:rPr>
              <a:t>SUPPLEMENTS</a:t>
            </a:r>
          </a:p>
        </p:txBody>
      </p:sp>
      <p:grpSp>
        <p:nvGrpSpPr>
          <p:cNvPr id="73" name="Group 72"/>
          <p:cNvGrpSpPr/>
          <p:nvPr/>
        </p:nvGrpSpPr>
        <p:grpSpPr>
          <a:xfrm rot="10800000">
            <a:off x="6528735" y="3863503"/>
            <a:ext cx="333208" cy="566350"/>
            <a:chOff x="2254468" y="3816387"/>
            <a:chExt cx="640080" cy="1217751"/>
          </a:xfrm>
        </p:grpSpPr>
        <p:sp>
          <p:nvSpPr>
            <p:cNvPr id="74" name="Oval 73"/>
            <p:cNvSpPr/>
            <p:nvPr/>
          </p:nvSpPr>
          <p:spPr>
            <a:xfrm>
              <a:off x="2254468" y="4394058"/>
              <a:ext cx="640080" cy="640080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2261609" y="3816387"/>
              <a:ext cx="630621" cy="827689"/>
            </a:xfrm>
            <a:prstGeom prst="triangl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2349064" y="448865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537367" y="3292300"/>
            <a:ext cx="969123" cy="38839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400" dirty="0"/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FOODS for SPECIAL </a:t>
            </a:r>
            <a:r>
              <a:rPr lang="en-US" sz="1400" dirty="0">
                <a:solidFill>
                  <a:schemeClr val="tx2"/>
                </a:solidFill>
              </a:rPr>
              <a:t>MEDICAL </a:t>
            </a:r>
          </a:p>
          <a:p>
            <a:pPr algn="r"/>
            <a:r>
              <a:rPr lang="en-US" sz="1400" dirty="0">
                <a:solidFill>
                  <a:schemeClr val="tx2"/>
                </a:solidFill>
              </a:rPr>
              <a:t>PURPOSE</a:t>
            </a:r>
          </a:p>
        </p:txBody>
      </p:sp>
      <p:grpSp>
        <p:nvGrpSpPr>
          <p:cNvPr id="27" name="Group 26"/>
          <p:cNvGrpSpPr/>
          <p:nvPr/>
        </p:nvGrpSpPr>
        <p:grpSpPr>
          <a:xfrm rot="10800000">
            <a:off x="4908372" y="4376807"/>
            <a:ext cx="333208" cy="566350"/>
            <a:chOff x="2254468" y="3816387"/>
            <a:chExt cx="640080" cy="1217751"/>
          </a:xfrm>
        </p:grpSpPr>
        <p:sp>
          <p:nvSpPr>
            <p:cNvPr id="28" name="Oval 27"/>
            <p:cNvSpPr/>
            <p:nvPr/>
          </p:nvSpPr>
          <p:spPr>
            <a:xfrm>
              <a:off x="2254468" y="4394058"/>
              <a:ext cx="640080" cy="640080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2261609" y="3816387"/>
              <a:ext cx="630621" cy="827689"/>
            </a:xfrm>
            <a:prstGeom prst="triangl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349064" y="448865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085587" y="4585814"/>
            <a:ext cx="2473917" cy="6315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CONSUMER PRODUCTS THAT MANAGE SYMPTOMS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205716" y="1762354"/>
            <a:ext cx="1516439" cy="15244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91440" tIns="0" rIns="91440" b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Additional opportunities for interception and prevention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8306" y="3292299"/>
            <a:ext cx="2853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OPTIMIZED FOODS/</a:t>
            </a:r>
          </a:p>
          <a:p>
            <a:r>
              <a:rPr lang="en-GB" sz="1400" dirty="0">
                <a:solidFill>
                  <a:schemeClr val="tx2"/>
                </a:solidFill>
              </a:rPr>
              <a:t>FS  -/+ HEALTH CLAIMS/</a:t>
            </a:r>
          </a:p>
          <a:p>
            <a:r>
              <a:rPr lang="en-GB" sz="1400" dirty="0">
                <a:solidFill>
                  <a:schemeClr val="tx2"/>
                </a:solidFill>
              </a:rPr>
              <a:t>NOVEL FOODS/INGREDIENTS/</a:t>
            </a:r>
          </a:p>
          <a:p>
            <a:r>
              <a:rPr lang="en-GB" sz="1400" dirty="0">
                <a:solidFill>
                  <a:schemeClr val="tx2"/>
                </a:solidFill>
              </a:rPr>
              <a:t>FOODS for SPECIAL GROUPS</a:t>
            </a: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1755692" y="2725949"/>
            <a:ext cx="333208" cy="566350"/>
            <a:chOff x="2254468" y="3816387"/>
            <a:chExt cx="640080" cy="1217751"/>
          </a:xfrm>
        </p:grpSpPr>
        <p:sp>
          <p:nvSpPr>
            <p:cNvPr id="57" name="Oval 56"/>
            <p:cNvSpPr/>
            <p:nvPr/>
          </p:nvSpPr>
          <p:spPr>
            <a:xfrm>
              <a:off x="2254468" y="4394058"/>
              <a:ext cx="640080" cy="640080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Isosceles Triangle 79"/>
            <p:cNvSpPr/>
            <p:nvPr/>
          </p:nvSpPr>
          <p:spPr>
            <a:xfrm>
              <a:off x="2261609" y="3816387"/>
              <a:ext cx="630621" cy="827689"/>
            </a:xfrm>
            <a:prstGeom prst="triangle">
              <a:avLst/>
            </a:prstGeom>
            <a:solidFill>
              <a:srgbClr val="00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2349064" y="448865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622" y="4526009"/>
            <a:ext cx="1185577" cy="1033711"/>
            <a:chOff x="0" y="4218273"/>
            <a:chExt cx="1185577" cy="1033711"/>
          </a:xfrm>
        </p:grpSpPr>
        <p:sp>
          <p:nvSpPr>
            <p:cNvPr id="9" name="TextBox 8"/>
            <p:cNvSpPr txBox="1"/>
            <p:nvPr/>
          </p:nvSpPr>
          <p:spPr>
            <a:xfrm>
              <a:off x="0" y="4913430"/>
              <a:ext cx="1185577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DISEASE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1" y="4218273"/>
              <a:ext cx="1078616" cy="71907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-17247" y="1436415"/>
            <a:ext cx="1167400" cy="896849"/>
            <a:chOff x="-17247" y="1436415"/>
            <a:chExt cx="1167400" cy="89684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2" y="1436415"/>
              <a:ext cx="1133475" cy="7334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-17247" y="1963932"/>
              <a:ext cx="1167400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HEALTH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06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>
            <a:off x="801443" y="3141370"/>
            <a:ext cx="8476553" cy="1425916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bg1">
                  <a:alpha val="40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7636095" y="5324341"/>
            <a:ext cx="19586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COMPOUNDS THAT TARGET HOST RESPONSE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938" y="274638"/>
            <a:ext cx="9673260" cy="6397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Host-microbe nexus is key </a:t>
            </a:r>
            <a:br>
              <a:rPr lang="en-US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unlocking the microbiome’s potential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04276" y="5250764"/>
            <a:ext cx="9673260" cy="7357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714949" y="1271738"/>
            <a:ext cx="2557114" cy="2330083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471" y="1930207"/>
            <a:ext cx="1963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b="1" dirty="0">
                <a:solidFill>
                  <a:schemeClr val="tx2"/>
                </a:solidFill>
              </a:rPr>
              <a:t>Traditional</a:t>
            </a:r>
          </a:p>
          <a:p>
            <a:pPr algn="r" defTabSz="914400"/>
            <a:r>
              <a:rPr lang="en-US" b="1" dirty="0">
                <a:solidFill>
                  <a:schemeClr val="tx2"/>
                </a:solidFill>
              </a:rPr>
              <a:t>Approach:</a:t>
            </a:r>
          </a:p>
          <a:p>
            <a:pPr algn="r" defTabSz="914400"/>
            <a:r>
              <a:rPr lang="en-US" b="1" dirty="0">
                <a:solidFill>
                  <a:schemeClr val="tx2"/>
                </a:solidFill>
              </a:rPr>
              <a:t>Modulate Host</a:t>
            </a:r>
          </a:p>
          <a:p>
            <a:pPr algn="r" defTabSz="914400"/>
            <a:r>
              <a:rPr lang="en-US" b="1" dirty="0">
                <a:solidFill>
                  <a:schemeClr val="tx2"/>
                </a:solidFill>
              </a:rPr>
              <a:t>Response</a:t>
            </a:r>
          </a:p>
        </p:txBody>
      </p:sp>
      <p:sp>
        <p:nvSpPr>
          <p:cNvPr id="43" name="Oval 42"/>
          <p:cNvSpPr/>
          <p:nvPr/>
        </p:nvSpPr>
        <p:spPr>
          <a:xfrm>
            <a:off x="4783273" y="1293351"/>
            <a:ext cx="2557115" cy="233008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3399" y="1929998"/>
            <a:ext cx="1778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schemeClr val="tx2"/>
                </a:solidFill>
              </a:rPr>
              <a:t>Traditional</a:t>
            </a:r>
          </a:p>
          <a:p>
            <a:pPr defTabSz="914400"/>
            <a:r>
              <a:rPr lang="en-US" b="1" dirty="0">
                <a:solidFill>
                  <a:schemeClr val="tx2"/>
                </a:solidFill>
              </a:rPr>
              <a:t>Approach:</a:t>
            </a:r>
          </a:p>
          <a:p>
            <a:pPr defTabSz="914400"/>
            <a:r>
              <a:rPr lang="en-US" b="1" dirty="0">
                <a:solidFill>
                  <a:schemeClr val="tx2"/>
                </a:solidFill>
              </a:rPr>
              <a:t>Microbial</a:t>
            </a:r>
          </a:p>
          <a:p>
            <a:pPr defTabSz="914400"/>
            <a:r>
              <a:rPr lang="en-US" b="1" dirty="0">
                <a:solidFill>
                  <a:schemeClr val="tx2"/>
                </a:solidFill>
              </a:rPr>
              <a:t>Eradication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95300" y="122238"/>
            <a:ext cx="8915400" cy="944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500" b="1" dirty="0">
              <a:solidFill>
                <a:srgbClr val="21519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" name="Picture 40" descr="subject.pdf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8" t="39990" r="42817" b="28885"/>
          <a:stretch/>
        </p:blipFill>
        <p:spPr>
          <a:xfrm>
            <a:off x="3519080" y="1392020"/>
            <a:ext cx="878257" cy="2134576"/>
          </a:xfrm>
          <a:prstGeom prst="rect">
            <a:avLst/>
          </a:prstGeom>
        </p:spPr>
      </p:pic>
      <p:pic>
        <p:nvPicPr>
          <p:cNvPr id="4" name="Picture 3" descr="bugs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8"/>
          <a:stretch/>
        </p:blipFill>
        <p:spPr>
          <a:xfrm>
            <a:off x="5811509" y="2038588"/>
            <a:ext cx="1214413" cy="10917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27500" y="174521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Host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5832" y="1745219"/>
            <a:ext cx="1068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b="1" dirty="0">
                <a:solidFill>
                  <a:srgbClr val="E0002C"/>
                </a:solidFill>
              </a:rPr>
              <a:t>Microbe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3" name="Picture 22" descr="bugs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177"/>
          <a:stretch/>
        </p:blipFill>
        <p:spPr>
          <a:xfrm>
            <a:off x="5361396" y="2584457"/>
            <a:ext cx="722645" cy="10917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4814" y="4034493"/>
            <a:ext cx="92898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solidFill>
                  <a:schemeClr val="tx2"/>
                </a:solidFill>
              </a:rPr>
              <a:t>A spectrum of new health enhancing foods and transformative treatments</a:t>
            </a:r>
          </a:p>
        </p:txBody>
      </p:sp>
      <p:sp>
        <p:nvSpPr>
          <p:cNvPr id="10" name="Oval 9"/>
          <p:cNvSpPr/>
          <p:nvPr/>
        </p:nvSpPr>
        <p:spPr>
          <a:xfrm>
            <a:off x="304815" y="4915493"/>
            <a:ext cx="2327335" cy="163908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FMT</a:t>
            </a:r>
          </a:p>
        </p:txBody>
      </p:sp>
      <p:sp>
        <p:nvSpPr>
          <p:cNvPr id="32" name="Oval 31"/>
          <p:cNvSpPr/>
          <p:nvPr/>
        </p:nvSpPr>
        <p:spPr>
          <a:xfrm>
            <a:off x="5216" y="5159323"/>
            <a:ext cx="19812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961756" y="5168756"/>
            <a:ext cx="19812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323929" y="5168756"/>
            <a:ext cx="19812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5262335" y="5168756"/>
            <a:ext cx="19812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26564" y="4584622"/>
            <a:ext cx="24765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COCKTAILS OF MICROBES TO CORRECT DYSBIOSIS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65374" y="4753232"/>
            <a:ext cx="2036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VACCINES TO RE-TRAIN HOST IMMUNE RESPONSE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060816" y="5351637"/>
            <a:ext cx="24765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GENETICALLY MODIFIED </a:t>
            </a:r>
            <a:br>
              <a:rPr lang="en-US" sz="11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MICROBES</a:t>
            </a:r>
          </a:p>
        </p:txBody>
      </p:sp>
      <p:cxnSp>
        <p:nvCxnSpPr>
          <p:cNvPr id="19" name="Straight Connector 18"/>
          <p:cNvCxnSpPr>
            <a:stCxn id="32" idx="0"/>
          </p:cNvCxnSpPr>
          <p:nvPr/>
        </p:nvCxnSpPr>
        <p:spPr>
          <a:xfrm flipV="1">
            <a:off x="104276" y="4800065"/>
            <a:ext cx="0" cy="35925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060816" y="5341868"/>
            <a:ext cx="0" cy="35925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418715" y="4822873"/>
            <a:ext cx="0" cy="35925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338356" y="5342204"/>
            <a:ext cx="24765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COMPOUNDS THAT REPLICATE MICROBIAL SIGNALS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5361395" y="5352757"/>
            <a:ext cx="0" cy="35925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281811" y="5182404"/>
            <a:ext cx="19812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127500" y="4822873"/>
            <a:ext cx="0" cy="35925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7522250" y="5168756"/>
            <a:ext cx="19812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621310" y="5352757"/>
            <a:ext cx="0" cy="35925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31774" y="4751518"/>
            <a:ext cx="24765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PRECISION EDITING OF</a:t>
            </a:r>
          </a:p>
          <a:p>
            <a:pPr lvl="0" defTabSz="914400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MICROBIOTA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66" y="4460870"/>
            <a:ext cx="178927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MB OPTIMIZED FOODS </a:t>
            </a:r>
          </a:p>
          <a:p>
            <a:pPr lvl="0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 &amp; INGREDIENTS/</a:t>
            </a:r>
          </a:p>
          <a:p>
            <a:pPr lvl="0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 PERSONALISED </a:t>
            </a:r>
          </a:p>
          <a:p>
            <a:pPr lvl="0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FOODS &amp; DIETS</a:t>
            </a:r>
          </a:p>
          <a:p>
            <a:endParaRPr lang="en-GB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380871" y="4915493"/>
            <a:ext cx="0" cy="35925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011228" y="5195070"/>
            <a:ext cx="19812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916774" y="5233581"/>
            <a:ext cx="0" cy="35925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817714" y="5182404"/>
            <a:ext cx="19812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3977" y="4915494"/>
            <a:ext cx="0" cy="61689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092453" y="5184119"/>
            <a:ext cx="19812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191513" y="5352757"/>
            <a:ext cx="0" cy="35925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266" y="5385344"/>
            <a:ext cx="12343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FOODS </a:t>
            </a:r>
          </a:p>
          <a:p>
            <a:pPr lvl="0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FOR SPECIAL</a:t>
            </a:r>
          </a:p>
          <a:p>
            <a:pPr lvl="0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296319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503C4-4271-460C-866A-3475ECE3D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Synbiotics</a:t>
            </a:r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Sepsis in India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02245E32-ECD2-4D32-B17B-187A0C1C1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913109"/>
              </p:ext>
            </p:extLst>
          </p:nvPr>
        </p:nvGraphicFramePr>
        <p:xfrm>
          <a:off x="495300" y="1143000"/>
          <a:ext cx="89154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2D2EB6-4DDB-490C-9FFB-ED8B2F846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CFCE92-D340-4634-BABC-C57ACD8E489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CA0B33-76EF-4701-AA93-EE98C7C3FBDB}"/>
              </a:ext>
            </a:extLst>
          </p:cNvPr>
          <p:cNvSpPr txBox="1"/>
          <p:nvPr/>
        </p:nvSpPr>
        <p:spPr>
          <a:xfrm>
            <a:off x="2360712" y="2852936"/>
            <a:ext cx="72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6F511A-C8C4-43E2-988A-8F82A805BA74}"/>
              </a:ext>
            </a:extLst>
          </p:cNvPr>
          <p:cNvSpPr txBox="1"/>
          <p:nvPr/>
        </p:nvSpPr>
        <p:spPr>
          <a:xfrm>
            <a:off x="5390729" y="1276247"/>
            <a:ext cx="4360523" cy="39703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 4,556 infants enrolled at birth and with no signs of sepsis or other morbidity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Monitored  for 60 days.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Significant reduction in the  primary outcome (combination of  sepsis and death) in the treatment arm  (risk ratio 0.60, 95% confidence  interval 0.48–0.74), with few deaths (4 placebo, 6 symbiotic)</a:t>
            </a:r>
          </a:p>
          <a:p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P&lt;0.001</a:t>
            </a: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i="1" dirty="0">
                <a:solidFill>
                  <a:schemeClr val="bg1"/>
                </a:solidFill>
              </a:rPr>
              <a:t>L. plantarum</a:t>
            </a:r>
            <a:r>
              <a:rPr lang="en-US" dirty="0">
                <a:solidFill>
                  <a:schemeClr val="bg1"/>
                </a:solidFill>
              </a:rPr>
              <a:t> ATCC-202195 + FOS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603F5D-8DB8-42C6-8F8F-F15E8EDDE73D}"/>
              </a:ext>
            </a:extLst>
          </p:cNvPr>
          <p:cNvSpPr txBox="1"/>
          <p:nvPr/>
        </p:nvSpPr>
        <p:spPr>
          <a:xfrm>
            <a:off x="6629885" y="6021446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Panigarthi</a:t>
            </a:r>
            <a:r>
              <a:rPr lang="en-GB" dirty="0"/>
              <a:t> et al  Nature 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08411E-0218-4B83-AF06-AB14F9261C67}"/>
              </a:ext>
            </a:extLst>
          </p:cNvPr>
          <p:cNvSpPr txBox="1"/>
          <p:nvPr/>
        </p:nvSpPr>
        <p:spPr>
          <a:xfrm>
            <a:off x="4443265" y="4662845"/>
            <a:ext cx="72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1380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22A31-41DE-425D-B970-B126B562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50" y="623788"/>
            <a:ext cx="9501249" cy="1077020"/>
          </a:xfrm>
        </p:spPr>
        <p:txBody>
          <a:bodyPr/>
          <a:lstStyle/>
          <a:p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‘Gut Bacteria Selectively Promoted by Dietary </a:t>
            </a:r>
            <a:r>
              <a:rPr lang="en-GB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Fibers</a:t>
            </a:r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Alleviates T2D’ 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D89C1D-D0DD-41A0-AB3D-83C21E6B4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9"/>
            <a:ext cx="9705528" cy="453340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Randomized study with specially designed isoenergetic diets, together with fecal shotgun metagenomics showed that a </a:t>
            </a:r>
            <a:r>
              <a:rPr lang="en-US" sz="2400" b="1" dirty="0"/>
              <a:t>select group of 15 SCFA-producing strains </a:t>
            </a:r>
            <a:r>
              <a:rPr lang="en-US" sz="2400" dirty="0"/>
              <a:t>was promoted by </a:t>
            </a:r>
            <a:r>
              <a:rPr lang="en-US" sz="2400" b="1" dirty="0"/>
              <a:t>dietary fibers in patients with T2DM.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</a:p>
          <a:p>
            <a:r>
              <a:rPr lang="en-US" sz="2400" dirty="0"/>
              <a:t>When the fiber-promoted SCFA producers were present in greater diversity and abundance, participants had </a:t>
            </a:r>
            <a:r>
              <a:rPr lang="en-US" sz="2400" b="1" dirty="0"/>
              <a:t>better improvement in hemoglobin A1c levels</a:t>
            </a:r>
          </a:p>
          <a:p>
            <a:endParaRPr lang="en-US" sz="2400" b="1" dirty="0"/>
          </a:p>
          <a:p>
            <a:r>
              <a:rPr lang="en-US" sz="2400" b="1" dirty="0"/>
              <a:t>Targeted restoration of these SCFA producers may present</a:t>
            </a:r>
          </a:p>
          <a:p>
            <a:pPr marL="0" indent="0">
              <a:buNone/>
            </a:pPr>
            <a:r>
              <a:rPr lang="en-US" sz="2400" b="1" dirty="0"/>
              <a:t> a novel ecological approach for managing T2DM</a:t>
            </a:r>
            <a:endParaRPr lang="en-GB" sz="2400" b="1" dirty="0"/>
          </a:p>
          <a:p>
            <a:pPr marL="0" indent="0">
              <a:buNone/>
            </a:pPr>
            <a:r>
              <a:rPr lang="en-GB" i="1" dirty="0"/>
              <a:t>					</a:t>
            </a:r>
            <a:r>
              <a:rPr lang="en-GB" sz="2800" i="1" dirty="0"/>
              <a:t>Liping Zhao  et al  </a:t>
            </a:r>
            <a:r>
              <a:rPr lang="en-GB" sz="2800" dirty="0"/>
              <a:t> Science 2018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8A38D9-9A3B-42BB-80A1-6C4509D78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3933056"/>
            <a:ext cx="1578297" cy="15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522" y="188640"/>
            <a:ext cx="9906000" cy="6397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future of the food microbiome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55691" y="3490297"/>
            <a:ext cx="875726" cy="808364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33879" y="1376188"/>
            <a:ext cx="68708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Optimised &amp; novel foods and ingredients 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(e.g. cocktails of microbes, fibres, prebiotic substances)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Food and food supplements with authorised health claims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Medical foods </a:t>
            </a:r>
          </a:p>
          <a:p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Personalised food &amp; diet solutions</a:t>
            </a:r>
          </a:p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49751" y="899134"/>
            <a:ext cx="409439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Verdana"/>
                <a:ea typeface="+mj-ea"/>
                <a:cs typeface="Verdana"/>
              </a:rPr>
              <a:t>…innovative products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355691" y="2461132"/>
            <a:ext cx="875726" cy="808364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355691" y="1412853"/>
            <a:ext cx="875726" cy="808364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355691" y="4462809"/>
            <a:ext cx="875726" cy="86700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1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49934" y="4668457"/>
            <a:ext cx="583945" cy="514350"/>
            <a:chOff x="1298049" y="2590800"/>
            <a:chExt cx="539026" cy="51435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98049" y="2869046"/>
              <a:ext cx="167552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453452" y="2764631"/>
              <a:ext cx="64728" cy="10782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1514042" y="2755109"/>
              <a:ext cx="67108" cy="350041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1581150" y="2590800"/>
              <a:ext cx="74438" cy="51435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1655589" y="2590800"/>
              <a:ext cx="42242" cy="27451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685926" y="2865317"/>
              <a:ext cx="151149" cy="1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3" descr="\\MAGNUM\Projects\Microsoft\Cloud Power FY12\Design\ICONS_PNG\User.png"/>
          <p:cNvPicPr>
            <a:picLocks noChangeAspect="1" noChangeArrowheads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752" y="1544163"/>
            <a:ext cx="559743" cy="516686"/>
          </a:xfrm>
          <a:prstGeom prst="rect">
            <a:avLst/>
          </a:prstGeom>
          <a:solidFill>
            <a:srgbClr val="0070C0"/>
          </a:solidFill>
        </p:spPr>
      </p:pic>
      <p:grpSp>
        <p:nvGrpSpPr>
          <p:cNvPr id="99" name="Group 98"/>
          <p:cNvGrpSpPr/>
          <p:nvPr/>
        </p:nvGrpSpPr>
        <p:grpSpPr>
          <a:xfrm>
            <a:off x="1472682" y="2784498"/>
            <a:ext cx="641744" cy="435322"/>
            <a:chOff x="6830680" y="5336804"/>
            <a:chExt cx="528814" cy="388610"/>
          </a:xfrm>
          <a:solidFill>
            <a:srgbClr val="0070C0"/>
          </a:solidFill>
        </p:grpSpPr>
        <p:grpSp>
          <p:nvGrpSpPr>
            <p:cNvPr id="93" name="Group 92"/>
            <p:cNvGrpSpPr/>
            <p:nvPr/>
          </p:nvGrpSpPr>
          <p:grpSpPr>
            <a:xfrm>
              <a:off x="6830680" y="5336804"/>
              <a:ext cx="528814" cy="156014"/>
              <a:chOff x="6781686" y="4828478"/>
              <a:chExt cx="1420553" cy="419101"/>
            </a:xfrm>
            <a:grpFill/>
          </p:grpSpPr>
          <p:sp>
            <p:nvSpPr>
              <p:cNvPr id="94" name="Round Same Side Corner Rectangle 93"/>
              <p:cNvSpPr/>
              <p:nvPr/>
            </p:nvSpPr>
            <p:spPr>
              <a:xfrm rot="17756142">
                <a:off x="6907294" y="4702870"/>
                <a:ext cx="419101" cy="67031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ound Same Side Corner Rectangle 94"/>
              <p:cNvSpPr/>
              <p:nvPr/>
            </p:nvSpPr>
            <p:spPr>
              <a:xfrm rot="3856653">
                <a:off x="7680852" y="4698134"/>
                <a:ext cx="372456" cy="67031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6" name="Picture 24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997" y="5523773"/>
              <a:ext cx="108133" cy="1081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24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657" y="5628094"/>
              <a:ext cx="64880" cy="648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24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4486" y="5660534"/>
              <a:ext cx="64880" cy="648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3" descr="\\MAGNUM\Projects\Microsoft\Cloud Power FY12\Design\ICONS_PNG\User.png"/>
          <p:cNvPicPr>
            <a:picLocks noChangeAspect="1" noChangeArrowheads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442" y="4642133"/>
            <a:ext cx="550481" cy="508136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25" y="3647669"/>
            <a:ext cx="500261" cy="493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31" y="4576724"/>
            <a:ext cx="574773" cy="574773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4" name="TextBox 3"/>
          <p:cNvSpPr txBox="1"/>
          <p:nvPr/>
        </p:nvSpPr>
        <p:spPr>
          <a:xfrm>
            <a:off x="272480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7" y="5358286"/>
            <a:ext cx="8836627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26724" y="5742713"/>
            <a:ext cx="381579" cy="63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25" y="5781505"/>
            <a:ext cx="20796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8" descr="C:\Users\sakuu\Documents\Ballmer MGX 2011\Tile Icons\Calendar Engineeri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331449" y="5815490"/>
            <a:ext cx="510672" cy="5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 bwMode="black">
          <a:xfrm>
            <a:off x="1151853" y="5726120"/>
            <a:ext cx="294513" cy="594840"/>
            <a:chOff x="2593975" y="2552700"/>
            <a:chExt cx="469901" cy="949325"/>
          </a:xfrm>
        </p:grpSpPr>
        <p:sp>
          <p:nvSpPr>
            <p:cNvPr id="37" name="Freeform 17"/>
            <p:cNvSpPr>
              <a:spLocks noEditPoints="1"/>
            </p:cNvSpPr>
            <p:nvPr/>
          </p:nvSpPr>
          <p:spPr bwMode="black">
            <a:xfrm>
              <a:off x="2593975" y="2835275"/>
              <a:ext cx="338138" cy="666750"/>
            </a:xfrm>
            <a:custGeom>
              <a:avLst/>
              <a:gdLst>
                <a:gd name="T0" fmla="*/ 580 w 1160"/>
                <a:gd name="T1" fmla="*/ 540 h 2287"/>
                <a:gd name="T2" fmla="*/ 731 w 1160"/>
                <a:gd name="T3" fmla="*/ 389 h 2287"/>
                <a:gd name="T4" fmla="*/ 580 w 1160"/>
                <a:gd name="T5" fmla="*/ 237 h 2287"/>
                <a:gd name="T6" fmla="*/ 428 w 1160"/>
                <a:gd name="T7" fmla="*/ 389 h 2287"/>
                <a:gd name="T8" fmla="*/ 580 w 1160"/>
                <a:gd name="T9" fmla="*/ 540 h 2287"/>
                <a:gd name="T10" fmla="*/ 1109 w 1160"/>
                <a:gd name="T11" fmla="*/ 22 h 2287"/>
                <a:gd name="T12" fmla="*/ 1000 w 1160"/>
                <a:gd name="T13" fmla="*/ 51 h 2287"/>
                <a:gd name="T14" fmla="*/ 691 w 1160"/>
                <a:gd name="T15" fmla="*/ 587 h 2287"/>
                <a:gd name="T16" fmla="*/ 469 w 1160"/>
                <a:gd name="T17" fmla="*/ 587 h 2287"/>
                <a:gd name="T18" fmla="*/ 159 w 1160"/>
                <a:gd name="T19" fmla="*/ 51 h 2287"/>
                <a:gd name="T20" fmla="*/ 51 w 1160"/>
                <a:gd name="T21" fmla="*/ 22 h 2287"/>
                <a:gd name="T22" fmla="*/ 22 w 1160"/>
                <a:gd name="T23" fmla="*/ 131 h 2287"/>
                <a:gd name="T24" fmla="*/ 377 w 1160"/>
                <a:gd name="T25" fmla="*/ 745 h 2287"/>
                <a:gd name="T26" fmla="*/ 377 w 1160"/>
                <a:gd name="T27" fmla="*/ 2194 h 2287"/>
                <a:gd name="T28" fmla="*/ 470 w 1160"/>
                <a:gd name="T29" fmla="*/ 2287 h 2287"/>
                <a:gd name="T30" fmla="*/ 562 w 1160"/>
                <a:gd name="T31" fmla="*/ 2194 h 2287"/>
                <a:gd name="T32" fmla="*/ 562 w 1160"/>
                <a:gd name="T33" fmla="*/ 1423 h 2287"/>
                <a:gd name="T34" fmla="*/ 598 w 1160"/>
                <a:gd name="T35" fmla="*/ 1423 h 2287"/>
                <a:gd name="T36" fmla="*/ 598 w 1160"/>
                <a:gd name="T37" fmla="*/ 2194 h 2287"/>
                <a:gd name="T38" fmla="*/ 690 w 1160"/>
                <a:gd name="T39" fmla="*/ 2287 h 2287"/>
                <a:gd name="T40" fmla="*/ 783 w 1160"/>
                <a:gd name="T41" fmla="*/ 2194 h 2287"/>
                <a:gd name="T42" fmla="*/ 783 w 1160"/>
                <a:gd name="T43" fmla="*/ 745 h 2287"/>
                <a:gd name="T44" fmla="*/ 1138 w 1160"/>
                <a:gd name="T45" fmla="*/ 131 h 2287"/>
                <a:gd name="T46" fmla="*/ 1109 w 1160"/>
                <a:gd name="T47" fmla="*/ 22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0" h="2287">
                  <a:moveTo>
                    <a:pt x="580" y="540"/>
                  </a:moveTo>
                  <a:cubicBezTo>
                    <a:pt x="664" y="540"/>
                    <a:pt x="731" y="473"/>
                    <a:pt x="731" y="389"/>
                  </a:cubicBezTo>
                  <a:cubicBezTo>
                    <a:pt x="731" y="305"/>
                    <a:pt x="664" y="237"/>
                    <a:pt x="580" y="237"/>
                  </a:cubicBezTo>
                  <a:cubicBezTo>
                    <a:pt x="496" y="237"/>
                    <a:pt x="428" y="305"/>
                    <a:pt x="428" y="389"/>
                  </a:cubicBezTo>
                  <a:cubicBezTo>
                    <a:pt x="428" y="473"/>
                    <a:pt x="496" y="540"/>
                    <a:pt x="580" y="540"/>
                  </a:cubicBezTo>
                  <a:close/>
                  <a:moveTo>
                    <a:pt x="1109" y="22"/>
                  </a:moveTo>
                  <a:cubicBezTo>
                    <a:pt x="1071" y="0"/>
                    <a:pt x="1022" y="13"/>
                    <a:pt x="1000" y="51"/>
                  </a:cubicBezTo>
                  <a:cubicBezTo>
                    <a:pt x="691" y="587"/>
                    <a:pt x="691" y="587"/>
                    <a:pt x="691" y="587"/>
                  </a:cubicBezTo>
                  <a:cubicBezTo>
                    <a:pt x="469" y="587"/>
                    <a:pt x="469" y="587"/>
                    <a:pt x="469" y="587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37" y="13"/>
                    <a:pt x="89" y="0"/>
                    <a:pt x="51" y="22"/>
                  </a:cubicBezTo>
                  <a:cubicBezTo>
                    <a:pt x="13" y="44"/>
                    <a:pt x="0" y="93"/>
                    <a:pt x="22" y="131"/>
                  </a:cubicBezTo>
                  <a:cubicBezTo>
                    <a:pt x="377" y="745"/>
                    <a:pt x="377" y="745"/>
                    <a:pt x="377" y="745"/>
                  </a:cubicBezTo>
                  <a:cubicBezTo>
                    <a:pt x="377" y="2194"/>
                    <a:pt x="377" y="2194"/>
                    <a:pt x="377" y="2194"/>
                  </a:cubicBezTo>
                  <a:cubicBezTo>
                    <a:pt x="377" y="2246"/>
                    <a:pt x="418" y="2287"/>
                    <a:pt x="470" y="2287"/>
                  </a:cubicBezTo>
                  <a:cubicBezTo>
                    <a:pt x="521" y="2287"/>
                    <a:pt x="562" y="2246"/>
                    <a:pt x="562" y="2194"/>
                  </a:cubicBezTo>
                  <a:cubicBezTo>
                    <a:pt x="562" y="1423"/>
                    <a:pt x="562" y="1423"/>
                    <a:pt x="562" y="1423"/>
                  </a:cubicBezTo>
                  <a:cubicBezTo>
                    <a:pt x="598" y="1423"/>
                    <a:pt x="598" y="1423"/>
                    <a:pt x="598" y="1423"/>
                  </a:cubicBezTo>
                  <a:cubicBezTo>
                    <a:pt x="598" y="2194"/>
                    <a:pt x="598" y="2194"/>
                    <a:pt x="598" y="2194"/>
                  </a:cubicBezTo>
                  <a:cubicBezTo>
                    <a:pt x="598" y="2246"/>
                    <a:pt x="639" y="2287"/>
                    <a:pt x="690" y="2287"/>
                  </a:cubicBezTo>
                  <a:cubicBezTo>
                    <a:pt x="742" y="2287"/>
                    <a:pt x="783" y="2246"/>
                    <a:pt x="783" y="2194"/>
                  </a:cubicBezTo>
                  <a:cubicBezTo>
                    <a:pt x="783" y="745"/>
                    <a:pt x="783" y="745"/>
                    <a:pt x="783" y="745"/>
                  </a:cubicBezTo>
                  <a:cubicBezTo>
                    <a:pt x="1138" y="131"/>
                    <a:pt x="1138" y="131"/>
                    <a:pt x="1138" y="131"/>
                  </a:cubicBezTo>
                  <a:cubicBezTo>
                    <a:pt x="1160" y="93"/>
                    <a:pt x="1147" y="44"/>
                    <a:pt x="110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black">
            <a:xfrm>
              <a:off x="2649538" y="2552700"/>
              <a:ext cx="414338" cy="325438"/>
            </a:xfrm>
            <a:custGeom>
              <a:avLst/>
              <a:gdLst>
                <a:gd name="T0" fmla="*/ 1304 w 1423"/>
                <a:gd name="T1" fmla="*/ 301 h 1114"/>
                <a:gd name="T2" fmla="*/ 1302 w 1423"/>
                <a:gd name="T3" fmla="*/ 297 h 1114"/>
                <a:gd name="T4" fmla="*/ 719 w 1423"/>
                <a:gd name="T5" fmla="*/ 113 h 1114"/>
                <a:gd name="T6" fmla="*/ 496 w 1423"/>
                <a:gd name="T7" fmla="*/ 416 h 1114"/>
                <a:gd name="T8" fmla="*/ 441 w 1423"/>
                <a:gd name="T9" fmla="*/ 482 h 1114"/>
                <a:gd name="T10" fmla="*/ 375 w 1423"/>
                <a:gd name="T11" fmla="*/ 536 h 1114"/>
                <a:gd name="T12" fmla="*/ 290 w 1423"/>
                <a:gd name="T13" fmla="*/ 648 h 1114"/>
                <a:gd name="T14" fmla="*/ 470 w 1423"/>
                <a:gd name="T15" fmla="*/ 973 h 1114"/>
                <a:gd name="T16" fmla="*/ 610 w 1423"/>
                <a:gd name="T17" fmla="*/ 960 h 1114"/>
                <a:gd name="T18" fmla="*/ 775 w 1423"/>
                <a:gd name="T19" fmla="*/ 921 h 1114"/>
                <a:gd name="T20" fmla="*/ 932 w 1423"/>
                <a:gd name="T21" fmla="*/ 927 h 1114"/>
                <a:gd name="T22" fmla="*/ 1151 w 1423"/>
                <a:gd name="T23" fmla="*/ 893 h 1114"/>
                <a:gd name="T24" fmla="*/ 1304 w 1423"/>
                <a:gd name="T25" fmla="*/ 301 h 1114"/>
                <a:gd name="T26" fmla="*/ 1024 w 1423"/>
                <a:gd name="T27" fmla="*/ 311 h 1114"/>
                <a:gd name="T28" fmla="*/ 1024 w 1423"/>
                <a:gd name="T29" fmla="*/ 311 h 1114"/>
                <a:gd name="T30" fmla="*/ 873 w 1423"/>
                <a:gd name="T31" fmla="*/ 299 h 1114"/>
                <a:gd name="T32" fmla="*/ 873 w 1423"/>
                <a:gd name="T33" fmla="*/ 299 h 1114"/>
                <a:gd name="T34" fmla="*/ 799 w 1423"/>
                <a:gd name="T35" fmla="*/ 278 h 1114"/>
                <a:gd name="T36" fmla="*/ 821 w 1423"/>
                <a:gd name="T37" fmla="*/ 203 h 1114"/>
                <a:gd name="T38" fmla="*/ 828 w 1423"/>
                <a:gd name="T39" fmla="*/ 200 h 1114"/>
                <a:gd name="T40" fmla="*/ 1101 w 1423"/>
                <a:gd name="T41" fmla="*/ 234 h 1114"/>
                <a:gd name="T42" fmla="*/ 1108 w 1423"/>
                <a:gd name="T43" fmla="*/ 244 h 1114"/>
                <a:gd name="T44" fmla="*/ 1087 w 1423"/>
                <a:gd name="T45" fmla="*/ 318 h 1114"/>
                <a:gd name="T46" fmla="*/ 1024 w 1423"/>
                <a:gd name="T47" fmla="*/ 311 h 1114"/>
                <a:gd name="T48" fmla="*/ 14 w 1423"/>
                <a:gd name="T49" fmla="*/ 967 h 1114"/>
                <a:gd name="T50" fmla="*/ 53 w 1423"/>
                <a:gd name="T51" fmla="*/ 1037 h 1114"/>
                <a:gd name="T52" fmla="*/ 115 w 1423"/>
                <a:gd name="T53" fmla="*/ 1064 h 1114"/>
                <a:gd name="T54" fmla="*/ 24 w 1423"/>
                <a:gd name="T55" fmla="*/ 900 h 1114"/>
                <a:gd name="T56" fmla="*/ 14 w 1423"/>
                <a:gd name="T57" fmla="*/ 967 h 1114"/>
                <a:gd name="T58" fmla="*/ 400 w 1423"/>
                <a:gd name="T59" fmla="*/ 959 h 1114"/>
                <a:gd name="T60" fmla="*/ 265 w 1423"/>
                <a:gd name="T61" fmla="*/ 714 h 1114"/>
                <a:gd name="T62" fmla="*/ 190 w 1423"/>
                <a:gd name="T63" fmla="*/ 686 h 1114"/>
                <a:gd name="T64" fmla="*/ 175 w 1423"/>
                <a:gd name="T65" fmla="*/ 764 h 1114"/>
                <a:gd name="T66" fmla="*/ 310 w 1423"/>
                <a:gd name="T67" fmla="*/ 1008 h 1114"/>
                <a:gd name="T68" fmla="*/ 385 w 1423"/>
                <a:gd name="T69" fmla="*/ 1037 h 1114"/>
                <a:gd name="T70" fmla="*/ 400 w 1423"/>
                <a:gd name="T71" fmla="*/ 959 h 1114"/>
                <a:gd name="T72" fmla="*/ 266 w 1423"/>
                <a:gd name="T73" fmla="*/ 1026 h 1114"/>
                <a:gd name="T74" fmla="*/ 136 w 1423"/>
                <a:gd name="T75" fmla="*/ 792 h 1114"/>
                <a:gd name="T76" fmla="*/ 65 w 1423"/>
                <a:gd name="T77" fmla="*/ 764 h 1114"/>
                <a:gd name="T78" fmla="*/ 50 w 1423"/>
                <a:gd name="T79" fmla="*/ 840 h 1114"/>
                <a:gd name="T80" fmla="*/ 180 w 1423"/>
                <a:gd name="T81" fmla="*/ 1074 h 1114"/>
                <a:gd name="T82" fmla="*/ 251 w 1423"/>
                <a:gd name="T83" fmla="*/ 1101 h 1114"/>
                <a:gd name="T84" fmla="*/ 266 w 1423"/>
                <a:gd name="T85" fmla="*/ 1026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3" h="1114">
                  <a:moveTo>
                    <a:pt x="1304" y="301"/>
                  </a:moveTo>
                  <a:cubicBezTo>
                    <a:pt x="1303" y="298"/>
                    <a:pt x="1304" y="300"/>
                    <a:pt x="1302" y="297"/>
                  </a:cubicBezTo>
                  <a:cubicBezTo>
                    <a:pt x="1184" y="83"/>
                    <a:pt x="922" y="0"/>
                    <a:pt x="719" y="113"/>
                  </a:cubicBezTo>
                  <a:cubicBezTo>
                    <a:pt x="602" y="177"/>
                    <a:pt x="570" y="311"/>
                    <a:pt x="496" y="416"/>
                  </a:cubicBezTo>
                  <a:cubicBezTo>
                    <a:pt x="476" y="444"/>
                    <a:pt x="458" y="465"/>
                    <a:pt x="441" y="482"/>
                  </a:cubicBezTo>
                  <a:cubicBezTo>
                    <a:pt x="418" y="504"/>
                    <a:pt x="397" y="520"/>
                    <a:pt x="375" y="536"/>
                  </a:cubicBezTo>
                  <a:cubicBezTo>
                    <a:pt x="334" y="566"/>
                    <a:pt x="296" y="593"/>
                    <a:pt x="290" y="648"/>
                  </a:cubicBezTo>
                  <a:cubicBezTo>
                    <a:pt x="470" y="973"/>
                    <a:pt x="470" y="973"/>
                    <a:pt x="470" y="973"/>
                  </a:cubicBezTo>
                  <a:cubicBezTo>
                    <a:pt x="519" y="997"/>
                    <a:pt x="563" y="978"/>
                    <a:pt x="610" y="960"/>
                  </a:cubicBezTo>
                  <a:cubicBezTo>
                    <a:pt x="654" y="943"/>
                    <a:pt x="697" y="925"/>
                    <a:pt x="775" y="921"/>
                  </a:cubicBezTo>
                  <a:cubicBezTo>
                    <a:pt x="827" y="918"/>
                    <a:pt x="880" y="924"/>
                    <a:pt x="932" y="927"/>
                  </a:cubicBezTo>
                  <a:cubicBezTo>
                    <a:pt x="1008" y="932"/>
                    <a:pt x="1082" y="931"/>
                    <a:pt x="1151" y="893"/>
                  </a:cubicBezTo>
                  <a:cubicBezTo>
                    <a:pt x="1354" y="780"/>
                    <a:pt x="1423" y="515"/>
                    <a:pt x="1304" y="301"/>
                  </a:cubicBezTo>
                  <a:close/>
                  <a:moveTo>
                    <a:pt x="1024" y="311"/>
                  </a:moveTo>
                  <a:cubicBezTo>
                    <a:pt x="1024" y="311"/>
                    <a:pt x="1024" y="311"/>
                    <a:pt x="1024" y="311"/>
                  </a:cubicBezTo>
                  <a:cubicBezTo>
                    <a:pt x="983" y="270"/>
                    <a:pt x="917" y="279"/>
                    <a:pt x="873" y="299"/>
                  </a:cubicBezTo>
                  <a:cubicBezTo>
                    <a:pt x="873" y="299"/>
                    <a:pt x="873" y="299"/>
                    <a:pt x="873" y="299"/>
                  </a:cubicBezTo>
                  <a:cubicBezTo>
                    <a:pt x="847" y="313"/>
                    <a:pt x="814" y="304"/>
                    <a:pt x="799" y="278"/>
                  </a:cubicBezTo>
                  <a:cubicBezTo>
                    <a:pt x="785" y="251"/>
                    <a:pt x="794" y="218"/>
                    <a:pt x="821" y="203"/>
                  </a:cubicBezTo>
                  <a:cubicBezTo>
                    <a:pt x="823" y="202"/>
                    <a:pt x="828" y="200"/>
                    <a:pt x="828" y="200"/>
                  </a:cubicBezTo>
                  <a:cubicBezTo>
                    <a:pt x="927" y="155"/>
                    <a:pt x="1035" y="168"/>
                    <a:pt x="1101" y="234"/>
                  </a:cubicBezTo>
                  <a:cubicBezTo>
                    <a:pt x="1101" y="234"/>
                    <a:pt x="1106" y="240"/>
                    <a:pt x="1108" y="244"/>
                  </a:cubicBezTo>
                  <a:cubicBezTo>
                    <a:pt x="1122" y="270"/>
                    <a:pt x="1113" y="303"/>
                    <a:pt x="1087" y="318"/>
                  </a:cubicBezTo>
                  <a:cubicBezTo>
                    <a:pt x="1066" y="329"/>
                    <a:pt x="1041" y="326"/>
                    <a:pt x="1024" y="311"/>
                  </a:cubicBezTo>
                  <a:close/>
                  <a:moveTo>
                    <a:pt x="14" y="967"/>
                  </a:moveTo>
                  <a:cubicBezTo>
                    <a:pt x="53" y="1037"/>
                    <a:pt x="53" y="1037"/>
                    <a:pt x="53" y="1037"/>
                  </a:cubicBezTo>
                  <a:cubicBezTo>
                    <a:pt x="67" y="1062"/>
                    <a:pt x="94" y="1074"/>
                    <a:pt x="115" y="1064"/>
                  </a:cubicBezTo>
                  <a:cubicBezTo>
                    <a:pt x="24" y="900"/>
                    <a:pt x="24" y="900"/>
                    <a:pt x="24" y="900"/>
                  </a:cubicBezTo>
                  <a:cubicBezTo>
                    <a:pt x="5" y="912"/>
                    <a:pt x="0" y="941"/>
                    <a:pt x="14" y="967"/>
                  </a:cubicBezTo>
                  <a:close/>
                  <a:moveTo>
                    <a:pt x="400" y="959"/>
                  </a:moveTo>
                  <a:cubicBezTo>
                    <a:pt x="265" y="714"/>
                    <a:pt x="265" y="714"/>
                    <a:pt x="265" y="714"/>
                  </a:cubicBezTo>
                  <a:cubicBezTo>
                    <a:pt x="248" y="685"/>
                    <a:pt x="215" y="672"/>
                    <a:pt x="190" y="686"/>
                  </a:cubicBezTo>
                  <a:cubicBezTo>
                    <a:pt x="166" y="699"/>
                    <a:pt x="159" y="734"/>
                    <a:pt x="175" y="764"/>
                  </a:cubicBezTo>
                  <a:cubicBezTo>
                    <a:pt x="310" y="1008"/>
                    <a:pt x="310" y="1008"/>
                    <a:pt x="310" y="1008"/>
                  </a:cubicBezTo>
                  <a:cubicBezTo>
                    <a:pt x="327" y="1038"/>
                    <a:pt x="360" y="1051"/>
                    <a:pt x="385" y="1037"/>
                  </a:cubicBezTo>
                  <a:cubicBezTo>
                    <a:pt x="410" y="1023"/>
                    <a:pt x="416" y="988"/>
                    <a:pt x="400" y="959"/>
                  </a:cubicBezTo>
                  <a:close/>
                  <a:moveTo>
                    <a:pt x="266" y="1026"/>
                  </a:moveTo>
                  <a:cubicBezTo>
                    <a:pt x="136" y="792"/>
                    <a:pt x="136" y="792"/>
                    <a:pt x="136" y="792"/>
                  </a:cubicBezTo>
                  <a:cubicBezTo>
                    <a:pt x="121" y="764"/>
                    <a:pt x="89" y="751"/>
                    <a:pt x="65" y="764"/>
                  </a:cubicBezTo>
                  <a:cubicBezTo>
                    <a:pt x="41" y="778"/>
                    <a:pt x="35" y="811"/>
                    <a:pt x="50" y="840"/>
                  </a:cubicBezTo>
                  <a:cubicBezTo>
                    <a:pt x="180" y="1074"/>
                    <a:pt x="180" y="1074"/>
                    <a:pt x="180" y="1074"/>
                  </a:cubicBezTo>
                  <a:cubicBezTo>
                    <a:pt x="196" y="1102"/>
                    <a:pt x="228" y="1114"/>
                    <a:pt x="251" y="1101"/>
                  </a:cubicBezTo>
                  <a:cubicBezTo>
                    <a:pt x="275" y="1088"/>
                    <a:pt x="282" y="1055"/>
                    <a:pt x="266" y="10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820055" y="5720349"/>
            <a:ext cx="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35956" y="5883464"/>
            <a:ext cx="15901" cy="39092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96816" y="5828078"/>
            <a:ext cx="15901" cy="39092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169024" y="5901496"/>
            <a:ext cx="15901" cy="39092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85248" y="5856606"/>
            <a:ext cx="15901" cy="39092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0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9" grpId="0"/>
      <p:bldP spid="42" grpId="0" animBg="1"/>
      <p:bldP spid="57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22431"/>
            <a:ext cx="9705528" cy="639762"/>
          </a:xfrm>
        </p:spPr>
        <p:txBody>
          <a:bodyPr/>
          <a:lstStyle/>
          <a:p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Regulatory strategy: Classification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500826"/>
              </p:ext>
            </p:extLst>
          </p:nvPr>
        </p:nvGraphicFramePr>
        <p:xfrm>
          <a:off x="26529" y="865089"/>
          <a:ext cx="9879471" cy="56505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74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8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7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Product  type</a:t>
                      </a:r>
                      <a:endParaRPr lang="fr-CH" sz="1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048" marR="35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Product  </a:t>
                      </a:r>
                      <a:endParaRPr lang="fr-CH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48" marR="35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b="1" dirty="0" err="1">
                          <a:solidFill>
                            <a:schemeClr val="tx2"/>
                          </a:solidFill>
                        </a:rPr>
                        <a:t>Definition</a:t>
                      </a:r>
                      <a:endParaRPr lang="fr-CH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48" marR="3504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8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Drug/Biologics</a:t>
                      </a:r>
                      <a:endParaRPr lang="fr-CH" sz="1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048" marR="35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1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048" marR="3504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A substance that acts by pharmacological, immunological, or metabolic means </a:t>
                      </a:r>
                      <a:r>
                        <a:rPr lang="en-GB" sz="1200" u="sng" dirty="0">
                          <a:solidFill>
                            <a:schemeClr val="tx2"/>
                          </a:solidFill>
                        </a:rPr>
                        <a:t>to treat or prevent diseases or their symptoms. </a:t>
                      </a:r>
                      <a:r>
                        <a:rPr lang="en-GB" sz="1200" u="none" dirty="0">
                          <a:solidFill>
                            <a:schemeClr val="tx2"/>
                          </a:solidFill>
                        </a:rPr>
                        <a:t>An article that is intended for use in</a:t>
                      </a:r>
                      <a:r>
                        <a:rPr lang="en-GB" sz="1200" u="sng" dirty="0">
                          <a:solidFill>
                            <a:schemeClr val="tx2"/>
                          </a:solidFill>
                        </a:rPr>
                        <a:t> diagnosis, cure, mitigation, treatment or prevention of disease </a:t>
                      </a:r>
                      <a:r>
                        <a:rPr lang="en-GB" sz="1200" u="none" dirty="0">
                          <a:solidFill>
                            <a:schemeClr val="tx2"/>
                          </a:solidFill>
                        </a:rPr>
                        <a:t>in humans or other animals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048" marR="3504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0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000" b="1" dirty="0" err="1">
                          <a:solidFill>
                            <a:schemeClr val="tx2"/>
                          </a:solidFill>
                        </a:rPr>
                        <a:t>Medical</a:t>
                      </a:r>
                      <a:r>
                        <a:rPr lang="fr-CH" sz="10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000" b="1" dirty="0" err="1">
                          <a:solidFill>
                            <a:schemeClr val="tx2"/>
                          </a:solidFill>
                        </a:rPr>
                        <a:t>Device</a:t>
                      </a:r>
                      <a:endParaRPr lang="fr-CH" sz="1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048" marR="35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1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048" marR="3504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A product that </a:t>
                      </a:r>
                      <a:r>
                        <a:rPr lang="en-GB" sz="1200" u="sng" dirty="0">
                          <a:solidFill>
                            <a:schemeClr val="tx2"/>
                          </a:solidFill>
                        </a:rPr>
                        <a:t>treats, prevents, diagnoses, or monitors 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a disease but does not act via a pharmacological, immunological, or metabolic means.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048" marR="3504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4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000" b="1" dirty="0" err="1">
                          <a:solidFill>
                            <a:schemeClr val="tx2"/>
                          </a:solidFill>
                        </a:rPr>
                        <a:t>Cosmetic</a:t>
                      </a:r>
                      <a:endParaRPr lang="fr-CH" sz="1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048" marR="35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1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048" marR="3504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None/>
                        <a:tabLst>
                          <a:tab pos="180975" algn="l"/>
                        </a:tabLst>
                        <a:defRPr/>
                      </a:pPr>
                      <a:endParaRPr lang="fr-CH" sz="120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CH" sz="1200" dirty="0" err="1">
                          <a:solidFill>
                            <a:schemeClr val="tx2"/>
                          </a:solidFill>
                        </a:rPr>
                        <a:t>Any</a:t>
                      </a:r>
                      <a:r>
                        <a:rPr lang="fr-CH" sz="1200" dirty="0">
                          <a:solidFill>
                            <a:schemeClr val="tx2"/>
                          </a:solidFill>
                        </a:rPr>
                        <a:t> substance or mixture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intended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to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be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placed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in contact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with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the </a:t>
                      </a:r>
                      <a:r>
                        <a:rPr lang="fr-CH" sz="1200" u="sng" baseline="0" dirty="0" err="1">
                          <a:solidFill>
                            <a:schemeClr val="tx2"/>
                          </a:solidFill>
                        </a:rPr>
                        <a:t>external</a:t>
                      </a:r>
                      <a:r>
                        <a:rPr lang="fr-CH" sz="1200" u="sng" baseline="0" dirty="0">
                          <a:solidFill>
                            <a:schemeClr val="tx2"/>
                          </a:solidFill>
                        </a:rPr>
                        <a:t> parts 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of the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human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body (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epidermis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hair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system,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nails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lips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and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external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genital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organs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with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a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view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to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exclusively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or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mainly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 to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cleaning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them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perfuming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them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,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changing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their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appearance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protecting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them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keeping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them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in good condition or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correcting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 body </a:t>
                      </a:r>
                      <a:r>
                        <a:rPr lang="fr-CH" sz="1200" baseline="0" dirty="0" err="1">
                          <a:solidFill>
                            <a:schemeClr val="tx2"/>
                          </a:solidFill>
                        </a:rPr>
                        <a:t>odours</a:t>
                      </a:r>
                      <a:r>
                        <a:rPr lang="fr-CH" sz="1200" baseline="0" dirty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kumimoji="0" lang="en-GB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 A product ,except soap, intended to be applied to human body for cleansing, beautifying, promoting attractiveness or altering the appearance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None/>
                        <a:tabLst>
                          <a:tab pos="180975" algn="l"/>
                        </a:tabLst>
                        <a:defRPr/>
                      </a:pPr>
                      <a:endParaRPr lang="fr-CH" sz="12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048" marR="3504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0772">
                <a:tc>
                  <a:txBody>
                    <a:bodyPr/>
                    <a:lstStyle/>
                    <a:p>
                      <a:pPr marL="174625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Medical Food/</a:t>
                      </a:r>
                    </a:p>
                    <a:p>
                      <a:pPr marL="174625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Food for Specific Medical Purposes</a:t>
                      </a:r>
                      <a:endParaRPr lang="fr-CH" sz="1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048" marR="35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1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048" marR="3504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Food for special medical purposes’ means food specially processed or formulated and </a:t>
                      </a:r>
                      <a:r>
                        <a:rPr lang="en-GB" sz="1200" u="sng" dirty="0">
                          <a:solidFill>
                            <a:schemeClr val="tx2"/>
                          </a:solidFill>
                        </a:rPr>
                        <a:t>intended for the dietary management of patients, 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including infants, to be used </a:t>
                      </a:r>
                      <a:r>
                        <a:rPr lang="en-GB" sz="1200" u="sng" dirty="0">
                          <a:solidFill>
                            <a:schemeClr val="tx2"/>
                          </a:solidFill>
                        </a:rPr>
                        <a:t>under medical supervision</a:t>
                      </a:r>
                      <a:endParaRPr lang="en-GB" sz="1200" b="1" u="sng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048" marR="3504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5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Foods/Food Supplement </a:t>
                      </a:r>
                      <a:endParaRPr lang="fr-CH" sz="1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048" marR="35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1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048" marR="3504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Food’ (or ‘foodstuff’) means any substance or product, whether processed, partially processed or unprocessed, intended to be, or reasonably expected to be</a:t>
                      </a:r>
                      <a:r>
                        <a:rPr lang="en-GB" sz="1200" u="sng" dirty="0">
                          <a:solidFill>
                            <a:schemeClr val="tx2"/>
                          </a:solidFill>
                        </a:rPr>
                        <a:t> ingested 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by humans. ‘Foodstuffs which </a:t>
                      </a:r>
                      <a:r>
                        <a:rPr lang="en-GB" sz="1200" u="sng" dirty="0">
                          <a:solidFill>
                            <a:schemeClr val="tx2"/>
                          </a:solidFill>
                        </a:rPr>
                        <a:t>supplement 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the normal diet and which are </a:t>
                      </a:r>
                      <a:r>
                        <a:rPr lang="en-GB" sz="1200" u="sng" dirty="0">
                          <a:solidFill>
                            <a:schemeClr val="tx2"/>
                          </a:solidFill>
                        </a:rPr>
                        <a:t>concentrated 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sources of nutrients or other substances with a </a:t>
                      </a:r>
                      <a:r>
                        <a:rPr lang="en-GB" sz="1200" u="sng" dirty="0">
                          <a:solidFill>
                            <a:schemeClr val="tx2"/>
                          </a:solidFill>
                        </a:rPr>
                        <a:t>nutritional or physiological effect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, alone or in combination, marketed in </a:t>
                      </a:r>
                      <a:r>
                        <a:rPr lang="en-GB" sz="1200" u="sng" dirty="0">
                          <a:solidFill>
                            <a:schemeClr val="tx2"/>
                          </a:solidFill>
                        </a:rPr>
                        <a:t>dose form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tx2"/>
                        </a:solidFill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tx2"/>
                          </a:solidFill>
                        </a:rPr>
                        <a:t>Note: Definitions are region specific and the above are general examples</a:t>
                      </a:r>
                    </a:p>
                  </a:txBody>
                  <a:tcPr marL="35048" marR="3504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FCE92-D340-4634-BABC-C57ACD8E48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 descr="cosmetic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7332" y="3286782"/>
            <a:ext cx="1084207" cy="964022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43" y="4537274"/>
            <a:ext cx="377492" cy="69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1344207"/>
            <a:ext cx="798504" cy="730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43" y="5410883"/>
            <a:ext cx="1070673" cy="856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3" y="2384724"/>
            <a:ext cx="788461" cy="5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03783-DA5B-4809-82CF-D64D7B928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80" y="319141"/>
            <a:ext cx="8915400" cy="639762"/>
          </a:xfrm>
        </p:spPr>
        <p:txBody>
          <a:bodyPr/>
          <a:lstStyle/>
          <a:p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Diet Intestinal Flora Inter-play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BBD53D-EE6E-4F20-881C-6BF9BB142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CFCE92-D340-4634-BABC-C57ACD8E489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xmlns="" id="{C36B7D6C-6E9C-4433-BB50-5ED90B321D18}"/>
              </a:ext>
            </a:extLst>
          </p:cNvPr>
          <p:cNvSpPr/>
          <p:nvPr/>
        </p:nvSpPr>
        <p:spPr>
          <a:xfrm>
            <a:off x="2117842" y="1123654"/>
            <a:ext cx="4104456" cy="1224136"/>
          </a:xfrm>
          <a:prstGeom prst="curvedDown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xmlns="" id="{94C957DA-3FAB-4234-8615-03FC3BCFEC18}"/>
              </a:ext>
            </a:extLst>
          </p:cNvPr>
          <p:cNvSpPr/>
          <p:nvPr/>
        </p:nvSpPr>
        <p:spPr>
          <a:xfrm flipH="1">
            <a:off x="1856656" y="4893749"/>
            <a:ext cx="4248472" cy="936104"/>
          </a:xfrm>
          <a:prstGeom prst="curvedUp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3136C4EC-A23C-44DB-9859-0EA309AB5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144" y="705257"/>
            <a:ext cx="3502014" cy="8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305" tIns="37152" rIns="74305" bIns="37152" numCol="1" anchor="t" anchorCtr="0" compatLnSpc="1">
            <a:prstTxWarp prst="textNoShape">
              <a:avLst/>
            </a:prstTxWarp>
          </a:bodyPr>
          <a:lstStyle/>
          <a:p>
            <a:pPr marL="928802" lvl="2" indent="-185760" defTabSz="743041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endParaRPr lang="en-US" sz="1625" kern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 pitchFamily="-107" charset="-128"/>
            </a:endParaRPr>
          </a:p>
          <a:p>
            <a:pPr marL="278641" indent="-278641" defTabSz="743041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275" kern="0" dirty="0">
                <a:solidFill>
                  <a:schemeClr val="tx2"/>
                </a:solidFill>
                <a:latin typeface="Arial"/>
                <a:cs typeface="Arial"/>
              </a:rPr>
              <a:t>Metabolic potential </a:t>
            </a:r>
            <a:endParaRPr lang="en-US" b="1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lvl="2">
              <a:buClr>
                <a:schemeClr val="accent1"/>
              </a:buClr>
              <a:buSzPct val="125000"/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   Reduction</a:t>
            </a:r>
          </a:p>
          <a:p>
            <a:pPr lvl="2">
              <a:buClr>
                <a:schemeClr val="accent1"/>
              </a:buClr>
              <a:buSzPct val="125000"/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   Hydrolysis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125000"/>
              <a:buFontTx/>
              <a:buChar char="•"/>
              <a:defRPr/>
            </a:pPr>
            <a:r>
              <a:rPr lang="en-US" kern="0" dirty="0">
                <a:solidFill>
                  <a:schemeClr val="tx2"/>
                </a:solidFill>
                <a:latin typeface="Arial"/>
                <a:cs typeface="Arial"/>
              </a:rPr>
              <a:t>   Polysaccharide   ….fermentation 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125000"/>
              <a:buFontTx/>
              <a:buChar char="•"/>
              <a:defRPr/>
            </a:pPr>
            <a:r>
              <a:rPr lang="en-US" kern="0" dirty="0">
                <a:solidFill>
                  <a:schemeClr val="tx2"/>
                </a:solidFill>
                <a:latin typeface="Arial"/>
                <a:cs typeface="Arial"/>
              </a:rPr>
              <a:t>   </a:t>
            </a:r>
            <a:r>
              <a:rPr lang="en-US" kern="0" dirty="0" err="1">
                <a:solidFill>
                  <a:schemeClr val="tx2"/>
                </a:solidFill>
                <a:latin typeface="Arial"/>
                <a:cs typeface="Arial"/>
              </a:rPr>
              <a:t>Dehydroxylation</a:t>
            </a:r>
            <a:endParaRPr lang="en-US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125000"/>
              <a:buFontTx/>
              <a:buChar char="•"/>
              <a:defRPr/>
            </a:pPr>
            <a:r>
              <a:rPr lang="en-US" kern="0" dirty="0">
                <a:solidFill>
                  <a:schemeClr val="tx2"/>
                </a:solidFill>
                <a:latin typeface="Arial"/>
                <a:cs typeface="Arial"/>
              </a:rPr>
              <a:t>   Methylation</a:t>
            </a:r>
          </a:p>
          <a:p>
            <a:pPr marL="278641" indent="-278641" defTabSz="743041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endParaRPr lang="en-US" sz="195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defTabSz="743041">
              <a:lnSpc>
                <a:spcPct val="80000"/>
              </a:lnSpc>
              <a:spcBef>
                <a:spcPct val="20000"/>
              </a:spcBef>
              <a:defRPr/>
            </a:pPr>
            <a:endParaRPr lang="en-US" sz="195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78641" indent="-278641" defTabSz="743041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endParaRPr lang="en-US" sz="1950" b="1" kern="0" dirty="0">
              <a:latin typeface="Arial"/>
              <a:cs typeface="Arial"/>
            </a:endParaRPr>
          </a:p>
          <a:p>
            <a:pPr marL="278641" indent="-278641" defTabSz="743041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endParaRPr lang="en-US" sz="2275" kern="0" dirty="0">
              <a:solidFill>
                <a:srgbClr val="4F81BD"/>
              </a:solidFill>
              <a:latin typeface="Arial"/>
              <a:cs typeface="Arial"/>
            </a:endParaRPr>
          </a:p>
          <a:p>
            <a:pPr marL="278641" indent="-278641" defTabSz="743041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endParaRPr lang="en-US" sz="2275" kern="0" dirty="0">
              <a:solidFill>
                <a:srgbClr val="4F81BD"/>
              </a:solidFill>
              <a:latin typeface="Arial"/>
              <a:cs typeface="Arial"/>
            </a:endParaRPr>
          </a:p>
          <a:p>
            <a:pPr marL="278641" indent="-278641" defTabSz="743041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endParaRPr lang="en-US" sz="2275" kern="0" dirty="0">
              <a:solidFill>
                <a:srgbClr val="4F81BD"/>
              </a:solidFill>
              <a:latin typeface="Arial"/>
              <a:cs typeface="Arial"/>
            </a:endParaRPr>
          </a:p>
          <a:p>
            <a:pPr defTabSz="74304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75" kern="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</a:p>
          <a:p>
            <a:pPr marL="278641" indent="-278641" defTabSz="743041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endParaRPr lang="en-US" sz="2275" kern="0" dirty="0">
              <a:solidFill>
                <a:srgbClr val="4F81BD"/>
              </a:solidFill>
              <a:latin typeface="Arial"/>
              <a:cs typeface="Arial"/>
            </a:endParaRPr>
          </a:p>
          <a:p>
            <a:pPr marL="278641" indent="-278641" defTabSz="743041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endParaRPr lang="en-US" sz="2275" kern="0" dirty="0">
              <a:solidFill>
                <a:srgbClr val="4F81BD"/>
              </a:solidFill>
              <a:latin typeface="Arial"/>
              <a:cs typeface="Arial"/>
            </a:endParaRPr>
          </a:p>
          <a:p>
            <a:pPr marL="278641" indent="-278641" defTabSz="743041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endParaRPr lang="en-US" sz="2275" kern="0" dirty="0">
              <a:solidFill>
                <a:srgbClr val="4F81BD"/>
              </a:solidFill>
              <a:latin typeface="Arial"/>
              <a:cs typeface="Arial"/>
            </a:endParaRPr>
          </a:p>
          <a:p>
            <a:pPr marL="278641" indent="-278641" defTabSz="743041">
              <a:lnSpc>
                <a:spcPct val="8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endParaRPr lang="en-US" sz="2275" kern="0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DF44D81E-4A70-4516-905A-12E55E1FC21C}"/>
              </a:ext>
            </a:extLst>
          </p:cNvPr>
          <p:cNvSpPr txBox="1">
            <a:spLocks/>
          </p:cNvSpPr>
          <p:nvPr/>
        </p:nvSpPr>
        <p:spPr bwMode="auto">
          <a:xfrm>
            <a:off x="6714144" y="3164789"/>
            <a:ext cx="2997958" cy="17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305" tIns="37152" rIns="74305" bIns="37152" numCol="1" anchor="t" anchorCtr="0" compatLnSpc="1">
            <a:prstTxWarp prst="textNoShape">
              <a:avLst/>
            </a:prstTxWarp>
          </a:bodyPr>
          <a:lstStyle/>
          <a:p>
            <a:pPr marL="735841" lvl="1" indent="-27864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125000"/>
              <a:buFontTx/>
              <a:buChar char="•"/>
              <a:defRPr/>
            </a:pPr>
            <a:r>
              <a:rPr lang="en-US" kern="0" dirty="0" err="1">
                <a:solidFill>
                  <a:schemeClr val="tx2"/>
                </a:solidFill>
                <a:latin typeface="Arial"/>
                <a:cs typeface="Arial"/>
              </a:rPr>
              <a:t>Demethylation</a:t>
            </a:r>
            <a:endParaRPr lang="en-US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marL="735841" lvl="1" indent="-278641" defTabSz="74304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125000"/>
              <a:buFontTx/>
              <a:buChar char="•"/>
              <a:defRPr/>
            </a:pPr>
            <a:r>
              <a:rPr lang="en-US" kern="0" dirty="0" err="1">
                <a:solidFill>
                  <a:schemeClr val="tx2"/>
                </a:solidFill>
                <a:latin typeface="Arial"/>
                <a:cs typeface="Arial"/>
              </a:rPr>
              <a:t>Deamination</a:t>
            </a:r>
            <a:endParaRPr lang="en-US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marL="735841" lvl="1" indent="-27864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125000"/>
              <a:buFontTx/>
              <a:buChar char="•"/>
              <a:defRPr/>
            </a:pPr>
            <a:r>
              <a:rPr lang="en-US" kern="0" dirty="0" err="1">
                <a:solidFill>
                  <a:schemeClr val="tx2"/>
                </a:solidFill>
                <a:latin typeface="Arial"/>
                <a:cs typeface="Arial"/>
              </a:rPr>
              <a:t>Nitrosation</a:t>
            </a:r>
            <a:endParaRPr lang="en-US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marL="735841" lvl="1" indent="-278641" defTabSz="74304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125000"/>
              <a:buFontTx/>
              <a:buChar char="•"/>
              <a:defRPr/>
            </a:pPr>
            <a:r>
              <a:rPr lang="en-US" kern="0" dirty="0">
                <a:solidFill>
                  <a:schemeClr val="tx2"/>
                </a:solidFill>
                <a:latin typeface="Arial"/>
                <a:cs typeface="Arial"/>
              </a:rPr>
              <a:t>Ring fission</a:t>
            </a:r>
          </a:p>
          <a:p>
            <a:pPr marL="735841" lvl="1" indent="-278641" defTabSz="74304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125000"/>
              <a:buFontTx/>
              <a:buChar char="•"/>
              <a:defRPr/>
            </a:pPr>
            <a:r>
              <a:rPr lang="en-US" kern="0" dirty="0">
                <a:solidFill>
                  <a:schemeClr val="tx2"/>
                </a:solidFill>
                <a:latin typeface="Arial"/>
                <a:cs typeface="Arial"/>
              </a:rPr>
              <a:t>Aromatization</a:t>
            </a:r>
          </a:p>
          <a:p>
            <a:pPr marL="735841" lvl="1" indent="-278641" defTabSz="74304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125000"/>
              <a:buFontTx/>
              <a:buChar char="•"/>
              <a:defRPr/>
            </a:pPr>
            <a:r>
              <a:rPr lang="en-US" kern="0" dirty="0">
                <a:solidFill>
                  <a:schemeClr val="tx2"/>
                </a:solidFill>
                <a:latin typeface="Arial"/>
                <a:cs typeface="Arial"/>
              </a:rPr>
              <a:t>Oligomer-breakdown</a:t>
            </a:r>
          </a:p>
          <a:p>
            <a:pPr marL="278641" indent="-278641" defTabSz="74304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125000"/>
              <a:defRPr/>
            </a:pPr>
            <a:endParaRPr lang="en-US" sz="1950" kern="0" dirty="0">
              <a:latin typeface="Arial"/>
              <a:cs typeface="Arial"/>
            </a:endParaRPr>
          </a:p>
          <a:p>
            <a:pPr marL="603721" lvl="1" indent="-232200" defTabSz="743041">
              <a:lnSpc>
                <a:spcPct val="110000"/>
              </a:lnSpc>
              <a:spcBef>
                <a:spcPct val="10000"/>
              </a:spcBef>
              <a:buClr>
                <a:schemeClr val="accent1"/>
              </a:buClr>
              <a:buSzPct val="125000"/>
              <a:defRPr/>
            </a:pPr>
            <a:endParaRPr lang="en-US" sz="1950" kern="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BB59FB-E100-4B81-AF9E-DA7B1FC0FECF}"/>
              </a:ext>
            </a:extLst>
          </p:cNvPr>
          <p:cNvSpPr txBox="1"/>
          <p:nvPr/>
        </p:nvSpPr>
        <p:spPr>
          <a:xfrm>
            <a:off x="175414" y="3157310"/>
            <a:ext cx="14414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Protein</a:t>
            </a:r>
          </a:p>
          <a:p>
            <a:r>
              <a:rPr lang="en-GB" dirty="0">
                <a:solidFill>
                  <a:schemeClr val="tx2"/>
                </a:solidFill>
              </a:rPr>
              <a:t>CHO</a:t>
            </a:r>
          </a:p>
          <a:p>
            <a:r>
              <a:rPr lang="en-GB" dirty="0">
                <a:solidFill>
                  <a:schemeClr val="tx2"/>
                </a:solidFill>
              </a:rPr>
              <a:t>Fat</a:t>
            </a:r>
          </a:p>
          <a:p>
            <a:r>
              <a:rPr lang="en-GB" dirty="0">
                <a:solidFill>
                  <a:schemeClr val="tx2"/>
                </a:solidFill>
              </a:rPr>
              <a:t>Fibre</a:t>
            </a:r>
          </a:p>
          <a:p>
            <a:r>
              <a:rPr lang="en-GB" dirty="0">
                <a:solidFill>
                  <a:schemeClr val="tx2"/>
                </a:solidFill>
              </a:rPr>
              <a:t>Probiotics</a:t>
            </a:r>
          </a:p>
          <a:p>
            <a:r>
              <a:rPr lang="en-GB" dirty="0">
                <a:solidFill>
                  <a:schemeClr val="tx2"/>
                </a:solidFill>
              </a:rPr>
              <a:t>Prebiotics</a:t>
            </a:r>
          </a:p>
          <a:p>
            <a:r>
              <a:rPr lang="en-GB" dirty="0">
                <a:solidFill>
                  <a:schemeClr val="tx2"/>
                </a:solidFill>
              </a:rPr>
              <a:t>Polyphenols</a:t>
            </a:r>
          </a:p>
          <a:p>
            <a:r>
              <a:rPr lang="en-GB" dirty="0">
                <a:solidFill>
                  <a:schemeClr val="tx2"/>
                </a:solidFill>
              </a:rPr>
              <a:t>Other…</a:t>
            </a:r>
            <a:r>
              <a:rPr lang="en-GB" dirty="0"/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02759AB-6388-4BF4-B5C0-6160D85719A0}"/>
              </a:ext>
            </a:extLst>
          </p:cNvPr>
          <p:cNvSpPr/>
          <p:nvPr/>
        </p:nvSpPr>
        <p:spPr>
          <a:xfrm>
            <a:off x="4641170" y="2360441"/>
            <a:ext cx="2437833" cy="2288841"/>
          </a:xfrm>
          <a:custGeom>
            <a:avLst/>
            <a:gdLst>
              <a:gd name="connsiteX0" fmla="*/ 0 w 2288841"/>
              <a:gd name="connsiteY0" fmla="*/ 1144421 h 2288841"/>
              <a:gd name="connsiteX1" fmla="*/ 1144421 w 2288841"/>
              <a:gd name="connsiteY1" fmla="*/ 0 h 2288841"/>
              <a:gd name="connsiteX2" fmla="*/ 2288842 w 2288841"/>
              <a:gd name="connsiteY2" fmla="*/ 1144421 h 2288841"/>
              <a:gd name="connsiteX3" fmla="*/ 1144421 w 2288841"/>
              <a:gd name="connsiteY3" fmla="*/ 2288842 h 2288841"/>
              <a:gd name="connsiteX4" fmla="*/ 0 w 2288841"/>
              <a:gd name="connsiteY4" fmla="*/ 1144421 h 22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841" h="2288841">
                <a:moveTo>
                  <a:pt x="0" y="1144421"/>
                </a:moveTo>
                <a:cubicBezTo>
                  <a:pt x="0" y="512375"/>
                  <a:pt x="512375" y="0"/>
                  <a:pt x="1144421" y="0"/>
                </a:cubicBezTo>
                <a:cubicBezTo>
                  <a:pt x="1776467" y="0"/>
                  <a:pt x="2288842" y="512375"/>
                  <a:pt x="2288842" y="1144421"/>
                </a:cubicBezTo>
                <a:cubicBezTo>
                  <a:pt x="2288842" y="1776467"/>
                  <a:pt x="1776467" y="2288842"/>
                  <a:pt x="1144421" y="2288842"/>
                </a:cubicBezTo>
                <a:cubicBezTo>
                  <a:pt x="512375" y="2288842"/>
                  <a:pt x="0" y="1776467"/>
                  <a:pt x="0" y="1144421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403" tIns="364403" rIns="364403" bIns="36440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kern="1200" dirty="0">
                <a:solidFill>
                  <a:schemeClr val="bg1"/>
                </a:solidFill>
              </a:rPr>
              <a:t>Intestinal flora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5A7ADA29-0919-40C3-9BC6-73E456102223}"/>
              </a:ext>
            </a:extLst>
          </p:cNvPr>
          <p:cNvSpPr/>
          <p:nvPr/>
        </p:nvSpPr>
        <p:spPr>
          <a:xfrm>
            <a:off x="1424608" y="2617952"/>
            <a:ext cx="2304256" cy="2132397"/>
          </a:xfrm>
          <a:custGeom>
            <a:avLst/>
            <a:gdLst>
              <a:gd name="connsiteX0" fmla="*/ 0 w 2288841"/>
              <a:gd name="connsiteY0" fmla="*/ 1144421 h 2288841"/>
              <a:gd name="connsiteX1" fmla="*/ 1144421 w 2288841"/>
              <a:gd name="connsiteY1" fmla="*/ 0 h 2288841"/>
              <a:gd name="connsiteX2" fmla="*/ 2288842 w 2288841"/>
              <a:gd name="connsiteY2" fmla="*/ 1144421 h 2288841"/>
              <a:gd name="connsiteX3" fmla="*/ 1144421 w 2288841"/>
              <a:gd name="connsiteY3" fmla="*/ 2288842 h 2288841"/>
              <a:gd name="connsiteX4" fmla="*/ 0 w 2288841"/>
              <a:gd name="connsiteY4" fmla="*/ 1144421 h 22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841" h="2288841">
                <a:moveTo>
                  <a:pt x="0" y="1144421"/>
                </a:moveTo>
                <a:cubicBezTo>
                  <a:pt x="0" y="512375"/>
                  <a:pt x="512375" y="0"/>
                  <a:pt x="1144421" y="0"/>
                </a:cubicBezTo>
                <a:cubicBezTo>
                  <a:pt x="1776467" y="0"/>
                  <a:pt x="2288842" y="512375"/>
                  <a:pt x="2288842" y="1144421"/>
                </a:cubicBezTo>
                <a:cubicBezTo>
                  <a:pt x="2288842" y="1776467"/>
                  <a:pt x="1776467" y="2288842"/>
                  <a:pt x="1144421" y="2288842"/>
                </a:cubicBezTo>
                <a:cubicBezTo>
                  <a:pt x="512375" y="2288842"/>
                  <a:pt x="0" y="1776467"/>
                  <a:pt x="0" y="1144421"/>
                </a:cubicBez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403" tIns="364403" rIns="364403" bIns="36440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kern="1200" dirty="0"/>
              <a:t>Diet/dietary constituents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363CFDE-9893-4A20-9E33-A238161B8670}"/>
              </a:ext>
            </a:extLst>
          </p:cNvPr>
          <p:cNvGrpSpPr/>
          <p:nvPr/>
        </p:nvGrpSpPr>
        <p:grpSpPr>
          <a:xfrm>
            <a:off x="92879" y="1102303"/>
            <a:ext cx="1642030" cy="1515649"/>
            <a:chOff x="416496" y="1774339"/>
            <a:chExt cx="8956380" cy="3648597"/>
          </a:xfrm>
        </p:grpSpPr>
        <p:pic>
          <p:nvPicPr>
            <p:cNvPr id="17" name="Picture 4" descr="D:\inflog1.jpg">
              <a:extLst>
                <a:ext uri="{FF2B5EF4-FFF2-40B4-BE49-F238E27FC236}">
                  <a16:creationId xmlns:a16="http://schemas.microsoft.com/office/drawing/2014/main" xmlns="" id="{CA9702E8-5E6F-4B72-9FB3-6D6B06D42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255" y="1774339"/>
              <a:ext cx="2770645" cy="35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G:\Sci\UKCSHO\2004\images\crownalife.bmp">
              <a:extLst>
                <a:ext uri="{FF2B5EF4-FFF2-40B4-BE49-F238E27FC236}">
                  <a16:creationId xmlns:a16="http://schemas.microsoft.com/office/drawing/2014/main" xmlns="" id="{333372C6-B281-43AE-891B-2BF080EAC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6" y="1774339"/>
              <a:ext cx="2801088" cy="364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G:\Sci\UKCSHO\Images\LAB conference cover1.jpg">
              <a:extLst>
                <a:ext uri="{FF2B5EF4-FFF2-40B4-BE49-F238E27FC236}">
                  <a16:creationId xmlns:a16="http://schemas.microsoft.com/office/drawing/2014/main" xmlns="" id="{A3ED3882-B57A-42BB-AB0E-AE4C5E6151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53200" y="1827717"/>
              <a:ext cx="2619676" cy="342694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204CF7-739A-41E2-AC4C-5F8DDE2BBBB7}"/>
              </a:ext>
            </a:extLst>
          </p:cNvPr>
          <p:cNvSpPr txBox="1"/>
          <p:nvPr/>
        </p:nvSpPr>
        <p:spPr>
          <a:xfrm>
            <a:off x="5860086" y="5809547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Shortt et al </a:t>
            </a:r>
            <a:r>
              <a:rPr lang="en-GB" dirty="0" err="1"/>
              <a:t>Eur</a:t>
            </a:r>
            <a:r>
              <a:rPr lang="en-GB" dirty="0"/>
              <a:t> J </a:t>
            </a:r>
            <a:r>
              <a:rPr lang="en-GB" dirty="0" err="1"/>
              <a:t>Nutr</a:t>
            </a:r>
            <a:r>
              <a:rPr lang="en-GB" dirty="0"/>
              <a:t> </a:t>
            </a:r>
            <a:r>
              <a:rPr lang="fr-FR" dirty="0"/>
              <a:t>18; 57(1):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2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Tm="0"/>
    </mc:Choice>
    <mc:Fallback xmlns=""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6"/>
          <p:cNvSpPr>
            <a:spLocks noChangeArrowheads="1"/>
          </p:cNvSpPr>
          <p:nvPr/>
        </p:nvSpPr>
        <p:spPr bwMode="auto">
          <a:xfrm>
            <a:off x="95063" y="254010"/>
            <a:ext cx="945882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4458249" algn="r"/>
              </a:tabLst>
            </a:pPr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Carbohydrate Fermentation</a:t>
            </a:r>
          </a:p>
          <a:p>
            <a:pPr>
              <a:tabLst>
                <a:tab pos="4458249" algn="r"/>
              </a:tabLst>
            </a:pPr>
            <a:endParaRPr lang="en-GB" sz="2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5" name="Rectangle 17"/>
          <p:cNvSpPr>
            <a:spLocks noChangeArrowheads="1"/>
          </p:cNvSpPr>
          <p:nvPr/>
        </p:nvSpPr>
        <p:spPr bwMode="auto">
          <a:xfrm>
            <a:off x="1169182" y="1261935"/>
            <a:ext cx="6436149" cy="12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GB" sz="1625" b="1" dirty="0">
                <a:solidFill>
                  <a:schemeClr val="tx2"/>
                </a:solidFill>
                <a:latin typeface="+mj-lt"/>
                <a:cs typeface="Arial"/>
              </a:rPr>
              <a:t>Polysaccharides		    Oligosaccharides	          </a:t>
            </a:r>
            <a:r>
              <a:rPr lang="en-GB" sz="1625" b="1" dirty="0" err="1">
                <a:solidFill>
                  <a:schemeClr val="tx2"/>
                </a:solidFill>
                <a:latin typeface="+mj-lt"/>
                <a:cs typeface="Arial"/>
              </a:rPr>
              <a:t>Mucins</a:t>
            </a:r>
            <a:r>
              <a:rPr lang="en-GB" sz="1625" b="1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</a:p>
          <a:p>
            <a:r>
              <a:rPr lang="en-GB" sz="1625" b="1" dirty="0">
                <a:solidFill>
                  <a:schemeClr val="tx2"/>
                </a:solidFill>
                <a:latin typeface="+mj-lt"/>
                <a:cs typeface="Arial"/>
              </a:rPr>
              <a:t>NSP/Resistant starch</a:t>
            </a:r>
          </a:p>
          <a:p>
            <a:pPr algn="ctr"/>
            <a:r>
              <a:rPr lang="en-GB" sz="2400" b="1" dirty="0">
                <a:solidFill>
                  <a:schemeClr val="tx2"/>
                </a:solidFill>
                <a:latin typeface="Calibri" charset="0"/>
                <a:cs typeface="Times New Roman" charset="0"/>
              </a:rPr>
              <a:t>Microbial fermentation</a:t>
            </a:r>
            <a:endParaRPr lang="en-GB" sz="2400" b="1" dirty="0">
              <a:solidFill>
                <a:schemeClr val="tx2"/>
              </a:solidFill>
              <a:latin typeface="Calibri" charset="0"/>
            </a:endParaRPr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77BD286-2ECC-D442-B2B5-72452868912A}"/>
              </a:ext>
            </a:extLst>
          </p:cNvPr>
          <p:cNvGrpSpPr/>
          <p:nvPr/>
        </p:nvGrpSpPr>
        <p:grpSpPr>
          <a:xfrm>
            <a:off x="1283256" y="2273129"/>
            <a:ext cx="6687417" cy="1966140"/>
            <a:chOff x="2152156" y="1988946"/>
            <a:chExt cx="8229595" cy="2278319"/>
          </a:xfrm>
        </p:grpSpPr>
        <p:sp>
          <p:nvSpPr>
            <p:cNvPr id="21" name="TextBox 20"/>
            <p:cNvSpPr txBox="1"/>
            <p:nvPr/>
          </p:nvSpPr>
          <p:spPr>
            <a:xfrm>
              <a:off x="2152156" y="3421802"/>
              <a:ext cx="990600" cy="748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H</a:t>
              </a:r>
              <a:r>
                <a:rPr lang="en-GB" b="1" baseline="-30000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2</a:t>
              </a:r>
              <a:r>
                <a:rPr lang="en-GB" b="1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  CO</a:t>
              </a:r>
              <a:r>
                <a:rPr lang="en-GB" b="1" baseline="-30000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2</a:t>
              </a:r>
              <a:endPara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7" name="AutoShape 70"/>
            <p:cNvSpPr>
              <a:spLocks/>
            </p:cNvSpPr>
            <p:nvPr/>
          </p:nvSpPr>
          <p:spPr bwMode="auto">
            <a:xfrm rot="5400000" flipH="1">
              <a:off x="5774036" y="-1251935"/>
              <a:ext cx="360363" cy="6842125"/>
            </a:xfrm>
            <a:prstGeom prst="rightBrace">
              <a:avLst>
                <a:gd name="adj1" fmla="val 158223"/>
                <a:gd name="adj2" fmla="val 49801"/>
              </a:avLst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Line 71"/>
            <p:cNvSpPr>
              <a:spLocks noChangeShapeType="1"/>
            </p:cNvSpPr>
            <p:nvPr/>
          </p:nvSpPr>
          <p:spPr bwMode="auto">
            <a:xfrm>
              <a:off x="4133355" y="2217546"/>
              <a:ext cx="0" cy="8001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73"/>
            <p:cNvSpPr>
              <a:spLocks noChangeShapeType="1"/>
            </p:cNvSpPr>
            <p:nvPr/>
          </p:nvSpPr>
          <p:spPr bwMode="auto">
            <a:xfrm>
              <a:off x="9391155" y="2369946"/>
              <a:ext cx="0" cy="6477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74"/>
            <p:cNvSpPr>
              <a:spLocks noChangeShapeType="1"/>
            </p:cNvSpPr>
            <p:nvPr/>
          </p:nvSpPr>
          <p:spPr bwMode="auto">
            <a:xfrm>
              <a:off x="2533155" y="2369946"/>
              <a:ext cx="0" cy="6477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82" name="Rectangle 83"/>
            <p:cNvSpPr>
              <a:spLocks noChangeArrowheads="1"/>
            </p:cNvSpPr>
            <p:nvPr/>
          </p:nvSpPr>
          <p:spPr bwMode="auto">
            <a:xfrm>
              <a:off x="3303093" y="2209608"/>
              <a:ext cx="227332" cy="427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383" name="Rectangle 88"/>
            <p:cNvSpPr>
              <a:spLocks noChangeArrowheads="1"/>
            </p:cNvSpPr>
            <p:nvPr/>
          </p:nvSpPr>
          <p:spPr bwMode="auto">
            <a:xfrm>
              <a:off x="3303093" y="2209608"/>
              <a:ext cx="227332" cy="427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400" name="Line 119"/>
            <p:cNvSpPr>
              <a:spLocks noChangeShapeType="1"/>
            </p:cNvSpPr>
            <p:nvPr/>
          </p:nvSpPr>
          <p:spPr bwMode="auto">
            <a:xfrm>
              <a:off x="5733555" y="2141346"/>
              <a:ext cx="0" cy="8763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73"/>
            <p:cNvSpPr>
              <a:spLocks noChangeShapeType="1"/>
            </p:cNvSpPr>
            <p:nvPr/>
          </p:nvSpPr>
          <p:spPr bwMode="auto">
            <a:xfrm>
              <a:off x="7181355" y="2141346"/>
              <a:ext cx="0" cy="8763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8"/>
            <p:cNvGrpSpPr/>
            <p:nvPr/>
          </p:nvGrpSpPr>
          <p:grpSpPr>
            <a:xfrm>
              <a:off x="3368624" y="3436746"/>
              <a:ext cx="7013127" cy="830519"/>
              <a:chOff x="1902269" y="3505200"/>
              <a:chExt cx="7013127" cy="83051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902269" y="3870048"/>
                <a:ext cx="1447799" cy="427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Acetate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259941" y="3907746"/>
                <a:ext cx="1707642" cy="427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Propionate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196187" y="3870048"/>
                <a:ext cx="1509416" cy="427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Butyrat</a:t>
                </a:r>
                <a:r>
                  <a:rPr lang="en-US" b="1" dirty="0">
                    <a:solidFill>
                      <a:srgbClr val="4F81BD"/>
                    </a:solidFill>
                  </a:rPr>
                  <a:t>e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39000" y="3505200"/>
                <a:ext cx="1676396" cy="427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Lactate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368625" y="3055746"/>
              <a:ext cx="5329762" cy="427974"/>
            </a:xfrm>
            <a:prstGeom prst="rect">
              <a:avLst/>
            </a:prstGeom>
            <a:solidFill>
              <a:srgbClr val="0070C0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Short chain fatty acids </a:t>
              </a:r>
            </a:p>
          </p:txBody>
        </p:sp>
      </p:grpSp>
      <p:sp>
        <p:nvSpPr>
          <p:cNvPr id="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12764" y="5940653"/>
            <a:ext cx="549545" cy="3870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8AFD6385-8F4E-45F7-AC58-957BB53B5B19}" type="slidenum">
              <a:rPr lang="en-GB" smtClean="0"/>
              <a:pPr algn="ctr">
                <a:defRPr/>
              </a:pPr>
              <a:t>5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3A786D4-C7DE-CB4E-920C-8CE87496E833}"/>
              </a:ext>
            </a:extLst>
          </p:cNvPr>
          <p:cNvGrpSpPr/>
          <p:nvPr/>
        </p:nvGrpSpPr>
        <p:grpSpPr>
          <a:xfrm>
            <a:off x="488504" y="4130099"/>
            <a:ext cx="7624259" cy="1692044"/>
            <a:chOff x="1200278" y="2960558"/>
            <a:chExt cx="8958561" cy="2885200"/>
          </a:xfrm>
        </p:grpSpPr>
        <p:sp>
          <p:nvSpPr>
            <p:cNvPr id="25" name="TextBox 24"/>
            <p:cNvSpPr txBox="1"/>
            <p:nvPr/>
          </p:nvSpPr>
          <p:spPr>
            <a:xfrm>
              <a:off x="1200278" y="2960558"/>
              <a:ext cx="2191076" cy="75462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  <a:tileRect l="-100000" t="-100000"/>
            </a:gradFill>
          </p:spPr>
          <p:txBody>
            <a:bodyPr wrap="square" rtlCol="0">
              <a:spAutoFit/>
            </a:bodyPr>
            <a:lstStyle/>
            <a:p>
              <a:r>
                <a:rPr lang="en-US" sz="1138" i="1" dirty="0"/>
                <a:t>Methanobrevibacter </a:t>
              </a:r>
            </a:p>
            <a:p>
              <a:r>
                <a:rPr lang="en-US" sz="1138" i="1" dirty="0"/>
                <a:t>smithii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4117" y="3774216"/>
              <a:ext cx="1382384" cy="62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H</a:t>
              </a:r>
              <a:r>
                <a:rPr lang="en-GB" b="1" baseline="-30000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2</a:t>
              </a:r>
              <a:r>
                <a:rPr lang="en-GB" b="1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S</a:t>
              </a:r>
              <a:endPara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80705" y="5085203"/>
              <a:ext cx="1676399" cy="45603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  <a:tileRect l="-100000" t="-100000"/>
            </a:gradFill>
          </p:spPr>
          <p:txBody>
            <a:bodyPr wrap="square" rtlCol="0">
              <a:spAutoFit/>
            </a:bodyPr>
            <a:lstStyle/>
            <a:p>
              <a:r>
                <a:rPr lang="en-US" sz="1138" i="1" dirty="0"/>
                <a:t>Desulfovibrio spp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79275" y="3691134"/>
              <a:ext cx="1676399" cy="162208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  <a:tileRect l="-100000" t="-100000"/>
            </a:gradFill>
          </p:spPr>
          <p:txBody>
            <a:bodyPr wrap="square" rtlCol="0">
              <a:spAutoFit/>
            </a:bodyPr>
            <a:lstStyle/>
            <a:p>
              <a:r>
                <a:rPr lang="en-US" sz="1138" i="1" dirty="0"/>
                <a:t>Eubacterium rectale</a:t>
              </a:r>
            </a:p>
            <a:p>
              <a:r>
                <a:rPr lang="en-US" sz="1138" i="1" dirty="0"/>
                <a:t>Eubacterium hallii</a:t>
              </a:r>
            </a:p>
            <a:p>
              <a:r>
                <a:rPr lang="en-US" sz="1138" i="1" dirty="0"/>
                <a:t>Roseburia spp</a:t>
              </a:r>
            </a:p>
            <a:p>
              <a:r>
                <a:rPr lang="en-US" sz="1138" i="1" dirty="0"/>
                <a:t>Coprococcus spp</a:t>
              </a:r>
            </a:p>
            <a:p>
              <a:r>
                <a:rPr lang="en-US" sz="1138" i="1" dirty="0"/>
                <a:t>Faecalibacterium prausnitzii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09501" y="3577188"/>
              <a:ext cx="1676399" cy="226857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  <a:tileRect l="-100000" t="-100000"/>
            </a:gradFill>
            <a:effectLst/>
          </p:spPr>
          <p:txBody>
            <a:bodyPr wrap="square" rtlCol="0">
              <a:spAutoFit/>
            </a:bodyPr>
            <a:lstStyle/>
            <a:p>
              <a:r>
                <a:rPr lang="en-US" sz="1138" i="1" dirty="0"/>
                <a:t>Eubacterium hallii</a:t>
              </a:r>
            </a:p>
            <a:p>
              <a:r>
                <a:rPr lang="en-US" sz="1138" i="1" dirty="0"/>
                <a:t>Roseburia</a:t>
              </a:r>
            </a:p>
            <a:p>
              <a:r>
                <a:rPr lang="en-US" sz="1138" i="1" dirty="0"/>
                <a:t>Coprococcus </a:t>
              </a:r>
              <a:r>
                <a:rPr lang="en-US" sz="1138" i="1" dirty="0" err="1"/>
                <a:t>catus</a:t>
              </a:r>
              <a:endParaRPr lang="en-US" sz="1138" i="1" dirty="0"/>
            </a:p>
            <a:p>
              <a:r>
                <a:rPr lang="en-US" sz="1138" i="1" dirty="0" err="1"/>
                <a:t>Megasphera</a:t>
              </a:r>
              <a:r>
                <a:rPr lang="en-US" sz="1138" i="1" dirty="0"/>
                <a:t> </a:t>
              </a:r>
              <a:r>
                <a:rPr lang="en-US" sz="1138" i="1" dirty="0" err="1"/>
                <a:t>elsdenii</a:t>
              </a:r>
              <a:endParaRPr lang="en-US" sz="1138" i="1" dirty="0"/>
            </a:p>
            <a:p>
              <a:r>
                <a:rPr lang="en-US" sz="1138" i="1" dirty="0" err="1"/>
                <a:t>Veillonella</a:t>
              </a:r>
              <a:r>
                <a:rPr lang="en-US" sz="1138" i="1" dirty="0"/>
                <a:t> spp</a:t>
              </a:r>
            </a:p>
            <a:p>
              <a:pPr indent="-73134"/>
              <a:r>
                <a:rPr lang="en-US" sz="1138" i="1" dirty="0" err="1"/>
                <a:t>Ruminococcus</a:t>
              </a:r>
              <a:r>
                <a:rPr lang="en-US" sz="1138" i="1" dirty="0"/>
                <a:t>   </a:t>
              </a:r>
              <a:r>
                <a:rPr lang="en-US" sz="1138" i="1" dirty="0" err="1"/>
                <a:t>obeum</a:t>
              </a:r>
              <a:endParaRPr lang="en-US" sz="1138" i="1" dirty="0"/>
            </a:p>
            <a:p>
              <a:r>
                <a:rPr lang="en-US" sz="1138" dirty="0"/>
                <a:t>Bacteroidetes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482440" y="3774216"/>
              <a:ext cx="1676399" cy="76010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  <a:tileRect l="-100000" t="-100000"/>
            </a:gradFill>
          </p:spPr>
          <p:txBody>
            <a:bodyPr wrap="square" rtlCol="0">
              <a:spAutoFit/>
            </a:bodyPr>
            <a:lstStyle/>
            <a:p>
              <a:r>
                <a:rPr lang="en-US" sz="1138" i="1" dirty="0" err="1"/>
                <a:t>Bifidobacterium</a:t>
              </a:r>
              <a:r>
                <a:rPr lang="en-US" sz="1138" i="1" dirty="0"/>
                <a:t> spp</a:t>
              </a:r>
            </a:p>
            <a:p>
              <a:r>
                <a:rPr lang="en-US" sz="1138" i="1" dirty="0"/>
                <a:t>Lactobacillus spp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80806" y="3645799"/>
              <a:ext cx="1382384" cy="754629"/>
            </a:xfrm>
            <a:prstGeom prst="rect">
              <a:avLst/>
            </a:prstGeom>
            <a:gradFill flip="none" rotWithShape="1">
              <a:gsLst>
                <a:gs pos="0">
                  <a:srgbClr val="FFAFC5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  <a:tileRect l="-100000" t="-100000"/>
            </a:gradFill>
          </p:spPr>
          <p:txBody>
            <a:bodyPr wrap="square" rtlCol="0">
              <a:spAutoFit/>
            </a:bodyPr>
            <a:lstStyle/>
            <a:p>
              <a:r>
                <a:rPr lang="en-US" sz="1138" dirty="0"/>
                <a:t>Most gut organisms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E76B635-6097-584E-9F2A-66372042EC02}"/>
                </a:ext>
              </a:extLst>
            </p:cNvPr>
            <p:cNvSpPr txBox="1"/>
            <p:nvPr/>
          </p:nvSpPr>
          <p:spPr>
            <a:xfrm>
              <a:off x="2591155" y="3280176"/>
              <a:ext cx="900472" cy="454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CH</a:t>
              </a:r>
              <a:r>
                <a:rPr lang="en-GB" b="1" baseline="-30000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4</a:t>
              </a:r>
              <a:endPara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EA4CAF-B3B9-4EB4-9C5C-61023C0B14F1}"/>
              </a:ext>
            </a:extLst>
          </p:cNvPr>
          <p:cNvSpPr/>
          <p:nvPr/>
        </p:nvSpPr>
        <p:spPr>
          <a:xfrm>
            <a:off x="5850502" y="5963287"/>
            <a:ext cx="4330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/>
              <a:t>Adapted</a:t>
            </a:r>
            <a:r>
              <a:rPr lang="fr-FR" sz="1200" dirty="0"/>
              <a:t> from Rowland et al </a:t>
            </a:r>
            <a:r>
              <a:rPr lang="fr-FR" sz="1200" dirty="0" err="1"/>
              <a:t>Eur</a:t>
            </a:r>
            <a:r>
              <a:rPr lang="fr-FR" sz="1200" dirty="0"/>
              <a:t> J </a:t>
            </a:r>
            <a:r>
              <a:rPr lang="fr-FR" sz="1200" dirty="0" err="1"/>
              <a:t>Nutr</a:t>
            </a:r>
            <a:r>
              <a:rPr lang="fr-FR" sz="1200" dirty="0"/>
              <a:t> (2018) 57 (1): 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7109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10" y="255588"/>
            <a:ext cx="9208590" cy="639762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Polyphenols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64" y="1615062"/>
            <a:ext cx="7416824" cy="3902170"/>
          </a:xfrm>
        </p:spPr>
        <p:txBody>
          <a:bodyPr/>
          <a:lstStyle/>
          <a:p>
            <a:r>
              <a:rPr lang="en-US" sz="2800" dirty="0"/>
              <a:t>Widely available in the diet:  </a:t>
            </a:r>
            <a:r>
              <a:rPr lang="en-US" sz="2800" dirty="0" err="1"/>
              <a:t>Isoflavonoids</a:t>
            </a:r>
            <a:r>
              <a:rPr lang="en-US" sz="2800" dirty="0"/>
              <a:t>; (daidzein to </a:t>
            </a:r>
            <a:r>
              <a:rPr lang="en-US" sz="2800" dirty="0" err="1"/>
              <a:t>equol</a:t>
            </a:r>
            <a:r>
              <a:rPr lang="en-US" sz="2800" dirty="0"/>
              <a:t>); Naringin; Anthocyanins; </a:t>
            </a:r>
            <a:r>
              <a:rPr lang="en-US" sz="2800" dirty="0" err="1"/>
              <a:t>Lignans;Tea</a:t>
            </a:r>
            <a:r>
              <a:rPr lang="en-US" sz="2800" dirty="0"/>
              <a:t> catechins; </a:t>
            </a:r>
            <a:r>
              <a:rPr lang="en-US" sz="2800" dirty="0" err="1"/>
              <a:t>Rutin</a:t>
            </a:r>
            <a:endParaRPr lang="en-US" sz="2800" dirty="0"/>
          </a:p>
          <a:p>
            <a:r>
              <a:rPr lang="en-GB" sz="2800" dirty="0"/>
              <a:t>Often poorly absorbed in small intestine </a:t>
            </a:r>
            <a:r>
              <a:rPr lang="en-GB" sz="2800" dirty="0">
                <a:latin typeface="Wingdings"/>
                <a:ea typeface="Wingdings"/>
                <a:cs typeface="Wingdings"/>
              </a:rPr>
              <a:t> </a:t>
            </a:r>
            <a:r>
              <a:rPr lang="en-GB" sz="2800" dirty="0"/>
              <a:t>colon </a:t>
            </a:r>
          </a:p>
          <a:p>
            <a:r>
              <a:rPr lang="en-GB" sz="2800" dirty="0"/>
              <a:t>Large interindividual variations in absorption and excretion ascribed to differences in gut microbiota- </a:t>
            </a:r>
            <a:r>
              <a:rPr lang="en-US" sz="2800" dirty="0"/>
              <a:t>can have significant effects on extent of metabolism and metabolite profile.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5142" y="5940653"/>
            <a:ext cx="732632" cy="3870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FD6385-8F4E-45F7-AC58-957BB53B5B1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708290" y="1907633"/>
            <a:ext cx="726481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50" dirty="0">
                <a:solidFill>
                  <a:schemeClr val="bg1"/>
                </a:solidFill>
              </a:rPr>
              <a:t>Image </a:t>
            </a:r>
            <a:r>
              <a:rPr lang="en-GB" sz="650" dirty="0" err="1">
                <a:solidFill>
                  <a:schemeClr val="bg1"/>
                </a:solidFill>
              </a:rPr>
              <a:t>pixabay</a:t>
            </a:r>
            <a:endParaRPr lang="en-GB" sz="65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07A5ABC-E137-4579-BDF4-92FD650E7193}"/>
              </a:ext>
            </a:extLst>
          </p:cNvPr>
          <p:cNvGrpSpPr/>
          <p:nvPr/>
        </p:nvGrpSpPr>
        <p:grpSpPr>
          <a:xfrm>
            <a:off x="7537052" y="184275"/>
            <a:ext cx="2211116" cy="5856029"/>
            <a:chOff x="7310936" y="165259"/>
            <a:chExt cx="2211116" cy="46221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936" y="165259"/>
              <a:ext cx="2166838" cy="1587168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pic>
          <p:nvPicPr>
            <p:cNvPr id="12" name="Picture 2" descr="http://www.glade.com/-/media/Images/Fragrances/Fragrance%20Cues/Fresh%20Berries.jpg?la=en">
              <a:extLst>
                <a:ext uri="{FF2B5EF4-FFF2-40B4-BE49-F238E27FC236}">
                  <a16:creationId xmlns:a16="http://schemas.microsoft.com/office/drawing/2014/main" xmlns="" id="{592A5E42-14AE-4612-B53F-069422D7F3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3"/>
            <a:stretch/>
          </p:blipFill>
          <p:spPr bwMode="auto">
            <a:xfrm>
              <a:off x="7310936" y="3249391"/>
              <a:ext cx="2211116" cy="1537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xmlns="" id="{C4FB4005-51FF-4D5D-98D3-3BB5F4EAE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0936" y="1752156"/>
              <a:ext cx="2211116" cy="1448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F3F23D-6DC5-421A-8CB1-A142034D2A33}"/>
              </a:ext>
            </a:extLst>
          </p:cNvPr>
          <p:cNvSpPr txBox="1"/>
          <p:nvPr/>
        </p:nvSpPr>
        <p:spPr>
          <a:xfrm>
            <a:off x="6184017" y="5980596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Shortt et al </a:t>
            </a:r>
            <a:r>
              <a:rPr lang="en-GB" dirty="0" err="1"/>
              <a:t>Eur</a:t>
            </a:r>
            <a:r>
              <a:rPr lang="en-GB" dirty="0"/>
              <a:t> J </a:t>
            </a:r>
            <a:r>
              <a:rPr lang="en-GB" dirty="0" err="1"/>
              <a:t>Nutr</a:t>
            </a:r>
            <a:r>
              <a:rPr lang="en-GB" dirty="0"/>
              <a:t> </a:t>
            </a:r>
            <a:r>
              <a:rPr lang="fr-FR" dirty="0"/>
              <a:t>18; 57(1): 25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00072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41359C30-CE97-4436-9A76-CF8B730109C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76453157"/>
                  </p:ext>
                </p:extLst>
              </p:nvPr>
            </p:nvGraphicFramePr>
            <p:xfrm>
              <a:off x="982981" y="1227666"/>
              <a:ext cx="7272020" cy="48330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41359C30-CE97-4436-9A76-CF8B730109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2981" y="1227666"/>
                <a:ext cx="7272020" cy="4833091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78B1F7-FBC5-45F2-880C-60EB75228244}"/>
              </a:ext>
            </a:extLst>
          </p:cNvPr>
          <p:cNvSpPr txBox="1"/>
          <p:nvPr/>
        </p:nvSpPr>
        <p:spPr>
          <a:xfrm>
            <a:off x="1650999" y="3754820"/>
            <a:ext cx="59142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/>
              <a:t>‘Many EU citizens do not meet recommended intakes of dietary </a:t>
            </a:r>
            <a:r>
              <a:rPr lang="en-US" sz="1950" dirty="0" err="1"/>
              <a:t>fibre</a:t>
            </a:r>
            <a:r>
              <a:rPr lang="en-US" sz="1950" dirty="0"/>
              <a:t>’</a:t>
            </a:r>
            <a:endParaRPr lang="en-GB" sz="19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7485016-FBB0-4EE9-B2A6-E73F6483FB8F}"/>
              </a:ext>
            </a:extLst>
          </p:cNvPr>
          <p:cNvSpPr txBox="1"/>
          <p:nvPr/>
        </p:nvSpPr>
        <p:spPr>
          <a:xfrm>
            <a:off x="1223010" y="12276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DDC408-D9BF-4BA0-95AE-A2BCE5D9CB13}"/>
              </a:ext>
            </a:extLst>
          </p:cNvPr>
          <p:cNvSpPr txBox="1"/>
          <p:nvPr/>
        </p:nvSpPr>
        <p:spPr>
          <a:xfrm>
            <a:off x="4840992" y="133836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Recommended 25-38g/d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B5FD9E2-5D1E-4665-B4E6-AD2D38A46643}"/>
              </a:ext>
            </a:extLst>
          </p:cNvPr>
          <p:cNvSpPr txBox="1"/>
          <p:nvPr/>
        </p:nvSpPr>
        <p:spPr>
          <a:xfrm>
            <a:off x="7113240" y="5874699"/>
            <a:ext cx="2637260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13" dirty="0"/>
              <a:t>Adapted from EUSCIENCEHUB/</a:t>
            </a:r>
            <a:r>
              <a:rPr lang="en-GB" sz="813" dirty="0" err="1"/>
              <a:t>Wuenstel</a:t>
            </a:r>
            <a:r>
              <a:rPr lang="en-GB" sz="813" dirty="0"/>
              <a:t>, et al 2016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B3C21B-84E8-4CFF-B32B-B2BF81D4E5F4}"/>
              </a:ext>
            </a:extLst>
          </p:cNvPr>
          <p:cNvSpPr txBox="1"/>
          <p:nvPr/>
        </p:nvSpPr>
        <p:spPr>
          <a:xfrm>
            <a:off x="2072680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CF33816-8E3F-447D-A5D9-69EB6316EC40}"/>
              </a:ext>
            </a:extLst>
          </p:cNvPr>
          <p:cNvCxnSpPr>
            <a:cxnSpLocks/>
          </p:cNvCxnSpPr>
          <p:nvPr/>
        </p:nvCxnSpPr>
        <p:spPr>
          <a:xfrm>
            <a:off x="1572897" y="1786601"/>
            <a:ext cx="5909973" cy="0"/>
          </a:xfrm>
          <a:prstGeom prst="line">
            <a:avLst/>
          </a:prstGeom>
          <a:ln w="730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6FCA92-F9CE-4DDD-9060-24ACFA00A2B2}"/>
              </a:ext>
            </a:extLst>
          </p:cNvPr>
          <p:cNvSpPr txBox="1"/>
          <p:nvPr/>
        </p:nvSpPr>
        <p:spPr>
          <a:xfrm>
            <a:off x="11979" y="461807"/>
            <a:ext cx="942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Fibre Intake of European Females </a:t>
            </a:r>
          </a:p>
        </p:txBody>
      </p:sp>
    </p:spTree>
    <p:extLst>
      <p:ext uri="{BB962C8B-B14F-4D97-AF65-F5344CB8AC3E}">
        <p14:creationId xmlns:p14="http://schemas.microsoft.com/office/powerpoint/2010/main" val="374771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03496" y="151637"/>
            <a:ext cx="9680355" cy="9913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 Food Regulatory Pathways </a:t>
            </a:r>
          </a:p>
        </p:txBody>
      </p:sp>
      <p:sp>
        <p:nvSpPr>
          <p:cNvPr id="22" name="Footer Placeholder 8"/>
          <p:cNvSpPr txBox="1">
            <a:spLocks/>
          </p:cNvSpPr>
          <p:nvPr/>
        </p:nvSpPr>
        <p:spPr>
          <a:xfrm>
            <a:off x="3465997" y="5907025"/>
            <a:ext cx="2308098" cy="251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pPr>
              <a:defRPr/>
            </a:pPr>
            <a:endParaRPr lang="en-US" sz="800" kern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Date Placeholder 4"/>
          <p:cNvSpPr txBox="1">
            <a:spLocks noChangeArrowheads="1"/>
          </p:cNvSpPr>
          <p:nvPr/>
        </p:nvSpPr>
        <p:spPr>
          <a:xfrm>
            <a:off x="8280797" y="6555842"/>
            <a:ext cx="990600" cy="2000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0" name="Text Box 23"/>
          <p:cNvSpPr txBox="1">
            <a:spLocks noChangeArrowheads="1"/>
          </p:cNvSpPr>
          <p:nvPr/>
        </p:nvSpPr>
        <p:spPr bwMode="auto">
          <a:xfrm>
            <a:off x="7738232" y="2535744"/>
            <a:ext cx="2140064" cy="409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/>
          <a:lstStyle/>
          <a:p>
            <a:pPr defTabSz="762000" eaLnBrk="0" fontAlgn="base" hangingPunct="0">
              <a:spcBef>
                <a:spcPts val="300"/>
              </a:spcBef>
              <a:spcAft>
                <a:spcPts val="300"/>
              </a:spcAft>
            </a:pPr>
            <a:endParaRPr lang="en-US" sz="1200" dirty="0">
              <a:latin typeface="Arial" pitchFamily="34" charset="0"/>
              <a:cs typeface="Arial" charset="0"/>
            </a:endParaRPr>
          </a:p>
        </p:txBody>
      </p:sp>
      <p:sp>
        <p:nvSpPr>
          <p:cNvPr id="151" name="Text Box 23"/>
          <p:cNvSpPr txBox="1">
            <a:spLocks noChangeArrowheads="1"/>
          </p:cNvSpPr>
          <p:nvPr/>
        </p:nvSpPr>
        <p:spPr bwMode="auto">
          <a:xfrm>
            <a:off x="7442427" y="3143526"/>
            <a:ext cx="2435870" cy="409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/>
          <a:lstStyle/>
          <a:p>
            <a:pPr lvl="0" defTabSz="762000" eaLnBrk="0" fontAlgn="base" hangingPunct="0">
              <a:spcBef>
                <a:spcPts val="300"/>
              </a:spcBef>
              <a:spcAft>
                <a:spcPts val="300"/>
              </a:spcAft>
            </a:pPr>
            <a:endParaRPr lang="en-GB" sz="1200" dirty="0"/>
          </a:p>
          <a:p>
            <a:pPr marL="228600" indent="-228600" defTabSz="762000" eaLnBrk="0" fontAlgn="base" hangingPunct="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endParaRPr lang="en-US" sz="1200" dirty="0">
              <a:latin typeface="Arial" pitchFamily="34" charset="0"/>
              <a:cs typeface="Arial" charset="0"/>
            </a:endParaRPr>
          </a:p>
        </p:txBody>
      </p:sp>
      <p:sp>
        <p:nvSpPr>
          <p:cNvPr id="152" name="Text Box 23"/>
          <p:cNvSpPr txBox="1">
            <a:spLocks noChangeArrowheads="1"/>
          </p:cNvSpPr>
          <p:nvPr/>
        </p:nvSpPr>
        <p:spPr bwMode="auto">
          <a:xfrm>
            <a:off x="7738232" y="3751308"/>
            <a:ext cx="2140064" cy="409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/>
          <a:lstStyle/>
          <a:p>
            <a:pPr defTabSz="762000" eaLnBrk="0" fontAlgn="base" hangingPunct="0">
              <a:spcBef>
                <a:spcPts val="300"/>
              </a:spcBef>
              <a:spcAft>
                <a:spcPts val="300"/>
              </a:spcAft>
            </a:pPr>
            <a:endParaRPr lang="en-US" sz="1200" dirty="0">
              <a:latin typeface="Arial" pitchFamily="34" charset="0"/>
              <a:cs typeface="Arial" charset="0"/>
            </a:endParaRPr>
          </a:p>
          <a:p>
            <a:pPr marL="114300" indent="-114300" defTabSz="762000" eaLnBrk="0" fontAlgn="base" hangingPunct="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en-US" sz="1200" dirty="0">
              <a:latin typeface="Arial" pitchFamily="34" charset="0"/>
              <a:cs typeface="Arial" charset="0"/>
            </a:endParaRPr>
          </a:p>
        </p:txBody>
      </p:sp>
      <p:sp>
        <p:nvSpPr>
          <p:cNvPr id="153" name="Text Box 23"/>
          <p:cNvSpPr txBox="1">
            <a:spLocks noChangeArrowheads="1"/>
          </p:cNvSpPr>
          <p:nvPr/>
        </p:nvSpPr>
        <p:spPr bwMode="auto">
          <a:xfrm>
            <a:off x="7738232" y="4359090"/>
            <a:ext cx="2140064" cy="409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/>
          <a:lstStyle/>
          <a:p>
            <a:pPr defTabSz="762000" eaLnBrk="0" fontAlgn="base" hangingPunct="0">
              <a:spcBef>
                <a:spcPts val="300"/>
              </a:spcBef>
              <a:spcAft>
                <a:spcPts val="300"/>
              </a:spcAft>
            </a:pPr>
            <a:endParaRPr lang="en-US" sz="1200" dirty="0">
              <a:latin typeface="Arial" pitchFamily="34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6050" y="1320113"/>
            <a:ext cx="7272585" cy="4866254"/>
            <a:chOff x="484417" y="837832"/>
            <a:chExt cx="5741487" cy="4530893"/>
          </a:xfrm>
          <a:solidFill>
            <a:srgbClr val="215092"/>
          </a:solidFill>
        </p:grpSpPr>
        <p:sp>
          <p:nvSpPr>
            <p:cNvPr id="106" name="Text Box 13"/>
            <p:cNvSpPr txBox="1">
              <a:spLocks noChangeArrowheads="1"/>
            </p:cNvSpPr>
            <p:nvPr/>
          </p:nvSpPr>
          <p:spPr bwMode="auto">
            <a:xfrm>
              <a:off x="695562" y="837832"/>
              <a:ext cx="5483421" cy="31899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1440" tIns="41029" rIns="91440" bIns="41029">
              <a:noAutofit/>
            </a:bodyPr>
            <a:lstStyle/>
            <a:p>
              <a:pPr algn="ctr" defTabSz="82073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Product Classification</a:t>
              </a: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737367" y="1602289"/>
              <a:ext cx="1826966" cy="165807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21"/>
            <p:cNvSpPr>
              <a:spLocks noChangeArrowheads="1"/>
            </p:cNvSpPr>
            <p:nvPr/>
          </p:nvSpPr>
          <p:spPr bwMode="auto">
            <a:xfrm rot="16200000">
              <a:off x="-641197" y="3129327"/>
              <a:ext cx="2514601" cy="263373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1019175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tabLst>
                  <a:tab pos="8229600" algn="r"/>
                </a:tabLst>
              </a:pPr>
              <a:r>
                <a:rPr lang="en-US" sz="1200" b="1" dirty="0">
                  <a:latin typeface="Arial" pitchFamily="34" charset="0"/>
                  <a:cs typeface="Arial" pitchFamily="34" charset="0"/>
                </a:rPr>
                <a:t>Disease Manager Requirement</a:t>
              </a: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2619719" y="1192347"/>
              <a:ext cx="1645920" cy="265176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019175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tabLst>
                  <a:tab pos="8229600" algn="r"/>
                </a:tabLst>
              </a:pPr>
              <a:r>
                <a:rPr lang="en-US" sz="1200" b="1" dirty="0">
                  <a:latin typeface="Arial" pitchFamily="34" charset="0"/>
                  <a:cs typeface="Arial" pitchFamily="34" charset="0"/>
                </a:rPr>
                <a:t>Claims Permitted</a:t>
              </a:r>
            </a:p>
          </p:txBody>
        </p:sp>
        <p:sp>
          <p:nvSpPr>
            <p:cNvPr id="114" name="Rectangle 28"/>
            <p:cNvSpPr>
              <a:spLocks noChangeArrowheads="1"/>
            </p:cNvSpPr>
            <p:nvPr/>
          </p:nvSpPr>
          <p:spPr bwMode="auto">
            <a:xfrm>
              <a:off x="742484" y="1508817"/>
              <a:ext cx="5483420" cy="3316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737366" y="4957245"/>
              <a:ext cx="5483419" cy="4114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54864" tIns="45720" r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 b="1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Line 15"/>
            <p:cNvSpPr>
              <a:spLocks noChangeShapeType="1"/>
            </p:cNvSpPr>
            <p:nvPr/>
          </p:nvSpPr>
          <p:spPr bwMode="auto">
            <a:xfrm>
              <a:off x="2266627" y="1603589"/>
              <a:ext cx="0" cy="3314849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Line 16"/>
            <p:cNvSpPr>
              <a:spLocks noChangeShapeType="1"/>
            </p:cNvSpPr>
            <p:nvPr/>
          </p:nvSpPr>
          <p:spPr bwMode="auto">
            <a:xfrm rot="16200000">
              <a:off x="3414805" y="373763"/>
              <a:ext cx="652" cy="548342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Line 15"/>
            <p:cNvSpPr>
              <a:spLocks noChangeShapeType="1"/>
            </p:cNvSpPr>
            <p:nvPr/>
          </p:nvSpPr>
          <p:spPr bwMode="auto">
            <a:xfrm>
              <a:off x="4303267" y="1593117"/>
              <a:ext cx="0" cy="3314849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Rectangle 56"/>
            <p:cNvSpPr>
              <a:spLocks noChangeArrowheads="1"/>
            </p:cNvSpPr>
            <p:nvPr/>
          </p:nvSpPr>
          <p:spPr bwMode="auto">
            <a:xfrm>
              <a:off x="4254549" y="5047569"/>
              <a:ext cx="51" cy="2193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10"/>
            <p:cNvSpPr>
              <a:spLocks noChangeArrowheads="1"/>
            </p:cNvSpPr>
            <p:nvPr/>
          </p:nvSpPr>
          <p:spPr bwMode="auto">
            <a:xfrm>
              <a:off x="898874" y="3623277"/>
              <a:ext cx="1458096" cy="40975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algn="ctr">
              <a:noFill/>
              <a:prstDash val="solid"/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Arial" pitchFamily="34" charset="0"/>
                  <a:cs typeface="Arial" charset="0"/>
                </a:rPr>
                <a:t>Novel ingredients/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Arial" pitchFamily="34" charset="0"/>
                  <a:cs typeface="Arial" charset="0"/>
                </a:rPr>
                <a:t>  additives</a:t>
              </a:r>
            </a:p>
          </p:txBody>
        </p:sp>
        <p:sp>
          <p:nvSpPr>
            <p:cNvPr id="129" name="Oval 21"/>
            <p:cNvSpPr>
              <a:spLocks noChangeArrowheads="1"/>
            </p:cNvSpPr>
            <p:nvPr/>
          </p:nvSpPr>
          <p:spPr bwMode="auto">
            <a:xfrm>
              <a:off x="814393" y="3369113"/>
              <a:ext cx="274320" cy="27432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1400" b="1" kern="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31" name="Rectangle 10"/>
            <p:cNvSpPr>
              <a:spLocks noChangeArrowheads="1"/>
            </p:cNvSpPr>
            <p:nvPr/>
          </p:nvSpPr>
          <p:spPr bwMode="auto">
            <a:xfrm>
              <a:off x="2845778" y="3748909"/>
              <a:ext cx="1456259" cy="40975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algn="ctr">
              <a:noFill/>
              <a:prstDash val="solid"/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Arial" pitchFamily="34" charset="0"/>
                  <a:cs typeface="Arial" charset="0"/>
                </a:rPr>
                <a:t>Foods &amp; Dietary </a:t>
              </a:r>
              <a:br>
                <a:rPr lang="en-US" sz="1400" b="1" kern="0" dirty="0">
                  <a:solidFill>
                    <a:schemeClr val="bg1"/>
                  </a:solidFill>
                  <a:latin typeface="Arial" pitchFamily="34" charset="0"/>
                  <a:cs typeface="Arial" charset="0"/>
                </a:rPr>
              </a:br>
              <a:r>
                <a:rPr lang="en-US" sz="1400" b="1" kern="0" dirty="0">
                  <a:solidFill>
                    <a:schemeClr val="bg1"/>
                  </a:solidFill>
                  <a:latin typeface="Arial" pitchFamily="34" charset="0"/>
                  <a:cs typeface="Arial" charset="0"/>
                </a:rPr>
                <a:t>Supplements</a:t>
              </a:r>
            </a:p>
          </p:txBody>
        </p:sp>
        <p:sp>
          <p:nvSpPr>
            <p:cNvPr id="132" name="Oval 21"/>
            <p:cNvSpPr>
              <a:spLocks noChangeArrowheads="1"/>
            </p:cNvSpPr>
            <p:nvPr/>
          </p:nvSpPr>
          <p:spPr bwMode="auto">
            <a:xfrm>
              <a:off x="2610495" y="3950940"/>
              <a:ext cx="274320" cy="27432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1400" b="1" kern="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34" name="Rectangle 10"/>
            <p:cNvSpPr>
              <a:spLocks noChangeArrowheads="1"/>
            </p:cNvSpPr>
            <p:nvPr/>
          </p:nvSpPr>
          <p:spPr bwMode="auto">
            <a:xfrm>
              <a:off x="4849186" y="3950940"/>
              <a:ext cx="1188720" cy="40975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algn="ctr">
              <a:noFill/>
              <a:prstDash val="solid"/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Arial" pitchFamily="34" charset="0"/>
                  <a:cs typeface="Arial" charset="0"/>
                </a:rPr>
                <a:t>OTC Medicine</a:t>
              </a:r>
              <a:br>
                <a:rPr lang="en-US" sz="1400" b="1" kern="0" dirty="0">
                  <a:solidFill>
                    <a:schemeClr val="bg1"/>
                  </a:solidFill>
                  <a:latin typeface="Arial" pitchFamily="34" charset="0"/>
                  <a:cs typeface="Arial" charset="0"/>
                </a:rPr>
              </a:br>
              <a:endParaRPr lang="en-US" sz="1400" b="1" kern="0" dirty="0">
                <a:solidFill>
                  <a:schemeClr val="bg1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135" name="Oval 21"/>
            <p:cNvSpPr>
              <a:spLocks noChangeArrowheads="1"/>
            </p:cNvSpPr>
            <p:nvPr/>
          </p:nvSpPr>
          <p:spPr bwMode="auto">
            <a:xfrm>
              <a:off x="4574866" y="3809912"/>
              <a:ext cx="274320" cy="274320"/>
            </a:xfrm>
            <a:prstGeom prst="diamond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1400" b="1" kern="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38" name="Oval 21"/>
            <p:cNvSpPr>
              <a:spLocks noChangeArrowheads="1"/>
            </p:cNvSpPr>
            <p:nvPr/>
          </p:nvSpPr>
          <p:spPr bwMode="auto">
            <a:xfrm>
              <a:off x="4339583" y="3018791"/>
              <a:ext cx="274320" cy="27432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1400" b="1" kern="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40" name="Rectangle 10"/>
            <p:cNvSpPr>
              <a:spLocks noChangeArrowheads="1"/>
            </p:cNvSpPr>
            <p:nvPr/>
          </p:nvSpPr>
          <p:spPr bwMode="auto">
            <a:xfrm>
              <a:off x="4849186" y="2021650"/>
              <a:ext cx="1188720" cy="40975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algn="ctr">
              <a:noFill/>
              <a:prstDash val="solid"/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Arial" pitchFamily="34" charset="0"/>
                  <a:cs typeface="Arial" charset="0"/>
                </a:rPr>
                <a:t>Medicinal product*</a:t>
              </a:r>
            </a:p>
          </p:txBody>
        </p:sp>
        <p:sp>
          <p:nvSpPr>
            <p:cNvPr id="141" name="Oval 21"/>
            <p:cNvSpPr>
              <a:spLocks noChangeArrowheads="1"/>
            </p:cNvSpPr>
            <p:nvPr/>
          </p:nvSpPr>
          <p:spPr bwMode="auto">
            <a:xfrm>
              <a:off x="4613903" y="2089368"/>
              <a:ext cx="274320" cy="274320"/>
            </a:xfrm>
            <a:prstGeom prst="diamond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1400" b="1" kern="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43" name="Rectangle 10"/>
            <p:cNvSpPr>
              <a:spLocks noChangeArrowheads="1"/>
            </p:cNvSpPr>
            <p:nvPr/>
          </p:nvSpPr>
          <p:spPr bwMode="auto">
            <a:xfrm>
              <a:off x="4849186" y="2623662"/>
              <a:ext cx="1188720" cy="40975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algn="ctr">
              <a:noFill/>
              <a:prstDash val="solid"/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Arial" pitchFamily="34" charset="0"/>
                  <a:cs typeface="Arial" charset="0"/>
                </a:rPr>
                <a:t>Foods for Special Medical Purpose</a:t>
              </a:r>
            </a:p>
          </p:txBody>
        </p:sp>
        <p:sp>
          <p:nvSpPr>
            <p:cNvPr id="144" name="Oval 21"/>
            <p:cNvSpPr>
              <a:spLocks noChangeArrowheads="1"/>
            </p:cNvSpPr>
            <p:nvPr/>
          </p:nvSpPr>
          <p:spPr bwMode="auto">
            <a:xfrm>
              <a:off x="4506056" y="2828540"/>
              <a:ext cx="274320" cy="27432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1400" b="1" kern="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133030" y="1593117"/>
              <a:ext cx="351164" cy="3259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019175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tabLst>
                  <a:tab pos="8229600" algn="r"/>
                </a:tabLst>
              </a:pP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1019175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tabLst>
                  <a:tab pos="8229600" algn="r"/>
                </a:tabLst>
              </a:pP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1019175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tabLst>
                  <a:tab pos="8229600" algn="r"/>
                </a:tabLs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MAINTENANCE, IMPROVEMENT</a:t>
              </a:r>
            </a:p>
            <a:p>
              <a:pPr algn="ctr" defTabSz="1019175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tabLst>
                  <a:tab pos="8229600" algn="r"/>
                </a:tabLs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&amp;</a:t>
              </a:r>
            </a:p>
            <a:p>
              <a:pPr algn="ctr" defTabSz="1019175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tabLst>
                  <a:tab pos="8229600" algn="r"/>
                </a:tabLs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RISK Factor REDUCTION </a:t>
              </a:r>
            </a:p>
          </p:txBody>
        </p:sp>
        <p:sp>
          <p:nvSpPr>
            <p:cNvPr id="111" name="Rectangle 21"/>
            <p:cNvSpPr>
              <a:spLocks noChangeArrowheads="1"/>
            </p:cNvSpPr>
            <p:nvPr/>
          </p:nvSpPr>
          <p:spPr bwMode="auto">
            <a:xfrm>
              <a:off x="1477444" y="1569704"/>
              <a:ext cx="347652" cy="3259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019175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tabLst>
                  <a:tab pos="8229600" algn="r"/>
                </a:tabLs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NONE</a:t>
              </a:r>
            </a:p>
          </p:txBody>
        </p:sp>
        <p:sp>
          <p:nvSpPr>
            <p:cNvPr id="124" name="Rectangle 21"/>
            <p:cNvSpPr>
              <a:spLocks noChangeArrowheads="1"/>
            </p:cNvSpPr>
            <p:nvPr/>
          </p:nvSpPr>
          <p:spPr bwMode="auto">
            <a:xfrm>
              <a:off x="5131301" y="1569704"/>
              <a:ext cx="351164" cy="3259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019175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tabLst>
                  <a:tab pos="8229600" algn="r"/>
                </a:tabLs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PREVENTION* OR MANAGEMENT</a:t>
              </a:r>
            </a:p>
          </p:txBody>
        </p:sp>
        <p:sp>
          <p:nvSpPr>
            <p:cNvPr id="112" name="Rectangle 21"/>
            <p:cNvSpPr>
              <a:spLocks noChangeArrowheads="1"/>
            </p:cNvSpPr>
            <p:nvPr/>
          </p:nvSpPr>
          <p:spPr bwMode="auto">
            <a:xfrm rot="16200000" flipH="1">
              <a:off x="744109" y="3947376"/>
              <a:ext cx="158674" cy="3511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019175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tabLst>
                  <a:tab pos="8229600" algn="r"/>
                </a:tabLst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consumer</a:t>
              </a:r>
            </a:p>
          </p:txBody>
        </p:sp>
        <p:sp>
          <p:nvSpPr>
            <p:cNvPr id="113" name="Rectangle 21"/>
            <p:cNvSpPr>
              <a:spLocks noChangeArrowheads="1"/>
            </p:cNvSpPr>
            <p:nvPr/>
          </p:nvSpPr>
          <p:spPr bwMode="auto">
            <a:xfrm rot="16200000">
              <a:off x="687654" y="2255752"/>
              <a:ext cx="322684" cy="3511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019175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tabLst>
                  <a:tab pos="8229600" algn="r"/>
                </a:tabLs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PHYSICIAN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7726" y="5126285"/>
            <a:ext cx="6552777" cy="427700"/>
            <a:chOff x="786084" y="4809919"/>
            <a:chExt cx="6514230" cy="584653"/>
          </a:xfrm>
        </p:grpSpPr>
        <p:pic>
          <p:nvPicPr>
            <p:cNvPr id="67" name="Picture 66" descr="bugs.png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6084" y="4809919"/>
              <a:ext cx="931026" cy="545869"/>
            </a:xfrm>
            <a:prstGeom prst="rect">
              <a:avLst/>
            </a:prstGeom>
          </p:spPr>
        </p:pic>
        <p:pic>
          <p:nvPicPr>
            <p:cNvPr id="68" name="Picture 67" descr="bugs.png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110" y="4809919"/>
              <a:ext cx="931026" cy="545869"/>
            </a:xfrm>
            <a:prstGeom prst="rect">
              <a:avLst/>
            </a:prstGeom>
          </p:spPr>
        </p:pic>
        <p:pic>
          <p:nvPicPr>
            <p:cNvPr id="69" name="Picture 68" descr="bugs.png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646660" y="4809919"/>
              <a:ext cx="931026" cy="545869"/>
            </a:xfrm>
            <a:prstGeom prst="rect">
              <a:avLst/>
            </a:prstGeom>
          </p:spPr>
        </p:pic>
        <p:pic>
          <p:nvPicPr>
            <p:cNvPr id="70" name="Picture 69" descr="bugs.png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686" y="4809919"/>
              <a:ext cx="931026" cy="545869"/>
            </a:xfrm>
            <a:prstGeom prst="rect">
              <a:avLst/>
            </a:prstGeom>
          </p:spPr>
        </p:pic>
        <p:pic>
          <p:nvPicPr>
            <p:cNvPr id="71" name="Picture 70" descr="bugs.png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712" y="4848703"/>
              <a:ext cx="931026" cy="545869"/>
            </a:xfrm>
            <a:prstGeom prst="rect">
              <a:avLst/>
            </a:prstGeom>
          </p:spPr>
        </p:pic>
        <p:pic>
          <p:nvPicPr>
            <p:cNvPr id="72" name="Picture 71" descr="bugs.png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438262" y="4848703"/>
              <a:ext cx="931026" cy="545869"/>
            </a:xfrm>
            <a:prstGeom prst="rect">
              <a:avLst/>
            </a:prstGeom>
          </p:spPr>
        </p:pic>
        <p:pic>
          <p:nvPicPr>
            <p:cNvPr id="73" name="Picture 72" descr="bugs.png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288" y="4848703"/>
              <a:ext cx="931026" cy="545869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3668" y="3676041"/>
            <a:ext cx="1446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Foods for </a:t>
            </a:r>
          </a:p>
          <a:p>
            <a:r>
              <a:rPr lang="en-US" sz="1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groups</a:t>
            </a:r>
          </a:p>
          <a:p>
            <a:endParaRPr lang="en-GB" dirty="0"/>
          </a:p>
        </p:txBody>
      </p:sp>
      <p:cxnSp>
        <p:nvCxnSpPr>
          <p:cNvPr id="7" name="Elbow Connector 6"/>
          <p:cNvCxnSpPr/>
          <p:nvPr/>
        </p:nvCxnSpPr>
        <p:spPr>
          <a:xfrm>
            <a:off x="2760541" y="4724361"/>
            <a:ext cx="737589" cy="155675"/>
          </a:xfrm>
          <a:prstGeom prst="bentConnector3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132" y="6016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39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3C8384-D0C4-4470-809E-9FF7E7FE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Targets and Pathways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4265C0B8-26D8-46E1-BD90-2C0559560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226226"/>
              </p:ext>
            </p:extLst>
          </p:nvPr>
        </p:nvGraphicFramePr>
        <p:xfrm>
          <a:off x="495300" y="1143000"/>
          <a:ext cx="89154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7AB8D4-C892-43D8-8283-A469D2A41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CFCE92-D340-4634-BABC-C57ACD8E4893}" type="slidenum">
              <a:rPr lang="en-GB" smtClean="0">
                <a:solidFill>
                  <a:srgbClr val="CC0000">
                    <a:tint val="75000"/>
                  </a:srgbClr>
                </a:solidFill>
              </a:rPr>
              <a:pPr/>
              <a:t>9</a:t>
            </a:fld>
            <a:endParaRPr lang="en-GB" dirty="0">
              <a:solidFill>
                <a:srgbClr val="CC0000">
                  <a:tint val="75000"/>
                </a:srgbClr>
              </a:solidFill>
            </a:endParaRP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xmlns="" id="{F1667518-E1D4-45D2-955A-7E57DA19CA2E}"/>
              </a:ext>
            </a:extLst>
          </p:cNvPr>
          <p:cNvSpPr/>
          <p:nvPr/>
        </p:nvSpPr>
        <p:spPr>
          <a:xfrm>
            <a:off x="987773" y="1453158"/>
            <a:ext cx="288032" cy="100811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xmlns="" id="{2C63950A-9728-4530-AFF5-23BB71568A63}"/>
              </a:ext>
            </a:extLst>
          </p:cNvPr>
          <p:cNvSpPr/>
          <p:nvPr/>
        </p:nvSpPr>
        <p:spPr>
          <a:xfrm>
            <a:off x="1055589" y="4149080"/>
            <a:ext cx="440432" cy="194759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xmlns="" id="{855F321B-90F3-4AF3-9FB3-59CADD25E803}"/>
              </a:ext>
            </a:extLst>
          </p:cNvPr>
          <p:cNvSpPr/>
          <p:nvPr/>
        </p:nvSpPr>
        <p:spPr>
          <a:xfrm>
            <a:off x="1055589" y="2708920"/>
            <a:ext cx="288032" cy="100811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F61F756-500F-4987-B745-4B55929432F8}"/>
              </a:ext>
            </a:extLst>
          </p:cNvPr>
          <p:cNvSpPr txBox="1"/>
          <p:nvPr/>
        </p:nvSpPr>
        <p:spPr>
          <a:xfrm>
            <a:off x="1402319" y="1627953"/>
            <a:ext cx="3318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Patients/under medical</a:t>
            </a:r>
          </a:p>
          <a:p>
            <a:r>
              <a:rPr lang="en-GB" sz="2400" dirty="0"/>
              <a:t> supervision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5F68650-B9FD-4EC3-801A-58BEE45FC384}"/>
              </a:ext>
            </a:extLst>
          </p:cNvPr>
          <p:cNvSpPr txBox="1"/>
          <p:nvPr/>
        </p:nvSpPr>
        <p:spPr>
          <a:xfrm>
            <a:off x="1343621" y="3059668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Special population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38BA0E-A240-460F-BB96-470193E166CD}"/>
              </a:ext>
            </a:extLst>
          </p:cNvPr>
          <p:cNvSpPr txBox="1"/>
          <p:nvPr/>
        </p:nvSpPr>
        <p:spPr>
          <a:xfrm>
            <a:off x="1425430" y="4722768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General population</a:t>
            </a:r>
          </a:p>
        </p:txBody>
      </p:sp>
    </p:spTree>
    <p:extLst>
      <p:ext uri="{BB962C8B-B14F-4D97-AF65-F5344CB8AC3E}">
        <p14:creationId xmlns:p14="http://schemas.microsoft.com/office/powerpoint/2010/main" val="3212480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J&amp;J ppt template without HLC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 sz="28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J&amp;J ppt template without HLC logo">
  <a:themeElements>
    <a:clrScheme name="JnJ">
      <a:dk1>
        <a:srgbClr val="CC0000"/>
      </a:dk1>
      <a:lt1>
        <a:sysClr val="window" lastClr="FFFFFF"/>
      </a:lt1>
      <a:dk2>
        <a:srgbClr val="7F7F7F"/>
      </a:dk2>
      <a:lt2>
        <a:srgbClr val="D8D8D8"/>
      </a:lt2>
      <a:accent1>
        <a:srgbClr val="95B3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 sz="28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J&amp;J ppt template without HLC logo">
  <a:themeElements>
    <a:clrScheme name="JnJ">
      <a:dk1>
        <a:srgbClr val="CC0000"/>
      </a:dk1>
      <a:lt1>
        <a:sysClr val="window" lastClr="FFFFFF"/>
      </a:lt1>
      <a:dk2>
        <a:srgbClr val="7F7F7F"/>
      </a:dk2>
      <a:lt2>
        <a:srgbClr val="D8D8D8"/>
      </a:lt2>
      <a:accent1>
        <a:srgbClr val="95B3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 sz="28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HLC Main PPT Template</Template>
  <TotalTime>12822</TotalTime>
  <Words>1548</Words>
  <Application>Microsoft Office PowerPoint</Application>
  <PresentationFormat>Papier A4 (210x297 mm)</PresentationFormat>
  <Paragraphs>348</Paragraphs>
  <Slides>22</Slides>
  <Notes>15</Notes>
  <HiddenSlides>0</HiddenSlides>
  <MMClips>0</MMClips>
  <ScaleCrop>false</ScaleCrop>
  <HeadingPairs>
    <vt:vector size="8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7" baseType="lpstr">
      <vt:lpstr>ＭＳ Ｐゴシック</vt:lpstr>
      <vt:lpstr>Arial</vt:lpstr>
      <vt:lpstr>Arial Black</vt:lpstr>
      <vt:lpstr>Calibri</vt:lpstr>
      <vt:lpstr>Courier New</vt:lpstr>
      <vt:lpstr>Georgia</vt:lpstr>
      <vt:lpstr>Times</vt:lpstr>
      <vt:lpstr>Times New Roman</vt:lpstr>
      <vt:lpstr>Verdana</vt:lpstr>
      <vt:lpstr>Wingdings</vt:lpstr>
      <vt:lpstr>ヒラギノ角ゴ ProN W3</vt:lpstr>
      <vt:lpstr>J&amp;J ppt template without HLC logo</vt:lpstr>
      <vt:lpstr>1_J&amp;J ppt template without HLC logo</vt:lpstr>
      <vt:lpstr>2_J&amp;J ppt template without HLC logo</vt:lpstr>
      <vt:lpstr>think-cell Slide</vt:lpstr>
      <vt:lpstr>Prezentacja programu PowerPoint</vt:lpstr>
      <vt:lpstr>Host-microbe nexus is key  to unlocking the microbiome’s potential</vt:lpstr>
      <vt:lpstr>Regulatory strategy: Classification</vt:lpstr>
      <vt:lpstr>Diet Intestinal Flora Inter-play</vt:lpstr>
      <vt:lpstr>Prezentacja programu PowerPoint</vt:lpstr>
      <vt:lpstr>Polyphenols</vt:lpstr>
      <vt:lpstr>Prezentacja programu PowerPoint</vt:lpstr>
      <vt:lpstr>Multiple Food Regulatory Pathways </vt:lpstr>
      <vt:lpstr>Food Targets and Pathways </vt:lpstr>
      <vt:lpstr>Food Safety</vt:lpstr>
      <vt:lpstr>Probiotic - Novel Ingredient? </vt:lpstr>
      <vt:lpstr>Novel Ingredients</vt:lpstr>
      <vt:lpstr>Prezentacja programu PowerPoint</vt:lpstr>
      <vt:lpstr>    Claim Continuum</vt:lpstr>
      <vt:lpstr>Prezentacja programu PowerPoint</vt:lpstr>
      <vt:lpstr>EC Health Claim Requirements  </vt:lpstr>
      <vt:lpstr>Characterisation:  EFSA criteria for microorganisms</vt:lpstr>
      <vt:lpstr>Prezentacja programu PowerPoint</vt:lpstr>
      <vt:lpstr>Microbiome plays a critical role along the wellness spectrum</vt:lpstr>
      <vt:lpstr>Synbiotics and Sepsis in India</vt:lpstr>
      <vt:lpstr>‘Gut Bacteria Selectively Promoted by Dietary Fibers Alleviates T2D’   </vt:lpstr>
      <vt:lpstr>The future of the food microbiome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Tris Slides</dc:title>
  <dc:creator>HLC</dc:creator>
  <cp:lastModifiedBy>Audio</cp:lastModifiedBy>
  <cp:revision>870</cp:revision>
  <cp:lastPrinted>2018-11-05T16:57:28Z</cp:lastPrinted>
  <dcterms:created xsi:type="dcterms:W3CDTF">2010-12-13T10:01:15Z</dcterms:created>
  <dcterms:modified xsi:type="dcterms:W3CDTF">2018-11-07T13:06:00Z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674468</vt:lpwstr>
  </property>
  <property fmtid="{D5CDD505-2E9C-101B-9397-08002B2CF9AE}" pid="3" name="NXPowerLiteVersion">
    <vt:lpwstr>D3.5.1</vt:lpwstr>
  </property>
</Properties>
</file>