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slideLayouts/slideLayout82.xml" ContentType="application/vnd.openxmlformats-officedocument.presentationml.slideLayout+xml"/>
  <Override PartName="/ppt/theme/theme14.xml" ContentType="application/vnd.openxmlformats-officedocument.theme+xml"/>
  <Override PartName="/ppt/slideLayouts/slideLayout83.xml" ContentType="application/vnd.openxmlformats-officedocument.presentationml.slideLayout+xml"/>
  <Override PartName="/ppt/theme/theme15.xml" ContentType="application/vnd.openxmlformats-officedocument.theme+xml"/>
  <Override PartName="/ppt/slideLayouts/slideLayout84.xml" ContentType="application/vnd.openxmlformats-officedocument.presentationml.slideLayout+xml"/>
  <Override PartName="/ppt/theme/theme16.xml" ContentType="application/vnd.openxmlformats-officedocument.theme+xml"/>
  <Override PartName="/ppt/slideLayouts/slideLayout85.xml" ContentType="application/vnd.openxmlformats-officedocument.presentationml.slideLayout+xml"/>
  <Override PartName="/ppt/theme/theme17.xml" ContentType="application/vnd.openxmlformats-officedocument.theme+xml"/>
  <Override PartName="/ppt/slideLayouts/slideLayout86.xml" ContentType="application/vnd.openxmlformats-officedocument.presentationml.slideLayout+xml"/>
  <Override PartName="/ppt/theme/theme18.xml" ContentType="application/vnd.openxmlformats-officedocument.theme+xml"/>
  <Override PartName="/ppt/slideLayouts/slideLayout87.xml" ContentType="application/vnd.openxmlformats-officedocument.presentationml.slideLayout+xml"/>
  <Override PartName="/ppt/theme/theme19.xml" ContentType="application/vnd.openxmlformats-officedocument.theme+xml"/>
  <Override PartName="/ppt/slideLayouts/slideLayout88.xml" ContentType="application/vnd.openxmlformats-officedocument.presentationml.slideLayout+xml"/>
  <Override PartName="/ppt/theme/theme20.xml" ContentType="application/vnd.openxmlformats-officedocument.theme+xml"/>
  <Override PartName="/ppt/slideLayouts/slideLayout89.xml" ContentType="application/vnd.openxmlformats-officedocument.presentationml.slideLayout+xml"/>
  <Override PartName="/ppt/theme/theme21.xml" ContentType="application/vnd.openxmlformats-officedocument.theme+xml"/>
  <Override PartName="/ppt/slideLayouts/slideLayout90.xml" ContentType="application/vnd.openxmlformats-officedocument.presentationml.slideLayout+xml"/>
  <Override PartName="/ppt/theme/theme22.xml" ContentType="application/vnd.openxmlformats-officedocument.theme+xml"/>
  <Override PartName="/ppt/slideLayouts/slideLayout91.xml" ContentType="application/vnd.openxmlformats-officedocument.presentationml.slideLayout+xml"/>
  <Override PartName="/ppt/theme/theme23.xml" ContentType="application/vnd.openxmlformats-officedocument.theme+xml"/>
  <Override PartName="/ppt/slideLayouts/slideLayout92.xml" ContentType="application/vnd.openxmlformats-officedocument.presentationml.slideLayout+xml"/>
  <Override PartName="/ppt/theme/theme24.xml" ContentType="application/vnd.openxmlformats-officedocument.theme+xml"/>
  <Override PartName="/ppt/slideLayouts/slideLayout93.xml" ContentType="application/vnd.openxmlformats-officedocument.presentationml.slideLayout+xml"/>
  <Override PartName="/ppt/theme/theme25.xml" ContentType="application/vnd.openxmlformats-officedocument.theme+xml"/>
  <Override PartName="/ppt/slideLayouts/slideLayout94.xml" ContentType="application/vnd.openxmlformats-officedocument.presentationml.slideLayout+xml"/>
  <Override PartName="/ppt/theme/theme26.xml" ContentType="application/vnd.openxmlformats-officedocument.theme+xml"/>
  <Override PartName="/ppt/slideLayouts/slideLayout95.xml" ContentType="application/vnd.openxmlformats-officedocument.presentationml.slideLayout+xml"/>
  <Override PartName="/ppt/theme/theme27.xml" ContentType="application/vnd.openxmlformats-officedocument.theme+xml"/>
  <Override PartName="/ppt/slideLayouts/slideLayout96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6" r:id="rId4"/>
    <p:sldMasterId id="2147483834" r:id="rId5"/>
    <p:sldMasterId id="2147483846" r:id="rId6"/>
    <p:sldMasterId id="2147483858" r:id="rId7"/>
    <p:sldMasterId id="2147483947" r:id="rId8"/>
    <p:sldMasterId id="2147483986" r:id="rId9"/>
    <p:sldMasterId id="2147483988" r:id="rId10"/>
    <p:sldMasterId id="2147483990" r:id="rId11"/>
    <p:sldMasterId id="2147483992" r:id="rId12"/>
    <p:sldMasterId id="2147483994" r:id="rId13"/>
    <p:sldMasterId id="2147483996" r:id="rId14"/>
    <p:sldMasterId id="2147483998" r:id="rId15"/>
    <p:sldMasterId id="2147484000" r:id="rId16"/>
    <p:sldMasterId id="2147484002" r:id="rId17"/>
    <p:sldMasterId id="2147484004" r:id="rId18"/>
    <p:sldMasterId id="2147484006" r:id="rId19"/>
    <p:sldMasterId id="2147484008" r:id="rId20"/>
    <p:sldMasterId id="2147484010" r:id="rId21"/>
    <p:sldMasterId id="2147484012" r:id="rId22"/>
    <p:sldMasterId id="2147484014" r:id="rId23"/>
    <p:sldMasterId id="2147484016" r:id="rId24"/>
    <p:sldMasterId id="2147484018" r:id="rId25"/>
    <p:sldMasterId id="2147484021" r:id="rId26"/>
    <p:sldMasterId id="2147484023" r:id="rId27"/>
    <p:sldMasterId id="2147484025" r:id="rId28"/>
  </p:sldMasterIdLst>
  <p:notesMasterIdLst>
    <p:notesMasterId r:id="rId62"/>
  </p:notesMasterIdLst>
  <p:handoutMasterIdLst>
    <p:handoutMasterId r:id="rId63"/>
  </p:handoutMasterIdLst>
  <p:sldIdLst>
    <p:sldId id="427" r:id="rId29"/>
    <p:sldId id="458" r:id="rId30"/>
    <p:sldId id="468" r:id="rId31"/>
    <p:sldId id="484" r:id="rId32"/>
    <p:sldId id="473" r:id="rId33"/>
    <p:sldId id="459" r:id="rId34"/>
    <p:sldId id="474" r:id="rId35"/>
    <p:sldId id="422" r:id="rId36"/>
    <p:sldId id="275" r:id="rId37"/>
    <p:sldId id="485" r:id="rId38"/>
    <p:sldId id="466" r:id="rId39"/>
    <p:sldId id="465" r:id="rId40"/>
    <p:sldId id="469" r:id="rId41"/>
    <p:sldId id="464" r:id="rId42"/>
    <p:sldId id="470" r:id="rId43"/>
    <p:sldId id="472" r:id="rId44"/>
    <p:sldId id="460" r:id="rId45"/>
    <p:sldId id="424" r:id="rId46"/>
    <p:sldId id="328" r:id="rId47"/>
    <p:sldId id="322" r:id="rId48"/>
    <p:sldId id="475" r:id="rId49"/>
    <p:sldId id="479" r:id="rId50"/>
    <p:sldId id="476" r:id="rId51"/>
    <p:sldId id="477" r:id="rId52"/>
    <p:sldId id="478" r:id="rId53"/>
    <p:sldId id="481" r:id="rId54"/>
    <p:sldId id="483" r:id="rId55"/>
    <p:sldId id="486" r:id="rId56"/>
    <p:sldId id="488" r:id="rId57"/>
    <p:sldId id="489" r:id="rId58"/>
    <p:sldId id="490" r:id="rId59"/>
    <p:sldId id="461" r:id="rId60"/>
    <p:sldId id="463" r:id="rId61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A3A50-56EB-41FD-B633-8AC33251683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C4D2C3-CF77-4F7C-B3C9-25A9BDEAC81A}">
      <dgm:prSet phldrT="[Text]" custT="1"/>
      <dgm:spPr/>
      <dgm:t>
        <a:bodyPr/>
        <a:lstStyle/>
        <a:p>
          <a:r>
            <a:rPr lang="pl-PL" sz="180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Wzrost wiedzy</a:t>
          </a:r>
          <a:endParaRPr lang="de-DE" sz="1800" dirty="0">
            <a:latin typeface="Calibri" pitchFamily="34" charset="0"/>
            <a:cs typeface="Calibri" pitchFamily="34" charset="0"/>
          </a:endParaRPr>
        </a:p>
      </dgm:t>
    </dgm:pt>
    <dgm:pt modelId="{4142207D-900E-4887-A358-774C9E2522C5}" type="parTrans" cxnId="{1E8B5035-D228-4513-97EA-0D71E9BD5E55}">
      <dgm:prSet/>
      <dgm:spPr/>
      <dgm:t>
        <a:bodyPr/>
        <a:lstStyle/>
        <a:p>
          <a:endParaRPr lang="de-DE"/>
        </a:p>
      </dgm:t>
    </dgm:pt>
    <dgm:pt modelId="{A78ECCC9-CAE1-4BBE-BB5F-B4D80221C640}" type="sibTrans" cxnId="{1E8B5035-D228-4513-97EA-0D71E9BD5E55}">
      <dgm:prSet/>
      <dgm:spPr>
        <a:solidFill>
          <a:srgbClr val="5B7284"/>
        </a:solidFill>
        <a:ln>
          <a:noFill/>
        </a:ln>
      </dgm:spPr>
      <dgm:t>
        <a:bodyPr/>
        <a:lstStyle/>
        <a:p>
          <a:endParaRPr lang="de-DE"/>
        </a:p>
      </dgm:t>
    </dgm:pt>
    <dgm:pt modelId="{9F2BD5B0-8277-4B87-829B-91378A9C697E}">
      <dgm:prSet phldrT="[Text]" custT="1"/>
      <dgm:spPr/>
      <dgm:t>
        <a:bodyPr/>
        <a:lstStyle/>
        <a:p>
          <a:r>
            <a:rPr lang="pl-PL" sz="180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Wzrost liczby publikacji</a:t>
          </a:r>
          <a:endParaRPr lang="de-DE" sz="1800" dirty="0">
            <a:latin typeface="Calibri" pitchFamily="34" charset="0"/>
            <a:cs typeface="Calibri" pitchFamily="34" charset="0"/>
          </a:endParaRPr>
        </a:p>
      </dgm:t>
    </dgm:pt>
    <dgm:pt modelId="{6D1C511B-21EE-4FB7-AB3E-DE0416FD96C3}" type="parTrans" cxnId="{30E36372-CA0B-4930-923D-AFB6E1FA8765}">
      <dgm:prSet/>
      <dgm:spPr/>
      <dgm:t>
        <a:bodyPr/>
        <a:lstStyle/>
        <a:p>
          <a:endParaRPr lang="de-DE"/>
        </a:p>
      </dgm:t>
    </dgm:pt>
    <dgm:pt modelId="{1C79B7B9-7E2C-46E2-BE22-6432BCDA94DC}" type="sibTrans" cxnId="{30E36372-CA0B-4930-923D-AFB6E1FA8765}">
      <dgm:prSet/>
      <dgm:spPr>
        <a:solidFill>
          <a:srgbClr val="5B7284"/>
        </a:solidFill>
      </dgm:spPr>
      <dgm:t>
        <a:bodyPr/>
        <a:lstStyle/>
        <a:p>
          <a:endParaRPr lang="de-DE" sz="1400"/>
        </a:p>
      </dgm:t>
    </dgm:pt>
    <dgm:pt modelId="{0C38476D-8D3E-44AB-BD1E-DCCD03B7B177}">
      <dgm:prSet phldrT="[Text]" custT="1"/>
      <dgm:spPr/>
      <dgm:t>
        <a:bodyPr/>
        <a:lstStyle/>
        <a:p>
          <a:r>
            <a:rPr lang="pl-PL" sz="1800" b="1" dirty="0" smtClean="0">
              <a:solidFill>
                <a:srgbClr val="FF9900"/>
              </a:solidFill>
              <a:latin typeface="Calibri" pitchFamily="34" charset="0"/>
              <a:cs typeface="Calibri" pitchFamily="34" charset="0"/>
            </a:rPr>
            <a:t>Wzrost finansowania</a:t>
          </a:r>
          <a:endParaRPr lang="de-DE" sz="1800" b="1" dirty="0">
            <a:solidFill>
              <a:srgbClr val="FF9900"/>
            </a:solidFill>
            <a:latin typeface="Calibri" pitchFamily="34" charset="0"/>
            <a:cs typeface="Calibri" pitchFamily="34" charset="0"/>
          </a:endParaRPr>
        </a:p>
      </dgm:t>
    </dgm:pt>
    <dgm:pt modelId="{2F12D2B9-32FB-4C92-B952-54EBD5EE44A5}" type="parTrans" cxnId="{137DA7E5-367C-4C56-BD81-1D8954D5FC18}">
      <dgm:prSet/>
      <dgm:spPr/>
      <dgm:t>
        <a:bodyPr/>
        <a:lstStyle/>
        <a:p>
          <a:endParaRPr lang="de-DE"/>
        </a:p>
      </dgm:t>
    </dgm:pt>
    <dgm:pt modelId="{A70B266C-4C17-4CF4-A107-6C7EEB51C580}" type="sibTrans" cxnId="{137DA7E5-367C-4C56-BD81-1D8954D5FC18}">
      <dgm:prSet/>
      <dgm:spPr>
        <a:solidFill>
          <a:srgbClr val="5B7284"/>
        </a:solidFill>
      </dgm:spPr>
      <dgm:t>
        <a:bodyPr/>
        <a:lstStyle/>
        <a:p>
          <a:endParaRPr lang="de-DE"/>
        </a:p>
      </dgm:t>
    </dgm:pt>
    <dgm:pt modelId="{0D284BE0-27CD-4194-B017-A275C6483CB5}">
      <dgm:prSet phldrT="[Text]" custT="1"/>
      <dgm:spPr/>
      <dgm:t>
        <a:bodyPr/>
        <a:lstStyle/>
        <a:p>
          <a:r>
            <a:rPr lang="pl-PL" sz="180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Zwiększenie liczby zatrudnionych pracowników naukowych</a:t>
          </a:r>
          <a:endParaRPr lang="de-DE" sz="1800" dirty="0">
            <a:latin typeface="Calibri" pitchFamily="34" charset="0"/>
            <a:cs typeface="Calibri" pitchFamily="34" charset="0"/>
          </a:endParaRPr>
        </a:p>
      </dgm:t>
    </dgm:pt>
    <dgm:pt modelId="{4E7AC5BC-B71B-4C9E-865F-A0B17AB4A1C0}" type="parTrans" cxnId="{F54DD2C8-4CB9-4904-8342-9FF1F12512C2}">
      <dgm:prSet/>
      <dgm:spPr/>
      <dgm:t>
        <a:bodyPr/>
        <a:lstStyle/>
        <a:p>
          <a:endParaRPr lang="de-DE"/>
        </a:p>
      </dgm:t>
    </dgm:pt>
    <dgm:pt modelId="{4306234E-E04F-41E8-BDED-EAA3FED715B7}" type="sibTrans" cxnId="{F54DD2C8-4CB9-4904-8342-9FF1F12512C2}">
      <dgm:prSet/>
      <dgm:spPr>
        <a:solidFill>
          <a:srgbClr val="5B7284"/>
        </a:solidFill>
        <a:ln>
          <a:noFill/>
        </a:ln>
      </dgm:spPr>
      <dgm:t>
        <a:bodyPr/>
        <a:lstStyle/>
        <a:p>
          <a:endParaRPr lang="de-DE"/>
        </a:p>
      </dgm:t>
    </dgm:pt>
    <dgm:pt modelId="{9DF5D285-6A67-4AC0-B4B8-17874FA0FE7A}">
      <dgm:prSet custT="1"/>
      <dgm:spPr/>
      <dgm:t>
        <a:bodyPr/>
        <a:lstStyle/>
        <a:p>
          <a:r>
            <a:rPr lang="pl-PL" sz="180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Poniesienie wiarygodności wyników badań</a:t>
          </a:r>
          <a:endParaRPr lang="de-DE" sz="1800" dirty="0">
            <a:solidFill>
              <a:srgbClr val="E77A05"/>
            </a:solidFill>
            <a:latin typeface="Calibri" pitchFamily="34" charset="0"/>
            <a:cs typeface="Calibri" pitchFamily="34" charset="0"/>
          </a:endParaRPr>
        </a:p>
      </dgm:t>
    </dgm:pt>
    <dgm:pt modelId="{4475D21A-69EA-48C5-B72A-A8724EB04246}" type="parTrans" cxnId="{F2382DE1-68D4-4C40-9E4A-0AE48614BEC1}">
      <dgm:prSet/>
      <dgm:spPr/>
      <dgm:t>
        <a:bodyPr/>
        <a:lstStyle/>
        <a:p>
          <a:endParaRPr lang="de-DE"/>
        </a:p>
      </dgm:t>
    </dgm:pt>
    <dgm:pt modelId="{29219BD4-E4F0-449B-BD06-38ACDCD6487B}" type="sibTrans" cxnId="{F2382DE1-68D4-4C40-9E4A-0AE48614BEC1}">
      <dgm:prSet/>
      <dgm:spPr>
        <a:solidFill>
          <a:srgbClr val="5B7284"/>
        </a:solidFill>
      </dgm:spPr>
      <dgm:t>
        <a:bodyPr/>
        <a:lstStyle/>
        <a:p>
          <a:endParaRPr lang="de-DE"/>
        </a:p>
      </dgm:t>
    </dgm:pt>
    <dgm:pt modelId="{95175ED4-15FE-4762-BF9E-817AA6A2D34B}" type="pres">
      <dgm:prSet presAssocID="{72FA3A50-56EB-41FD-B633-8AC3325168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D5C0C9C-3C70-498F-B8AD-2289E37A11C3}" type="pres">
      <dgm:prSet presAssocID="{53C4D2C3-CF77-4F7C-B3C9-25A9BDEAC81A}" presName="dummy" presStyleCnt="0"/>
      <dgm:spPr/>
    </dgm:pt>
    <dgm:pt modelId="{2B529768-725A-4D35-AD3B-D3CFC2C7BBB1}" type="pres">
      <dgm:prSet presAssocID="{53C4D2C3-CF77-4F7C-B3C9-25A9BDEAC81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9D84A0-8AE7-4EB9-AB3E-81B5577BC7F0}" type="pres">
      <dgm:prSet presAssocID="{A78ECCC9-CAE1-4BBE-BB5F-B4D80221C640}" presName="sibTrans" presStyleLbl="node1" presStyleIdx="0" presStyleCnt="5"/>
      <dgm:spPr/>
      <dgm:t>
        <a:bodyPr/>
        <a:lstStyle/>
        <a:p>
          <a:endParaRPr lang="de-DE"/>
        </a:p>
      </dgm:t>
    </dgm:pt>
    <dgm:pt modelId="{9EF5759A-374C-4323-9337-FE4CF21E253C}" type="pres">
      <dgm:prSet presAssocID="{9F2BD5B0-8277-4B87-829B-91378A9C697E}" presName="dummy" presStyleCnt="0"/>
      <dgm:spPr/>
    </dgm:pt>
    <dgm:pt modelId="{6AF4C5F2-6755-4002-BB2F-3101BDD08AB6}" type="pres">
      <dgm:prSet presAssocID="{9F2BD5B0-8277-4B87-829B-91378A9C697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D255BC-B5F6-4D6B-B06C-3CD46D6F1728}" type="pres">
      <dgm:prSet presAssocID="{1C79B7B9-7E2C-46E2-BE22-6432BCDA94DC}" presName="sibTrans" presStyleLbl="node1" presStyleIdx="1" presStyleCnt="5"/>
      <dgm:spPr/>
      <dgm:t>
        <a:bodyPr/>
        <a:lstStyle/>
        <a:p>
          <a:endParaRPr lang="de-DE"/>
        </a:p>
      </dgm:t>
    </dgm:pt>
    <dgm:pt modelId="{010F3363-0B7B-440C-ADEA-4206A29BC812}" type="pres">
      <dgm:prSet presAssocID="{0C38476D-8D3E-44AB-BD1E-DCCD03B7B177}" presName="dummy" presStyleCnt="0"/>
      <dgm:spPr/>
    </dgm:pt>
    <dgm:pt modelId="{1D3360C5-5BDC-4A98-9A7D-17D4DA6AF7F5}" type="pres">
      <dgm:prSet presAssocID="{0C38476D-8D3E-44AB-BD1E-DCCD03B7B177}" presName="node" presStyleLbl="revTx" presStyleIdx="2" presStyleCnt="5" custScaleX="162466" custRadScaleRad="97735" custRadScaleInc="-234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F7FA2C-6E5D-4655-B1DE-814AC714B69C}" type="pres">
      <dgm:prSet presAssocID="{A70B266C-4C17-4CF4-A107-6C7EEB51C580}" presName="sibTrans" presStyleLbl="node1" presStyleIdx="2" presStyleCnt="5"/>
      <dgm:spPr/>
      <dgm:t>
        <a:bodyPr/>
        <a:lstStyle/>
        <a:p>
          <a:endParaRPr lang="de-DE"/>
        </a:p>
      </dgm:t>
    </dgm:pt>
    <dgm:pt modelId="{A626290A-D0FF-4909-A1D0-CCD33246748E}" type="pres">
      <dgm:prSet presAssocID="{0D284BE0-27CD-4194-B017-A275C6483CB5}" presName="dummy" presStyleCnt="0"/>
      <dgm:spPr/>
    </dgm:pt>
    <dgm:pt modelId="{18E3B715-78A5-4AA9-801B-50C2B6F8CBB7}" type="pres">
      <dgm:prSet presAssocID="{0D284BE0-27CD-4194-B017-A275C6483CB5}" presName="node" presStyleLbl="revTx" presStyleIdx="3" presStyleCnt="5" custScaleX="19036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EBF74B-79D9-4AAF-A318-6E9E603D28CC}" type="pres">
      <dgm:prSet presAssocID="{4306234E-E04F-41E8-BDED-EAA3FED715B7}" presName="sibTrans" presStyleLbl="node1" presStyleIdx="3" presStyleCnt="5" custLinFactNeighborX="3787"/>
      <dgm:spPr/>
      <dgm:t>
        <a:bodyPr/>
        <a:lstStyle/>
        <a:p>
          <a:endParaRPr lang="de-DE"/>
        </a:p>
      </dgm:t>
    </dgm:pt>
    <dgm:pt modelId="{59079629-0780-4C1D-A4AD-6A077A4FD94F}" type="pres">
      <dgm:prSet presAssocID="{9DF5D285-6A67-4AC0-B4B8-17874FA0FE7A}" presName="dummy" presStyleCnt="0"/>
      <dgm:spPr/>
    </dgm:pt>
    <dgm:pt modelId="{4359BF68-4D92-4155-9F0F-862E56612FE7}" type="pres">
      <dgm:prSet presAssocID="{9DF5D285-6A67-4AC0-B4B8-17874FA0FE7A}" presName="node" presStyleLbl="revTx" presStyleIdx="4" presStyleCnt="5" custScaleX="1932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49CFC2-5CFC-4379-9DBE-26C9A5D6A1D3}" type="pres">
      <dgm:prSet presAssocID="{29219BD4-E4F0-449B-BD06-38ACDCD6487B}" presName="sibTrans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7FA4EE14-AFF4-4ACB-8601-2B7F576101A1}" type="presOf" srcId="{4306234E-E04F-41E8-BDED-EAA3FED715B7}" destId="{2CEBF74B-79D9-4AAF-A318-6E9E603D28CC}" srcOrd="0" destOrd="0" presId="urn:microsoft.com/office/officeart/2005/8/layout/cycle1"/>
    <dgm:cxn modelId="{3C39C65E-055A-4FF7-B173-DBF9E55E9CB3}" type="presOf" srcId="{72FA3A50-56EB-41FD-B633-8AC332516831}" destId="{95175ED4-15FE-4762-BF9E-817AA6A2D34B}" srcOrd="0" destOrd="0" presId="urn:microsoft.com/office/officeart/2005/8/layout/cycle1"/>
    <dgm:cxn modelId="{9457B960-4D4A-4944-99F4-BF04D5754F15}" type="presOf" srcId="{A78ECCC9-CAE1-4BBE-BB5F-B4D80221C640}" destId="{CE9D84A0-8AE7-4EB9-AB3E-81B5577BC7F0}" srcOrd="0" destOrd="0" presId="urn:microsoft.com/office/officeart/2005/8/layout/cycle1"/>
    <dgm:cxn modelId="{B23D3F70-91EF-4919-AF2D-AB6D3759E04B}" type="presOf" srcId="{0D284BE0-27CD-4194-B017-A275C6483CB5}" destId="{18E3B715-78A5-4AA9-801B-50C2B6F8CBB7}" srcOrd="0" destOrd="0" presId="urn:microsoft.com/office/officeart/2005/8/layout/cycle1"/>
    <dgm:cxn modelId="{30E36372-CA0B-4930-923D-AFB6E1FA8765}" srcId="{72FA3A50-56EB-41FD-B633-8AC332516831}" destId="{9F2BD5B0-8277-4B87-829B-91378A9C697E}" srcOrd="1" destOrd="0" parTransId="{6D1C511B-21EE-4FB7-AB3E-DE0416FD96C3}" sibTransId="{1C79B7B9-7E2C-46E2-BE22-6432BCDA94DC}"/>
    <dgm:cxn modelId="{CB5BC26F-3334-4447-A150-84C16CCE084F}" type="presOf" srcId="{A70B266C-4C17-4CF4-A107-6C7EEB51C580}" destId="{0BF7FA2C-6E5D-4655-B1DE-814AC714B69C}" srcOrd="0" destOrd="0" presId="urn:microsoft.com/office/officeart/2005/8/layout/cycle1"/>
    <dgm:cxn modelId="{F2382DE1-68D4-4C40-9E4A-0AE48614BEC1}" srcId="{72FA3A50-56EB-41FD-B633-8AC332516831}" destId="{9DF5D285-6A67-4AC0-B4B8-17874FA0FE7A}" srcOrd="4" destOrd="0" parTransId="{4475D21A-69EA-48C5-B72A-A8724EB04246}" sibTransId="{29219BD4-E4F0-449B-BD06-38ACDCD6487B}"/>
    <dgm:cxn modelId="{76B27DC5-FE17-4BE9-B2D8-694A8E0263AF}" type="presOf" srcId="{9F2BD5B0-8277-4B87-829B-91378A9C697E}" destId="{6AF4C5F2-6755-4002-BB2F-3101BDD08AB6}" srcOrd="0" destOrd="0" presId="urn:microsoft.com/office/officeart/2005/8/layout/cycle1"/>
    <dgm:cxn modelId="{E1510657-2D8F-4733-9768-75C4E3E82771}" type="presOf" srcId="{0C38476D-8D3E-44AB-BD1E-DCCD03B7B177}" destId="{1D3360C5-5BDC-4A98-9A7D-17D4DA6AF7F5}" srcOrd="0" destOrd="0" presId="urn:microsoft.com/office/officeart/2005/8/layout/cycle1"/>
    <dgm:cxn modelId="{44A269FE-0B27-435B-8D7F-8E3FB9768AC3}" type="presOf" srcId="{1C79B7B9-7E2C-46E2-BE22-6432BCDA94DC}" destId="{F1D255BC-B5F6-4D6B-B06C-3CD46D6F1728}" srcOrd="0" destOrd="0" presId="urn:microsoft.com/office/officeart/2005/8/layout/cycle1"/>
    <dgm:cxn modelId="{F54DD2C8-4CB9-4904-8342-9FF1F12512C2}" srcId="{72FA3A50-56EB-41FD-B633-8AC332516831}" destId="{0D284BE0-27CD-4194-B017-A275C6483CB5}" srcOrd="3" destOrd="0" parTransId="{4E7AC5BC-B71B-4C9E-865F-A0B17AB4A1C0}" sibTransId="{4306234E-E04F-41E8-BDED-EAA3FED715B7}"/>
    <dgm:cxn modelId="{5BA201EA-0EBF-4B6E-B865-90705662FC15}" type="presOf" srcId="{53C4D2C3-CF77-4F7C-B3C9-25A9BDEAC81A}" destId="{2B529768-725A-4D35-AD3B-D3CFC2C7BBB1}" srcOrd="0" destOrd="0" presId="urn:microsoft.com/office/officeart/2005/8/layout/cycle1"/>
    <dgm:cxn modelId="{137DA7E5-367C-4C56-BD81-1D8954D5FC18}" srcId="{72FA3A50-56EB-41FD-B633-8AC332516831}" destId="{0C38476D-8D3E-44AB-BD1E-DCCD03B7B177}" srcOrd="2" destOrd="0" parTransId="{2F12D2B9-32FB-4C92-B952-54EBD5EE44A5}" sibTransId="{A70B266C-4C17-4CF4-A107-6C7EEB51C580}"/>
    <dgm:cxn modelId="{5557F06F-69FA-4907-A9BE-BE53CB5EFE41}" type="presOf" srcId="{9DF5D285-6A67-4AC0-B4B8-17874FA0FE7A}" destId="{4359BF68-4D92-4155-9F0F-862E56612FE7}" srcOrd="0" destOrd="0" presId="urn:microsoft.com/office/officeart/2005/8/layout/cycle1"/>
    <dgm:cxn modelId="{D31B99CB-F53B-4AB4-A153-1E6EE3F0E58A}" type="presOf" srcId="{29219BD4-E4F0-449B-BD06-38ACDCD6487B}" destId="{5049CFC2-5CFC-4379-9DBE-26C9A5D6A1D3}" srcOrd="0" destOrd="0" presId="urn:microsoft.com/office/officeart/2005/8/layout/cycle1"/>
    <dgm:cxn modelId="{1E8B5035-D228-4513-97EA-0D71E9BD5E55}" srcId="{72FA3A50-56EB-41FD-B633-8AC332516831}" destId="{53C4D2C3-CF77-4F7C-B3C9-25A9BDEAC81A}" srcOrd="0" destOrd="0" parTransId="{4142207D-900E-4887-A358-774C9E2522C5}" sibTransId="{A78ECCC9-CAE1-4BBE-BB5F-B4D80221C640}"/>
    <dgm:cxn modelId="{6EAA84A6-3529-45EF-BA33-6C173A35AC05}" type="presParOf" srcId="{95175ED4-15FE-4762-BF9E-817AA6A2D34B}" destId="{BD5C0C9C-3C70-498F-B8AD-2289E37A11C3}" srcOrd="0" destOrd="0" presId="urn:microsoft.com/office/officeart/2005/8/layout/cycle1"/>
    <dgm:cxn modelId="{7A2B8BE4-D01B-427A-9FD6-5532ED7840A9}" type="presParOf" srcId="{95175ED4-15FE-4762-BF9E-817AA6A2D34B}" destId="{2B529768-725A-4D35-AD3B-D3CFC2C7BBB1}" srcOrd="1" destOrd="0" presId="urn:microsoft.com/office/officeart/2005/8/layout/cycle1"/>
    <dgm:cxn modelId="{072905C8-F317-407C-98C9-F61F355F5743}" type="presParOf" srcId="{95175ED4-15FE-4762-BF9E-817AA6A2D34B}" destId="{CE9D84A0-8AE7-4EB9-AB3E-81B5577BC7F0}" srcOrd="2" destOrd="0" presId="urn:microsoft.com/office/officeart/2005/8/layout/cycle1"/>
    <dgm:cxn modelId="{FF5D63F3-AC4A-4DF8-B937-2DFB9B757B80}" type="presParOf" srcId="{95175ED4-15FE-4762-BF9E-817AA6A2D34B}" destId="{9EF5759A-374C-4323-9337-FE4CF21E253C}" srcOrd="3" destOrd="0" presId="urn:microsoft.com/office/officeart/2005/8/layout/cycle1"/>
    <dgm:cxn modelId="{A1BFE0E5-F2FD-4708-A911-828A976EF743}" type="presParOf" srcId="{95175ED4-15FE-4762-BF9E-817AA6A2D34B}" destId="{6AF4C5F2-6755-4002-BB2F-3101BDD08AB6}" srcOrd="4" destOrd="0" presId="urn:microsoft.com/office/officeart/2005/8/layout/cycle1"/>
    <dgm:cxn modelId="{3870EF70-05D8-419D-87CA-86BA7A5269EC}" type="presParOf" srcId="{95175ED4-15FE-4762-BF9E-817AA6A2D34B}" destId="{F1D255BC-B5F6-4D6B-B06C-3CD46D6F1728}" srcOrd="5" destOrd="0" presId="urn:microsoft.com/office/officeart/2005/8/layout/cycle1"/>
    <dgm:cxn modelId="{AD1C6BF1-6158-4EFD-B8BD-AF70B1D1AB7C}" type="presParOf" srcId="{95175ED4-15FE-4762-BF9E-817AA6A2D34B}" destId="{010F3363-0B7B-440C-ADEA-4206A29BC812}" srcOrd="6" destOrd="0" presId="urn:microsoft.com/office/officeart/2005/8/layout/cycle1"/>
    <dgm:cxn modelId="{EFF92043-852D-4578-A645-05AC34E82CCA}" type="presParOf" srcId="{95175ED4-15FE-4762-BF9E-817AA6A2D34B}" destId="{1D3360C5-5BDC-4A98-9A7D-17D4DA6AF7F5}" srcOrd="7" destOrd="0" presId="urn:microsoft.com/office/officeart/2005/8/layout/cycle1"/>
    <dgm:cxn modelId="{634D32E8-C1F8-4E5F-88EA-A851A1954F97}" type="presParOf" srcId="{95175ED4-15FE-4762-BF9E-817AA6A2D34B}" destId="{0BF7FA2C-6E5D-4655-B1DE-814AC714B69C}" srcOrd="8" destOrd="0" presId="urn:microsoft.com/office/officeart/2005/8/layout/cycle1"/>
    <dgm:cxn modelId="{58E08FD4-BF67-4BAF-BCDD-D4B8EDFF2DDD}" type="presParOf" srcId="{95175ED4-15FE-4762-BF9E-817AA6A2D34B}" destId="{A626290A-D0FF-4909-A1D0-CCD33246748E}" srcOrd="9" destOrd="0" presId="urn:microsoft.com/office/officeart/2005/8/layout/cycle1"/>
    <dgm:cxn modelId="{0072F718-85E3-4B6D-995C-5C97158FBD87}" type="presParOf" srcId="{95175ED4-15FE-4762-BF9E-817AA6A2D34B}" destId="{18E3B715-78A5-4AA9-801B-50C2B6F8CBB7}" srcOrd="10" destOrd="0" presId="urn:microsoft.com/office/officeart/2005/8/layout/cycle1"/>
    <dgm:cxn modelId="{C835434D-8660-43B9-BE4A-3149D5905527}" type="presParOf" srcId="{95175ED4-15FE-4762-BF9E-817AA6A2D34B}" destId="{2CEBF74B-79D9-4AAF-A318-6E9E603D28CC}" srcOrd="11" destOrd="0" presId="urn:microsoft.com/office/officeart/2005/8/layout/cycle1"/>
    <dgm:cxn modelId="{7C5D4372-EACD-4343-881C-E3BD896275DC}" type="presParOf" srcId="{95175ED4-15FE-4762-BF9E-817AA6A2D34B}" destId="{59079629-0780-4C1D-A4AD-6A077A4FD94F}" srcOrd="12" destOrd="0" presId="urn:microsoft.com/office/officeart/2005/8/layout/cycle1"/>
    <dgm:cxn modelId="{8E4C7DCE-88FB-4F17-A2E1-8B695231D6E8}" type="presParOf" srcId="{95175ED4-15FE-4762-BF9E-817AA6A2D34B}" destId="{4359BF68-4D92-4155-9F0F-862E56612FE7}" srcOrd="13" destOrd="0" presId="urn:microsoft.com/office/officeart/2005/8/layout/cycle1"/>
    <dgm:cxn modelId="{050614F5-EBEC-4E09-A31F-602975977208}" type="presParOf" srcId="{95175ED4-15FE-4762-BF9E-817AA6A2D34B}" destId="{5049CFC2-5CFC-4379-9DBE-26C9A5D6A1D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A3A50-56EB-41FD-B633-8AC33251683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C4D2C3-CF77-4F7C-B3C9-25A9BDEAC81A}">
      <dgm:prSet phldrT="[Text]"/>
      <dgm:spPr/>
      <dgm:t>
        <a:bodyPr/>
        <a:lstStyle/>
        <a:p>
          <a:r>
            <a:rPr lang="pl-PL" b="1" noProof="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Rozszerzenie wiedzy</a:t>
          </a:r>
          <a:endParaRPr lang="en-GB" b="1" noProof="0" dirty="0">
            <a:latin typeface="Calibri" pitchFamily="34" charset="0"/>
            <a:cs typeface="Calibri" pitchFamily="34" charset="0"/>
          </a:endParaRPr>
        </a:p>
      </dgm:t>
    </dgm:pt>
    <dgm:pt modelId="{4142207D-900E-4887-A358-774C9E2522C5}" type="parTrans" cxnId="{1E8B5035-D228-4513-97EA-0D71E9BD5E55}">
      <dgm:prSet/>
      <dgm:spPr/>
      <dgm:t>
        <a:bodyPr/>
        <a:lstStyle/>
        <a:p>
          <a:endParaRPr lang="en-GB" noProof="0"/>
        </a:p>
      </dgm:t>
    </dgm:pt>
    <dgm:pt modelId="{A78ECCC9-CAE1-4BBE-BB5F-B4D80221C640}" type="sibTrans" cxnId="{1E8B5035-D228-4513-97EA-0D71E9BD5E55}">
      <dgm:prSet/>
      <dgm:spPr>
        <a:solidFill>
          <a:srgbClr val="5B7284"/>
        </a:solidFill>
        <a:ln>
          <a:noFill/>
        </a:ln>
      </dgm:spPr>
      <dgm:t>
        <a:bodyPr/>
        <a:lstStyle/>
        <a:p>
          <a:endParaRPr lang="en-GB" noProof="0"/>
        </a:p>
      </dgm:t>
    </dgm:pt>
    <dgm:pt modelId="{9F2BD5B0-8277-4B87-829B-91378A9C697E}">
      <dgm:prSet phldrT="[Text]"/>
      <dgm:spPr/>
      <dgm:t>
        <a:bodyPr/>
        <a:lstStyle/>
        <a:p>
          <a:r>
            <a:rPr lang="pl-PL" b="1" noProof="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Podniesienie dorobku naukowego</a:t>
          </a:r>
          <a:endParaRPr lang="en-GB" b="1" noProof="0" dirty="0">
            <a:latin typeface="Calibri" pitchFamily="34" charset="0"/>
            <a:cs typeface="Calibri" pitchFamily="34" charset="0"/>
          </a:endParaRPr>
        </a:p>
      </dgm:t>
    </dgm:pt>
    <dgm:pt modelId="{6D1C511B-21EE-4FB7-AB3E-DE0416FD96C3}" type="parTrans" cxnId="{30E36372-CA0B-4930-923D-AFB6E1FA8765}">
      <dgm:prSet/>
      <dgm:spPr/>
      <dgm:t>
        <a:bodyPr/>
        <a:lstStyle/>
        <a:p>
          <a:endParaRPr lang="en-GB" noProof="0"/>
        </a:p>
      </dgm:t>
    </dgm:pt>
    <dgm:pt modelId="{1C79B7B9-7E2C-46E2-BE22-6432BCDA94DC}" type="sibTrans" cxnId="{30E36372-CA0B-4930-923D-AFB6E1FA8765}">
      <dgm:prSet/>
      <dgm:spPr>
        <a:solidFill>
          <a:srgbClr val="5B7284"/>
        </a:solidFill>
      </dgm:spPr>
      <dgm:t>
        <a:bodyPr/>
        <a:lstStyle/>
        <a:p>
          <a:endParaRPr lang="en-GB" sz="1400" noProof="0"/>
        </a:p>
      </dgm:t>
    </dgm:pt>
    <dgm:pt modelId="{0C38476D-8D3E-44AB-BD1E-DCCD03B7B177}">
      <dgm:prSet phldrT="[Text]"/>
      <dgm:spPr/>
      <dgm:t>
        <a:bodyPr/>
        <a:lstStyle/>
        <a:p>
          <a:r>
            <a:rPr lang="pl-PL" b="1" noProof="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Zwiększenie finansowania</a:t>
          </a:r>
          <a:endParaRPr lang="en-GB" b="1" noProof="0" dirty="0">
            <a:latin typeface="Calibri" pitchFamily="34" charset="0"/>
            <a:cs typeface="Calibri" pitchFamily="34" charset="0"/>
          </a:endParaRPr>
        </a:p>
      </dgm:t>
    </dgm:pt>
    <dgm:pt modelId="{2F12D2B9-32FB-4C92-B952-54EBD5EE44A5}" type="parTrans" cxnId="{137DA7E5-367C-4C56-BD81-1D8954D5FC18}">
      <dgm:prSet/>
      <dgm:spPr/>
      <dgm:t>
        <a:bodyPr/>
        <a:lstStyle/>
        <a:p>
          <a:endParaRPr lang="en-GB" noProof="0"/>
        </a:p>
      </dgm:t>
    </dgm:pt>
    <dgm:pt modelId="{A70B266C-4C17-4CF4-A107-6C7EEB51C580}" type="sibTrans" cxnId="{137DA7E5-367C-4C56-BD81-1D8954D5FC18}">
      <dgm:prSet/>
      <dgm:spPr>
        <a:solidFill>
          <a:srgbClr val="5B7284"/>
        </a:solidFill>
      </dgm:spPr>
      <dgm:t>
        <a:bodyPr/>
        <a:lstStyle/>
        <a:p>
          <a:endParaRPr lang="en-GB" noProof="0"/>
        </a:p>
      </dgm:t>
    </dgm:pt>
    <dgm:pt modelId="{0D284BE0-27CD-4194-B017-A275C6483CB5}">
      <dgm:prSet phldrT="[Text]"/>
      <dgm:spPr/>
      <dgm:t>
        <a:bodyPr/>
        <a:lstStyle/>
        <a:p>
          <a:r>
            <a:rPr lang="pl-PL" b="1" noProof="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Podniesienie liczby zatrudnionych i infrastruktury</a:t>
          </a:r>
          <a:endParaRPr lang="en-GB" b="1" noProof="0" dirty="0">
            <a:latin typeface="Calibri" pitchFamily="34" charset="0"/>
            <a:cs typeface="Calibri" pitchFamily="34" charset="0"/>
          </a:endParaRPr>
        </a:p>
      </dgm:t>
    </dgm:pt>
    <dgm:pt modelId="{4E7AC5BC-B71B-4C9E-865F-A0B17AB4A1C0}" type="parTrans" cxnId="{F54DD2C8-4CB9-4904-8342-9FF1F12512C2}">
      <dgm:prSet/>
      <dgm:spPr/>
      <dgm:t>
        <a:bodyPr/>
        <a:lstStyle/>
        <a:p>
          <a:endParaRPr lang="en-GB" noProof="0"/>
        </a:p>
      </dgm:t>
    </dgm:pt>
    <dgm:pt modelId="{4306234E-E04F-41E8-BDED-EAA3FED715B7}" type="sibTrans" cxnId="{F54DD2C8-4CB9-4904-8342-9FF1F12512C2}">
      <dgm:prSet/>
      <dgm:spPr>
        <a:solidFill>
          <a:srgbClr val="5B7284"/>
        </a:solidFill>
        <a:ln>
          <a:noFill/>
        </a:ln>
      </dgm:spPr>
      <dgm:t>
        <a:bodyPr/>
        <a:lstStyle/>
        <a:p>
          <a:endParaRPr lang="en-GB" noProof="0"/>
        </a:p>
      </dgm:t>
    </dgm:pt>
    <dgm:pt modelId="{9DF5D285-6A67-4AC0-B4B8-17874FA0FE7A}">
      <dgm:prSet/>
      <dgm:spPr/>
      <dgm:t>
        <a:bodyPr/>
        <a:lstStyle/>
        <a:p>
          <a:r>
            <a:rPr lang="pl-PL" b="1" noProof="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Zwiększenie zasobów i ekspertyz </a:t>
          </a:r>
          <a:endParaRPr lang="en-GB" b="1" noProof="0" dirty="0">
            <a:solidFill>
              <a:srgbClr val="E77A05"/>
            </a:solidFill>
            <a:latin typeface="Calibri" pitchFamily="34" charset="0"/>
            <a:cs typeface="Calibri" pitchFamily="34" charset="0"/>
          </a:endParaRPr>
        </a:p>
      </dgm:t>
    </dgm:pt>
    <dgm:pt modelId="{4475D21A-69EA-48C5-B72A-A8724EB04246}" type="parTrans" cxnId="{F2382DE1-68D4-4C40-9E4A-0AE48614BEC1}">
      <dgm:prSet/>
      <dgm:spPr/>
      <dgm:t>
        <a:bodyPr/>
        <a:lstStyle/>
        <a:p>
          <a:endParaRPr lang="en-GB" noProof="0"/>
        </a:p>
      </dgm:t>
    </dgm:pt>
    <dgm:pt modelId="{29219BD4-E4F0-449B-BD06-38ACDCD6487B}" type="sibTrans" cxnId="{F2382DE1-68D4-4C40-9E4A-0AE48614BEC1}">
      <dgm:prSet/>
      <dgm:spPr>
        <a:solidFill>
          <a:srgbClr val="5B7284"/>
        </a:solidFill>
      </dgm:spPr>
      <dgm:t>
        <a:bodyPr/>
        <a:lstStyle/>
        <a:p>
          <a:endParaRPr lang="en-GB" noProof="0"/>
        </a:p>
      </dgm:t>
    </dgm:pt>
    <dgm:pt modelId="{95175ED4-15FE-4762-BF9E-817AA6A2D34B}" type="pres">
      <dgm:prSet presAssocID="{72FA3A50-56EB-41FD-B633-8AC3325168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D5C0C9C-3C70-498F-B8AD-2289E37A11C3}" type="pres">
      <dgm:prSet presAssocID="{53C4D2C3-CF77-4F7C-B3C9-25A9BDEAC81A}" presName="dummy" presStyleCnt="0"/>
      <dgm:spPr/>
    </dgm:pt>
    <dgm:pt modelId="{2B529768-725A-4D35-AD3B-D3CFC2C7BBB1}" type="pres">
      <dgm:prSet presAssocID="{53C4D2C3-CF77-4F7C-B3C9-25A9BDEAC81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9D84A0-8AE7-4EB9-AB3E-81B5577BC7F0}" type="pres">
      <dgm:prSet presAssocID="{A78ECCC9-CAE1-4BBE-BB5F-B4D80221C640}" presName="sibTrans" presStyleLbl="node1" presStyleIdx="0" presStyleCnt="5"/>
      <dgm:spPr/>
      <dgm:t>
        <a:bodyPr/>
        <a:lstStyle/>
        <a:p>
          <a:endParaRPr lang="de-DE"/>
        </a:p>
      </dgm:t>
    </dgm:pt>
    <dgm:pt modelId="{9EF5759A-374C-4323-9337-FE4CF21E253C}" type="pres">
      <dgm:prSet presAssocID="{9F2BD5B0-8277-4B87-829B-91378A9C697E}" presName="dummy" presStyleCnt="0"/>
      <dgm:spPr/>
    </dgm:pt>
    <dgm:pt modelId="{6AF4C5F2-6755-4002-BB2F-3101BDD08AB6}" type="pres">
      <dgm:prSet presAssocID="{9F2BD5B0-8277-4B87-829B-91378A9C697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D255BC-B5F6-4D6B-B06C-3CD46D6F1728}" type="pres">
      <dgm:prSet presAssocID="{1C79B7B9-7E2C-46E2-BE22-6432BCDA94DC}" presName="sibTrans" presStyleLbl="node1" presStyleIdx="1" presStyleCnt="5"/>
      <dgm:spPr/>
      <dgm:t>
        <a:bodyPr/>
        <a:lstStyle/>
        <a:p>
          <a:endParaRPr lang="de-DE"/>
        </a:p>
      </dgm:t>
    </dgm:pt>
    <dgm:pt modelId="{010F3363-0B7B-440C-ADEA-4206A29BC812}" type="pres">
      <dgm:prSet presAssocID="{0C38476D-8D3E-44AB-BD1E-DCCD03B7B177}" presName="dummy" presStyleCnt="0"/>
      <dgm:spPr/>
    </dgm:pt>
    <dgm:pt modelId="{1D3360C5-5BDC-4A98-9A7D-17D4DA6AF7F5}" type="pres">
      <dgm:prSet presAssocID="{0C38476D-8D3E-44AB-BD1E-DCCD03B7B17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F7FA2C-6E5D-4655-B1DE-814AC714B69C}" type="pres">
      <dgm:prSet presAssocID="{A70B266C-4C17-4CF4-A107-6C7EEB51C580}" presName="sibTrans" presStyleLbl="node1" presStyleIdx="2" presStyleCnt="5"/>
      <dgm:spPr/>
      <dgm:t>
        <a:bodyPr/>
        <a:lstStyle/>
        <a:p>
          <a:endParaRPr lang="de-DE"/>
        </a:p>
      </dgm:t>
    </dgm:pt>
    <dgm:pt modelId="{A626290A-D0FF-4909-A1D0-CCD33246748E}" type="pres">
      <dgm:prSet presAssocID="{0D284BE0-27CD-4194-B017-A275C6483CB5}" presName="dummy" presStyleCnt="0"/>
      <dgm:spPr/>
    </dgm:pt>
    <dgm:pt modelId="{18E3B715-78A5-4AA9-801B-50C2B6F8CBB7}" type="pres">
      <dgm:prSet presAssocID="{0D284BE0-27CD-4194-B017-A275C6483CB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EBF74B-79D9-4AAF-A318-6E9E603D28CC}" type="pres">
      <dgm:prSet presAssocID="{4306234E-E04F-41E8-BDED-EAA3FED715B7}" presName="sibTrans" presStyleLbl="node1" presStyleIdx="3" presStyleCnt="5" custLinFactNeighborX="3787"/>
      <dgm:spPr/>
      <dgm:t>
        <a:bodyPr/>
        <a:lstStyle/>
        <a:p>
          <a:endParaRPr lang="de-DE"/>
        </a:p>
      </dgm:t>
    </dgm:pt>
    <dgm:pt modelId="{59079629-0780-4C1D-A4AD-6A077A4FD94F}" type="pres">
      <dgm:prSet presAssocID="{9DF5D285-6A67-4AC0-B4B8-17874FA0FE7A}" presName="dummy" presStyleCnt="0"/>
      <dgm:spPr/>
    </dgm:pt>
    <dgm:pt modelId="{4359BF68-4D92-4155-9F0F-862E56612FE7}" type="pres">
      <dgm:prSet presAssocID="{9DF5D285-6A67-4AC0-B4B8-17874FA0FE7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49CFC2-5CFC-4379-9DBE-26C9A5D6A1D3}" type="pres">
      <dgm:prSet presAssocID="{29219BD4-E4F0-449B-BD06-38ACDCD6487B}" presName="sibTrans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2EBBCFFD-D662-4548-BD8D-C5478F2E1484}" type="presOf" srcId="{0C38476D-8D3E-44AB-BD1E-DCCD03B7B177}" destId="{1D3360C5-5BDC-4A98-9A7D-17D4DA6AF7F5}" srcOrd="0" destOrd="0" presId="urn:microsoft.com/office/officeart/2005/8/layout/cycle1"/>
    <dgm:cxn modelId="{785453C2-1DE8-4B8A-A712-5A7FD941A012}" type="presOf" srcId="{0D284BE0-27CD-4194-B017-A275C6483CB5}" destId="{18E3B715-78A5-4AA9-801B-50C2B6F8CBB7}" srcOrd="0" destOrd="0" presId="urn:microsoft.com/office/officeart/2005/8/layout/cycle1"/>
    <dgm:cxn modelId="{7B1E624F-9F14-4B71-BF9B-990129702F9F}" type="presOf" srcId="{9DF5D285-6A67-4AC0-B4B8-17874FA0FE7A}" destId="{4359BF68-4D92-4155-9F0F-862E56612FE7}" srcOrd="0" destOrd="0" presId="urn:microsoft.com/office/officeart/2005/8/layout/cycle1"/>
    <dgm:cxn modelId="{30E36372-CA0B-4930-923D-AFB6E1FA8765}" srcId="{72FA3A50-56EB-41FD-B633-8AC332516831}" destId="{9F2BD5B0-8277-4B87-829B-91378A9C697E}" srcOrd="1" destOrd="0" parTransId="{6D1C511B-21EE-4FB7-AB3E-DE0416FD96C3}" sibTransId="{1C79B7B9-7E2C-46E2-BE22-6432BCDA94DC}"/>
    <dgm:cxn modelId="{BD63EE64-F097-426D-B2C3-3BD676741078}" type="presOf" srcId="{A70B266C-4C17-4CF4-A107-6C7EEB51C580}" destId="{0BF7FA2C-6E5D-4655-B1DE-814AC714B69C}" srcOrd="0" destOrd="0" presId="urn:microsoft.com/office/officeart/2005/8/layout/cycle1"/>
    <dgm:cxn modelId="{1CA6677B-36AF-485B-BD86-14ECDA69461C}" type="presOf" srcId="{9F2BD5B0-8277-4B87-829B-91378A9C697E}" destId="{6AF4C5F2-6755-4002-BB2F-3101BDD08AB6}" srcOrd="0" destOrd="0" presId="urn:microsoft.com/office/officeart/2005/8/layout/cycle1"/>
    <dgm:cxn modelId="{F2382DE1-68D4-4C40-9E4A-0AE48614BEC1}" srcId="{72FA3A50-56EB-41FD-B633-8AC332516831}" destId="{9DF5D285-6A67-4AC0-B4B8-17874FA0FE7A}" srcOrd="4" destOrd="0" parTransId="{4475D21A-69EA-48C5-B72A-A8724EB04246}" sibTransId="{29219BD4-E4F0-449B-BD06-38ACDCD6487B}"/>
    <dgm:cxn modelId="{36292308-59FE-4DE4-9D6D-B4318E6E6037}" type="presOf" srcId="{A78ECCC9-CAE1-4BBE-BB5F-B4D80221C640}" destId="{CE9D84A0-8AE7-4EB9-AB3E-81B5577BC7F0}" srcOrd="0" destOrd="0" presId="urn:microsoft.com/office/officeart/2005/8/layout/cycle1"/>
    <dgm:cxn modelId="{F54DD2C8-4CB9-4904-8342-9FF1F12512C2}" srcId="{72FA3A50-56EB-41FD-B633-8AC332516831}" destId="{0D284BE0-27CD-4194-B017-A275C6483CB5}" srcOrd="3" destOrd="0" parTransId="{4E7AC5BC-B71B-4C9E-865F-A0B17AB4A1C0}" sibTransId="{4306234E-E04F-41E8-BDED-EAA3FED715B7}"/>
    <dgm:cxn modelId="{C0D3E409-A460-443C-AAD6-DCD4E7C61B4E}" type="presOf" srcId="{4306234E-E04F-41E8-BDED-EAA3FED715B7}" destId="{2CEBF74B-79D9-4AAF-A318-6E9E603D28CC}" srcOrd="0" destOrd="0" presId="urn:microsoft.com/office/officeart/2005/8/layout/cycle1"/>
    <dgm:cxn modelId="{34FD9B7B-515B-4108-B16D-3F690AB57D75}" type="presOf" srcId="{72FA3A50-56EB-41FD-B633-8AC332516831}" destId="{95175ED4-15FE-4762-BF9E-817AA6A2D34B}" srcOrd="0" destOrd="0" presId="urn:microsoft.com/office/officeart/2005/8/layout/cycle1"/>
    <dgm:cxn modelId="{1C2B7159-27E3-4A98-A3AD-BC2234B91570}" type="presOf" srcId="{53C4D2C3-CF77-4F7C-B3C9-25A9BDEAC81A}" destId="{2B529768-725A-4D35-AD3B-D3CFC2C7BBB1}" srcOrd="0" destOrd="0" presId="urn:microsoft.com/office/officeart/2005/8/layout/cycle1"/>
    <dgm:cxn modelId="{812E9B6E-8DD2-4762-AA34-A3EB3FA74F7D}" type="presOf" srcId="{29219BD4-E4F0-449B-BD06-38ACDCD6487B}" destId="{5049CFC2-5CFC-4379-9DBE-26C9A5D6A1D3}" srcOrd="0" destOrd="0" presId="urn:microsoft.com/office/officeart/2005/8/layout/cycle1"/>
    <dgm:cxn modelId="{2A9F4ADC-9BCD-41CD-89FD-B5E74A418F18}" type="presOf" srcId="{1C79B7B9-7E2C-46E2-BE22-6432BCDA94DC}" destId="{F1D255BC-B5F6-4D6B-B06C-3CD46D6F1728}" srcOrd="0" destOrd="0" presId="urn:microsoft.com/office/officeart/2005/8/layout/cycle1"/>
    <dgm:cxn modelId="{137DA7E5-367C-4C56-BD81-1D8954D5FC18}" srcId="{72FA3A50-56EB-41FD-B633-8AC332516831}" destId="{0C38476D-8D3E-44AB-BD1E-DCCD03B7B177}" srcOrd="2" destOrd="0" parTransId="{2F12D2B9-32FB-4C92-B952-54EBD5EE44A5}" sibTransId="{A70B266C-4C17-4CF4-A107-6C7EEB51C580}"/>
    <dgm:cxn modelId="{1E8B5035-D228-4513-97EA-0D71E9BD5E55}" srcId="{72FA3A50-56EB-41FD-B633-8AC332516831}" destId="{53C4D2C3-CF77-4F7C-B3C9-25A9BDEAC81A}" srcOrd="0" destOrd="0" parTransId="{4142207D-900E-4887-A358-774C9E2522C5}" sibTransId="{A78ECCC9-CAE1-4BBE-BB5F-B4D80221C640}"/>
    <dgm:cxn modelId="{192B2296-BEEE-4452-B2F8-F734A503C201}" type="presParOf" srcId="{95175ED4-15FE-4762-BF9E-817AA6A2D34B}" destId="{BD5C0C9C-3C70-498F-B8AD-2289E37A11C3}" srcOrd="0" destOrd="0" presId="urn:microsoft.com/office/officeart/2005/8/layout/cycle1"/>
    <dgm:cxn modelId="{21ABA8B8-41FD-4363-862D-E23EA89E57A2}" type="presParOf" srcId="{95175ED4-15FE-4762-BF9E-817AA6A2D34B}" destId="{2B529768-725A-4D35-AD3B-D3CFC2C7BBB1}" srcOrd="1" destOrd="0" presId="urn:microsoft.com/office/officeart/2005/8/layout/cycle1"/>
    <dgm:cxn modelId="{453E18C1-A6E0-4A52-93B9-1EE7A7DC2B4F}" type="presParOf" srcId="{95175ED4-15FE-4762-BF9E-817AA6A2D34B}" destId="{CE9D84A0-8AE7-4EB9-AB3E-81B5577BC7F0}" srcOrd="2" destOrd="0" presId="urn:microsoft.com/office/officeart/2005/8/layout/cycle1"/>
    <dgm:cxn modelId="{BE53B6DA-9D05-447B-8481-82830EA541FD}" type="presParOf" srcId="{95175ED4-15FE-4762-BF9E-817AA6A2D34B}" destId="{9EF5759A-374C-4323-9337-FE4CF21E253C}" srcOrd="3" destOrd="0" presId="urn:microsoft.com/office/officeart/2005/8/layout/cycle1"/>
    <dgm:cxn modelId="{2045B947-5EF9-45AB-812C-708B8F8BCB01}" type="presParOf" srcId="{95175ED4-15FE-4762-BF9E-817AA6A2D34B}" destId="{6AF4C5F2-6755-4002-BB2F-3101BDD08AB6}" srcOrd="4" destOrd="0" presId="urn:microsoft.com/office/officeart/2005/8/layout/cycle1"/>
    <dgm:cxn modelId="{77E7B4DF-9691-4C98-9644-DD3DF7AA5ABC}" type="presParOf" srcId="{95175ED4-15FE-4762-BF9E-817AA6A2D34B}" destId="{F1D255BC-B5F6-4D6B-B06C-3CD46D6F1728}" srcOrd="5" destOrd="0" presId="urn:microsoft.com/office/officeart/2005/8/layout/cycle1"/>
    <dgm:cxn modelId="{E884411D-D5F7-4F9B-B9D8-ADC86821C6E7}" type="presParOf" srcId="{95175ED4-15FE-4762-BF9E-817AA6A2D34B}" destId="{010F3363-0B7B-440C-ADEA-4206A29BC812}" srcOrd="6" destOrd="0" presId="urn:microsoft.com/office/officeart/2005/8/layout/cycle1"/>
    <dgm:cxn modelId="{704FAF9A-ACFD-4ACB-9176-7489BA9B5789}" type="presParOf" srcId="{95175ED4-15FE-4762-BF9E-817AA6A2D34B}" destId="{1D3360C5-5BDC-4A98-9A7D-17D4DA6AF7F5}" srcOrd="7" destOrd="0" presId="urn:microsoft.com/office/officeart/2005/8/layout/cycle1"/>
    <dgm:cxn modelId="{B805AA87-99C2-4BB0-B91E-32CF23A20DEA}" type="presParOf" srcId="{95175ED4-15FE-4762-BF9E-817AA6A2D34B}" destId="{0BF7FA2C-6E5D-4655-B1DE-814AC714B69C}" srcOrd="8" destOrd="0" presId="urn:microsoft.com/office/officeart/2005/8/layout/cycle1"/>
    <dgm:cxn modelId="{ED69E3FC-1651-493B-94C8-C575B67D1023}" type="presParOf" srcId="{95175ED4-15FE-4762-BF9E-817AA6A2D34B}" destId="{A626290A-D0FF-4909-A1D0-CCD33246748E}" srcOrd="9" destOrd="0" presId="urn:microsoft.com/office/officeart/2005/8/layout/cycle1"/>
    <dgm:cxn modelId="{1778E4EC-2F7B-4177-A3B0-BCFABF54999A}" type="presParOf" srcId="{95175ED4-15FE-4762-BF9E-817AA6A2D34B}" destId="{18E3B715-78A5-4AA9-801B-50C2B6F8CBB7}" srcOrd="10" destOrd="0" presId="urn:microsoft.com/office/officeart/2005/8/layout/cycle1"/>
    <dgm:cxn modelId="{AB5FF76A-3CC2-4C6D-A9F8-D38FFE918B8F}" type="presParOf" srcId="{95175ED4-15FE-4762-BF9E-817AA6A2D34B}" destId="{2CEBF74B-79D9-4AAF-A318-6E9E603D28CC}" srcOrd="11" destOrd="0" presId="urn:microsoft.com/office/officeart/2005/8/layout/cycle1"/>
    <dgm:cxn modelId="{5FD386D9-833A-4457-8381-A31CFDD58615}" type="presParOf" srcId="{95175ED4-15FE-4762-BF9E-817AA6A2D34B}" destId="{59079629-0780-4C1D-A4AD-6A077A4FD94F}" srcOrd="12" destOrd="0" presId="urn:microsoft.com/office/officeart/2005/8/layout/cycle1"/>
    <dgm:cxn modelId="{4FFEF130-3DB5-4D7F-9280-26C1076F6254}" type="presParOf" srcId="{95175ED4-15FE-4762-BF9E-817AA6A2D34B}" destId="{4359BF68-4D92-4155-9F0F-862E56612FE7}" srcOrd="13" destOrd="0" presId="urn:microsoft.com/office/officeart/2005/8/layout/cycle1"/>
    <dgm:cxn modelId="{821EBEA3-1C4F-477D-9FD2-BD66118B8655}" type="presParOf" srcId="{95175ED4-15FE-4762-BF9E-817AA6A2D34B}" destId="{5049CFC2-5CFC-4379-9DBE-26C9A5D6A1D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29768-725A-4D35-AD3B-D3CFC2C7BBB1}">
      <dsp:nvSpPr>
        <dsp:cNvPr id="0" name=""/>
        <dsp:cNvSpPr/>
      </dsp:nvSpPr>
      <dsp:spPr>
        <a:xfrm>
          <a:off x="3393066" y="29054"/>
          <a:ext cx="992121" cy="992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Wzrost wiedzy</a:t>
          </a:r>
          <a:endParaRPr lang="de-DE" sz="1800" kern="1200" dirty="0">
            <a:latin typeface="Calibri" pitchFamily="34" charset="0"/>
            <a:cs typeface="Calibri" pitchFamily="34" charset="0"/>
          </a:endParaRPr>
        </a:p>
      </dsp:txBody>
      <dsp:txXfrm>
        <a:off x="3393066" y="29054"/>
        <a:ext cx="992121" cy="992121"/>
      </dsp:txXfrm>
    </dsp:sp>
    <dsp:sp modelId="{CE9D84A0-8AE7-4EB9-AB3E-81B5577BC7F0}">
      <dsp:nvSpPr>
        <dsp:cNvPr id="0" name=""/>
        <dsp:cNvSpPr/>
      </dsp:nvSpPr>
      <dsp:spPr>
        <a:xfrm>
          <a:off x="1058691" y="286"/>
          <a:ext cx="3720437" cy="3720437"/>
        </a:xfrm>
        <a:prstGeom prst="circularArrow">
          <a:avLst>
            <a:gd name="adj1" fmla="val 5200"/>
            <a:gd name="adj2" fmla="val 335904"/>
            <a:gd name="adj3" fmla="val 21293281"/>
            <a:gd name="adj4" fmla="val 19766205"/>
            <a:gd name="adj5" fmla="val 6067"/>
          </a:avLst>
        </a:prstGeom>
        <a:solidFill>
          <a:srgbClr val="5B728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4C5F2-6755-4002-BB2F-3101BDD08AB6}">
      <dsp:nvSpPr>
        <dsp:cNvPr id="0" name=""/>
        <dsp:cNvSpPr/>
      </dsp:nvSpPr>
      <dsp:spPr>
        <a:xfrm>
          <a:off x="3992693" y="1874517"/>
          <a:ext cx="992121" cy="992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Wzrost liczby publikacji</a:t>
          </a:r>
          <a:endParaRPr lang="de-DE" sz="1800" kern="1200" dirty="0">
            <a:latin typeface="Calibri" pitchFamily="34" charset="0"/>
            <a:cs typeface="Calibri" pitchFamily="34" charset="0"/>
          </a:endParaRPr>
        </a:p>
      </dsp:txBody>
      <dsp:txXfrm>
        <a:off x="3992693" y="1874517"/>
        <a:ext cx="992121" cy="992121"/>
      </dsp:txXfrm>
    </dsp:sp>
    <dsp:sp modelId="{F1D255BC-B5F6-4D6B-B06C-3CD46D6F1728}">
      <dsp:nvSpPr>
        <dsp:cNvPr id="0" name=""/>
        <dsp:cNvSpPr/>
      </dsp:nvSpPr>
      <dsp:spPr>
        <a:xfrm>
          <a:off x="1147498" y="-105709"/>
          <a:ext cx="3720437" cy="3720437"/>
        </a:xfrm>
        <a:prstGeom prst="circularArrow">
          <a:avLst>
            <a:gd name="adj1" fmla="val 5200"/>
            <a:gd name="adj2" fmla="val 335904"/>
            <a:gd name="adj3" fmla="val 3142166"/>
            <a:gd name="adj4" fmla="val 2541478"/>
            <a:gd name="adj5" fmla="val 6067"/>
          </a:avLst>
        </a:prstGeom>
        <a:solidFill>
          <a:srgbClr val="5B72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360C5-5BDC-4A98-9A7D-17D4DA6AF7F5}">
      <dsp:nvSpPr>
        <dsp:cNvPr id="0" name=""/>
        <dsp:cNvSpPr/>
      </dsp:nvSpPr>
      <dsp:spPr>
        <a:xfrm>
          <a:off x="2271343" y="2969898"/>
          <a:ext cx="1611860" cy="992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FF9900"/>
              </a:solidFill>
              <a:latin typeface="Calibri" pitchFamily="34" charset="0"/>
              <a:cs typeface="Calibri" pitchFamily="34" charset="0"/>
            </a:rPr>
            <a:t>Wzrost finansowania</a:t>
          </a:r>
          <a:endParaRPr lang="de-DE" sz="1800" b="1" kern="1200" dirty="0">
            <a:solidFill>
              <a:srgbClr val="FF9900"/>
            </a:solidFill>
            <a:latin typeface="Calibri" pitchFamily="34" charset="0"/>
            <a:cs typeface="Calibri" pitchFamily="34" charset="0"/>
          </a:endParaRPr>
        </a:p>
      </dsp:txBody>
      <dsp:txXfrm>
        <a:off x="2271343" y="2969898"/>
        <a:ext cx="1611860" cy="992121"/>
      </dsp:txXfrm>
    </dsp:sp>
    <dsp:sp modelId="{0BF7FA2C-6E5D-4655-B1DE-814AC714B69C}">
      <dsp:nvSpPr>
        <dsp:cNvPr id="0" name=""/>
        <dsp:cNvSpPr/>
      </dsp:nvSpPr>
      <dsp:spPr>
        <a:xfrm>
          <a:off x="1009685" y="-60423"/>
          <a:ext cx="3720437" cy="3720437"/>
        </a:xfrm>
        <a:prstGeom prst="circularArrow">
          <a:avLst>
            <a:gd name="adj1" fmla="val 5200"/>
            <a:gd name="adj2" fmla="val 335904"/>
            <a:gd name="adj3" fmla="val 8048192"/>
            <a:gd name="adj4" fmla="val 6675688"/>
            <a:gd name="adj5" fmla="val 6067"/>
          </a:avLst>
        </a:prstGeom>
        <a:solidFill>
          <a:srgbClr val="5B72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3B715-78A5-4AA9-801B-50C2B6F8CBB7}">
      <dsp:nvSpPr>
        <dsp:cNvPr id="0" name=""/>
        <dsp:cNvSpPr/>
      </dsp:nvSpPr>
      <dsp:spPr>
        <a:xfrm>
          <a:off x="404748" y="1874517"/>
          <a:ext cx="1888632" cy="992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Zwiększenie liczby zatrudnionych pracowników naukowych</a:t>
          </a:r>
          <a:endParaRPr lang="de-DE" sz="1800" kern="1200" dirty="0">
            <a:latin typeface="Calibri" pitchFamily="34" charset="0"/>
            <a:cs typeface="Calibri" pitchFamily="34" charset="0"/>
          </a:endParaRPr>
        </a:p>
      </dsp:txBody>
      <dsp:txXfrm>
        <a:off x="404748" y="1874517"/>
        <a:ext cx="1888632" cy="992121"/>
      </dsp:txXfrm>
    </dsp:sp>
    <dsp:sp modelId="{2CEBF74B-79D9-4AAF-A318-6E9E603D28CC}">
      <dsp:nvSpPr>
        <dsp:cNvPr id="0" name=""/>
        <dsp:cNvSpPr/>
      </dsp:nvSpPr>
      <dsp:spPr>
        <a:xfrm>
          <a:off x="1199584" y="286"/>
          <a:ext cx="3720437" cy="3720437"/>
        </a:xfrm>
        <a:prstGeom prst="circularArrow">
          <a:avLst>
            <a:gd name="adj1" fmla="val 5200"/>
            <a:gd name="adj2" fmla="val 335904"/>
            <a:gd name="adj3" fmla="val 12297892"/>
            <a:gd name="adj4" fmla="val 10770816"/>
            <a:gd name="adj5" fmla="val 6067"/>
          </a:avLst>
        </a:prstGeom>
        <a:solidFill>
          <a:srgbClr val="5B728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9BF68-4D92-4155-9F0F-862E56612FE7}">
      <dsp:nvSpPr>
        <dsp:cNvPr id="0" name=""/>
        <dsp:cNvSpPr/>
      </dsp:nvSpPr>
      <dsp:spPr>
        <a:xfrm>
          <a:off x="989880" y="29054"/>
          <a:ext cx="1917622" cy="992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Poniesienie wiarygodności wyników badań</a:t>
          </a:r>
          <a:endParaRPr lang="de-DE" sz="1800" kern="1200" dirty="0">
            <a:solidFill>
              <a:srgbClr val="E77A05"/>
            </a:solidFill>
            <a:latin typeface="Calibri" pitchFamily="34" charset="0"/>
            <a:cs typeface="Calibri" pitchFamily="34" charset="0"/>
          </a:endParaRPr>
        </a:p>
      </dsp:txBody>
      <dsp:txXfrm>
        <a:off x="989880" y="29054"/>
        <a:ext cx="1917622" cy="992121"/>
      </dsp:txXfrm>
    </dsp:sp>
    <dsp:sp modelId="{5049CFC2-5CFC-4379-9DBE-26C9A5D6A1D3}">
      <dsp:nvSpPr>
        <dsp:cNvPr id="0" name=""/>
        <dsp:cNvSpPr/>
      </dsp:nvSpPr>
      <dsp:spPr>
        <a:xfrm>
          <a:off x="1058691" y="286"/>
          <a:ext cx="3720437" cy="3720437"/>
        </a:xfrm>
        <a:prstGeom prst="circularArrow">
          <a:avLst>
            <a:gd name="adj1" fmla="val 5200"/>
            <a:gd name="adj2" fmla="val 335904"/>
            <a:gd name="adj3" fmla="val 16865727"/>
            <a:gd name="adj4" fmla="val 16176244"/>
            <a:gd name="adj5" fmla="val 6067"/>
          </a:avLst>
        </a:prstGeom>
        <a:solidFill>
          <a:srgbClr val="5B72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29768-725A-4D35-AD3B-D3CFC2C7BBB1}">
      <dsp:nvSpPr>
        <dsp:cNvPr id="0" name=""/>
        <dsp:cNvSpPr/>
      </dsp:nvSpPr>
      <dsp:spPr>
        <a:xfrm>
          <a:off x="3825869" y="34137"/>
          <a:ext cx="1167417" cy="116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Rozszerzenie wiedzy</a:t>
          </a:r>
          <a:endParaRPr lang="en-GB" sz="1500" b="1" kern="1200" noProof="0" dirty="0">
            <a:latin typeface="Calibri" pitchFamily="34" charset="0"/>
            <a:cs typeface="Calibri" pitchFamily="34" charset="0"/>
          </a:endParaRPr>
        </a:p>
      </dsp:txBody>
      <dsp:txXfrm>
        <a:off x="3825869" y="34137"/>
        <a:ext cx="1167417" cy="1167417"/>
      </dsp:txXfrm>
    </dsp:sp>
    <dsp:sp modelId="{CE9D84A0-8AE7-4EB9-AB3E-81B5577BC7F0}">
      <dsp:nvSpPr>
        <dsp:cNvPr id="0" name=""/>
        <dsp:cNvSpPr/>
      </dsp:nvSpPr>
      <dsp:spPr>
        <a:xfrm>
          <a:off x="1074398" y="-270"/>
          <a:ext cx="4383637" cy="4383637"/>
        </a:xfrm>
        <a:prstGeom prst="circularArrow">
          <a:avLst>
            <a:gd name="adj1" fmla="val 5193"/>
            <a:gd name="adj2" fmla="val 335398"/>
            <a:gd name="adj3" fmla="val 21295338"/>
            <a:gd name="adj4" fmla="val 19764402"/>
            <a:gd name="adj5" fmla="val 6059"/>
          </a:avLst>
        </a:prstGeom>
        <a:solidFill>
          <a:srgbClr val="5B728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4C5F2-6755-4002-BB2F-3101BDD08AB6}">
      <dsp:nvSpPr>
        <dsp:cNvPr id="0" name=""/>
        <dsp:cNvSpPr/>
      </dsp:nvSpPr>
      <dsp:spPr>
        <a:xfrm>
          <a:off x="4532505" y="2208939"/>
          <a:ext cx="1167417" cy="116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Podniesienie dorobku naukowego</a:t>
          </a:r>
          <a:endParaRPr lang="en-GB" sz="1500" b="1" kern="1200" noProof="0" dirty="0">
            <a:latin typeface="Calibri" pitchFamily="34" charset="0"/>
            <a:cs typeface="Calibri" pitchFamily="34" charset="0"/>
          </a:endParaRPr>
        </a:p>
      </dsp:txBody>
      <dsp:txXfrm>
        <a:off x="4532505" y="2208939"/>
        <a:ext cx="1167417" cy="1167417"/>
      </dsp:txXfrm>
    </dsp:sp>
    <dsp:sp modelId="{F1D255BC-B5F6-4D6B-B06C-3CD46D6F1728}">
      <dsp:nvSpPr>
        <dsp:cNvPr id="0" name=""/>
        <dsp:cNvSpPr/>
      </dsp:nvSpPr>
      <dsp:spPr>
        <a:xfrm>
          <a:off x="1074398" y="-270"/>
          <a:ext cx="4383637" cy="4383637"/>
        </a:xfrm>
        <a:prstGeom prst="circularArrow">
          <a:avLst>
            <a:gd name="adj1" fmla="val 5193"/>
            <a:gd name="adj2" fmla="val 335398"/>
            <a:gd name="adj3" fmla="val 4016871"/>
            <a:gd name="adj4" fmla="val 2251438"/>
            <a:gd name="adj5" fmla="val 6059"/>
          </a:avLst>
        </a:prstGeom>
        <a:solidFill>
          <a:srgbClr val="5B72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360C5-5BDC-4A98-9A7D-17D4DA6AF7F5}">
      <dsp:nvSpPr>
        <dsp:cNvPr id="0" name=""/>
        <dsp:cNvSpPr/>
      </dsp:nvSpPr>
      <dsp:spPr>
        <a:xfrm>
          <a:off x="2682508" y="3553040"/>
          <a:ext cx="1167417" cy="116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Zwiększenie finansowania</a:t>
          </a:r>
          <a:endParaRPr lang="en-GB" sz="1500" b="1" kern="1200" noProof="0" dirty="0">
            <a:latin typeface="Calibri" pitchFamily="34" charset="0"/>
            <a:cs typeface="Calibri" pitchFamily="34" charset="0"/>
          </a:endParaRPr>
        </a:p>
      </dsp:txBody>
      <dsp:txXfrm>
        <a:off x="2682508" y="3553040"/>
        <a:ext cx="1167417" cy="1167417"/>
      </dsp:txXfrm>
    </dsp:sp>
    <dsp:sp modelId="{0BF7FA2C-6E5D-4655-B1DE-814AC714B69C}">
      <dsp:nvSpPr>
        <dsp:cNvPr id="0" name=""/>
        <dsp:cNvSpPr/>
      </dsp:nvSpPr>
      <dsp:spPr>
        <a:xfrm>
          <a:off x="1074398" y="-270"/>
          <a:ext cx="4383637" cy="4383637"/>
        </a:xfrm>
        <a:prstGeom prst="circularArrow">
          <a:avLst>
            <a:gd name="adj1" fmla="val 5193"/>
            <a:gd name="adj2" fmla="val 335398"/>
            <a:gd name="adj3" fmla="val 8213164"/>
            <a:gd name="adj4" fmla="val 6447731"/>
            <a:gd name="adj5" fmla="val 6059"/>
          </a:avLst>
        </a:prstGeom>
        <a:solidFill>
          <a:srgbClr val="5B72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3B715-78A5-4AA9-801B-50C2B6F8CBB7}">
      <dsp:nvSpPr>
        <dsp:cNvPr id="0" name=""/>
        <dsp:cNvSpPr/>
      </dsp:nvSpPr>
      <dsp:spPr>
        <a:xfrm>
          <a:off x="832511" y="2208939"/>
          <a:ext cx="1167417" cy="116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Podniesienie liczby zatrudnionych i infrastruktury</a:t>
          </a:r>
          <a:endParaRPr lang="en-GB" sz="1500" b="1" kern="1200" noProof="0" dirty="0">
            <a:latin typeface="Calibri" pitchFamily="34" charset="0"/>
            <a:cs typeface="Calibri" pitchFamily="34" charset="0"/>
          </a:endParaRPr>
        </a:p>
      </dsp:txBody>
      <dsp:txXfrm>
        <a:off x="832511" y="2208939"/>
        <a:ext cx="1167417" cy="1167417"/>
      </dsp:txXfrm>
    </dsp:sp>
    <dsp:sp modelId="{2CEBF74B-79D9-4AAF-A318-6E9E603D28CC}">
      <dsp:nvSpPr>
        <dsp:cNvPr id="0" name=""/>
        <dsp:cNvSpPr/>
      </dsp:nvSpPr>
      <dsp:spPr>
        <a:xfrm>
          <a:off x="1240407" y="-270"/>
          <a:ext cx="4383637" cy="4383637"/>
        </a:xfrm>
        <a:prstGeom prst="circularArrow">
          <a:avLst>
            <a:gd name="adj1" fmla="val 5193"/>
            <a:gd name="adj2" fmla="val 335398"/>
            <a:gd name="adj3" fmla="val 12300200"/>
            <a:gd name="adj4" fmla="val 10769263"/>
            <a:gd name="adj5" fmla="val 6059"/>
          </a:avLst>
        </a:prstGeom>
        <a:solidFill>
          <a:srgbClr val="5B728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9BF68-4D92-4155-9F0F-862E56612FE7}">
      <dsp:nvSpPr>
        <dsp:cNvPr id="0" name=""/>
        <dsp:cNvSpPr/>
      </dsp:nvSpPr>
      <dsp:spPr>
        <a:xfrm>
          <a:off x="1539147" y="34137"/>
          <a:ext cx="1167417" cy="116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 smtClean="0">
              <a:solidFill>
                <a:srgbClr val="E77A05"/>
              </a:solidFill>
              <a:latin typeface="Calibri" pitchFamily="34" charset="0"/>
              <a:cs typeface="Calibri" pitchFamily="34" charset="0"/>
            </a:rPr>
            <a:t>Zwiększenie zasobów i ekspertyz </a:t>
          </a:r>
          <a:endParaRPr lang="en-GB" sz="1500" b="1" kern="1200" noProof="0" dirty="0">
            <a:solidFill>
              <a:srgbClr val="E77A05"/>
            </a:solidFill>
            <a:latin typeface="Calibri" pitchFamily="34" charset="0"/>
            <a:cs typeface="Calibri" pitchFamily="34" charset="0"/>
          </a:endParaRPr>
        </a:p>
      </dsp:txBody>
      <dsp:txXfrm>
        <a:off x="1539147" y="34137"/>
        <a:ext cx="1167417" cy="1167417"/>
      </dsp:txXfrm>
    </dsp:sp>
    <dsp:sp modelId="{5049CFC2-5CFC-4379-9DBE-26C9A5D6A1D3}">
      <dsp:nvSpPr>
        <dsp:cNvPr id="0" name=""/>
        <dsp:cNvSpPr/>
      </dsp:nvSpPr>
      <dsp:spPr>
        <a:xfrm>
          <a:off x="1074398" y="-270"/>
          <a:ext cx="4383637" cy="4383637"/>
        </a:xfrm>
        <a:prstGeom prst="circularArrow">
          <a:avLst>
            <a:gd name="adj1" fmla="val 5193"/>
            <a:gd name="adj2" fmla="val 335398"/>
            <a:gd name="adj3" fmla="val 16867853"/>
            <a:gd name="adj4" fmla="val 15196749"/>
            <a:gd name="adj5" fmla="val 6059"/>
          </a:avLst>
        </a:prstGeom>
        <a:solidFill>
          <a:srgbClr val="5B72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40B513A-75F3-4021-9589-B226D80DF7FF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15737A1-5FBF-4F1B-A411-831AF7409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59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C1EB98E-0AD9-4F56-8820-DDD9436A865F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1CFA370-6B65-4E08-B8F1-835B6412BF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23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FA370-6B65-4E08-B8F1-835B6412BFD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59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Zwiększenie funduszy</a:t>
            </a:r>
            <a:r>
              <a:rPr lang="pl-PL" baseline="0" dirty="0" smtClean="0"/>
              <a:t> wpłynie na zwiększenie zatrudnionych, na wiarygodność, poszerzenie wiedzy i zwiększenie liczby publikacji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285EC06-AD2C-433F-94B8-2557CDA7CA0F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285EC06-AD2C-433F-94B8-2557CDA7CA0F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6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1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47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53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696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3921" y="2129984"/>
            <a:ext cx="10364160" cy="147039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760" y="3885528"/>
            <a:ext cx="8534401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71" indent="0" algn="ctr">
              <a:buNone/>
              <a:defRPr/>
            </a:lvl2pPr>
            <a:lvl3pPr marL="828941" indent="0" algn="ctr">
              <a:buNone/>
              <a:defRPr/>
            </a:lvl3pPr>
            <a:lvl4pPr marL="1243412" indent="0" algn="ctr">
              <a:buNone/>
              <a:defRPr/>
            </a:lvl4pPr>
            <a:lvl5pPr marL="1657883" indent="0" algn="ctr">
              <a:buNone/>
              <a:defRPr/>
            </a:lvl5pPr>
            <a:lvl6pPr marL="2072354" indent="0" algn="ctr">
              <a:buNone/>
              <a:defRPr/>
            </a:lvl6pPr>
            <a:lvl7pPr marL="2486826" indent="0" algn="ctr">
              <a:buNone/>
              <a:defRPr/>
            </a:lvl7pPr>
            <a:lvl8pPr marL="2901296" indent="0" algn="ctr">
              <a:buNone/>
              <a:defRPr/>
            </a:lvl8pPr>
            <a:lvl9pPr marL="3315767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ED26F4-2054-4B6F-AB07-AAB9523475F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841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4242A-DE0E-404F-9947-169F39FA839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64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840" y="4406870"/>
            <a:ext cx="10362241" cy="1362383"/>
          </a:xfr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471" indent="0">
              <a:buNone/>
              <a:defRPr sz="1633"/>
            </a:lvl2pPr>
            <a:lvl3pPr marL="828941" indent="0">
              <a:buNone/>
              <a:defRPr sz="1542"/>
            </a:lvl3pPr>
            <a:lvl4pPr marL="1243412" indent="0">
              <a:buNone/>
              <a:defRPr sz="1270"/>
            </a:lvl4pPr>
            <a:lvl5pPr marL="1657883" indent="0">
              <a:buNone/>
              <a:defRPr sz="1270"/>
            </a:lvl5pPr>
            <a:lvl6pPr marL="2072354" indent="0">
              <a:buNone/>
              <a:defRPr sz="1270"/>
            </a:lvl6pPr>
            <a:lvl7pPr marL="2486826" indent="0">
              <a:buNone/>
              <a:defRPr sz="1270"/>
            </a:lvl7pPr>
            <a:lvl8pPr marL="2901296" indent="0">
              <a:buNone/>
              <a:defRPr sz="1270"/>
            </a:lvl8pPr>
            <a:lvl9pPr marL="3315767" indent="0">
              <a:buNone/>
              <a:defRPr sz="127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DE1981-C68F-4280-BBF9-9001C21C91D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494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8720" y="1323505"/>
            <a:ext cx="5009281" cy="4730896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12320" y="1323505"/>
            <a:ext cx="5009281" cy="4730896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8154BB-F2B9-4709-82E5-E2F8D568A49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86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3" y="275077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471" indent="0">
              <a:buNone/>
              <a:defRPr sz="1814" b="1"/>
            </a:lvl2pPr>
            <a:lvl3pPr marL="828941" indent="0">
              <a:buNone/>
              <a:defRPr sz="1633" b="1"/>
            </a:lvl3pPr>
            <a:lvl4pPr marL="1243412" indent="0">
              <a:buNone/>
              <a:defRPr sz="1542" b="1"/>
            </a:lvl4pPr>
            <a:lvl5pPr marL="1657883" indent="0">
              <a:buNone/>
              <a:defRPr sz="1542" b="1"/>
            </a:lvl5pPr>
            <a:lvl6pPr marL="2072354" indent="0">
              <a:buNone/>
              <a:defRPr sz="1542" b="1"/>
            </a:lvl6pPr>
            <a:lvl7pPr marL="2486826" indent="0">
              <a:buNone/>
              <a:defRPr sz="1542" b="1"/>
            </a:lvl7pPr>
            <a:lvl8pPr marL="2901296" indent="0">
              <a:buNone/>
              <a:defRPr sz="1542" b="1"/>
            </a:lvl8pPr>
            <a:lvl9pPr marL="3315767" indent="0">
              <a:buNone/>
              <a:defRPr sz="1542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923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471" indent="0">
              <a:buNone/>
              <a:defRPr sz="1814" b="1"/>
            </a:lvl2pPr>
            <a:lvl3pPr marL="828941" indent="0">
              <a:buNone/>
              <a:defRPr sz="1633" b="1"/>
            </a:lvl3pPr>
            <a:lvl4pPr marL="1243412" indent="0">
              <a:buNone/>
              <a:defRPr sz="1542" b="1"/>
            </a:lvl4pPr>
            <a:lvl5pPr marL="1657883" indent="0">
              <a:buNone/>
              <a:defRPr sz="1542" b="1"/>
            </a:lvl5pPr>
            <a:lvl6pPr marL="2072354" indent="0">
              <a:buNone/>
              <a:defRPr sz="1542" b="1"/>
            </a:lvl6pPr>
            <a:lvl7pPr marL="2486826" indent="0">
              <a:buNone/>
              <a:defRPr sz="1542" b="1"/>
            </a:lvl7pPr>
            <a:lvl8pPr marL="2901296" indent="0">
              <a:buNone/>
              <a:defRPr sz="1542" b="1"/>
            </a:lvl8pPr>
            <a:lvl9pPr marL="3315767" indent="0">
              <a:buNone/>
              <a:defRPr sz="1542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923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FCBA08-69A7-48A8-A55A-2F54532DD1A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144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01CADA-B27E-4BD8-BBD8-FC08B7B6C30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802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E87EEE-DCD6-4F4A-9EE6-7617B62192C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48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326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/>
          <a:lstStyle>
            <a:lvl1pPr algn="l">
              <a:defRPr sz="1814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67" y="273633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0560" y="1434398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471" indent="0">
              <a:buNone/>
              <a:defRPr sz="1089"/>
            </a:lvl2pPr>
            <a:lvl3pPr marL="828941" indent="0">
              <a:buNone/>
              <a:defRPr sz="907"/>
            </a:lvl3pPr>
            <a:lvl4pPr marL="1243412" indent="0">
              <a:buNone/>
              <a:defRPr sz="816"/>
            </a:lvl4pPr>
            <a:lvl5pPr marL="1657883" indent="0">
              <a:buNone/>
              <a:defRPr sz="816"/>
            </a:lvl5pPr>
            <a:lvl6pPr marL="2072354" indent="0">
              <a:buNone/>
              <a:defRPr sz="816"/>
            </a:lvl6pPr>
            <a:lvl7pPr marL="2486826" indent="0">
              <a:buNone/>
              <a:defRPr sz="816"/>
            </a:lvl7pPr>
            <a:lvl8pPr marL="2901296" indent="0">
              <a:buNone/>
              <a:defRPr sz="816"/>
            </a:lvl8pPr>
            <a:lvl9pPr marL="3315767" indent="0">
              <a:buNone/>
              <a:defRPr sz="816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A8B223-70F2-4A46-B44A-D64D70772C5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368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407" y="4800026"/>
            <a:ext cx="7315200" cy="567420"/>
          </a:xfrm>
        </p:spPr>
        <p:txBody>
          <a:bodyPr/>
          <a:lstStyle>
            <a:lvl1pPr algn="l">
              <a:defRPr sz="1814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407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471" indent="0">
              <a:buNone/>
              <a:defRPr sz="2540"/>
            </a:lvl2pPr>
            <a:lvl3pPr marL="828941" indent="0">
              <a:buNone/>
              <a:defRPr sz="2177"/>
            </a:lvl3pPr>
            <a:lvl4pPr marL="1243412" indent="0">
              <a:buNone/>
              <a:defRPr sz="1814"/>
            </a:lvl4pPr>
            <a:lvl5pPr marL="1657883" indent="0">
              <a:buNone/>
              <a:defRPr sz="1814"/>
            </a:lvl5pPr>
            <a:lvl6pPr marL="2072354" indent="0">
              <a:buNone/>
              <a:defRPr sz="1814"/>
            </a:lvl6pPr>
            <a:lvl7pPr marL="2486826" indent="0">
              <a:buNone/>
              <a:defRPr sz="1814"/>
            </a:lvl7pPr>
            <a:lvl8pPr marL="2901296" indent="0">
              <a:buNone/>
              <a:defRPr sz="1814"/>
            </a:lvl8pPr>
            <a:lvl9pPr marL="3315767" indent="0">
              <a:buNone/>
              <a:defRPr sz="181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407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471" indent="0">
              <a:buNone/>
              <a:defRPr sz="1089"/>
            </a:lvl2pPr>
            <a:lvl3pPr marL="828941" indent="0">
              <a:buNone/>
              <a:defRPr sz="907"/>
            </a:lvl3pPr>
            <a:lvl4pPr marL="1243412" indent="0">
              <a:buNone/>
              <a:defRPr sz="816"/>
            </a:lvl4pPr>
            <a:lvl5pPr marL="1657883" indent="0">
              <a:buNone/>
              <a:defRPr sz="816"/>
            </a:lvl5pPr>
            <a:lvl6pPr marL="2072354" indent="0">
              <a:buNone/>
              <a:defRPr sz="816"/>
            </a:lvl6pPr>
            <a:lvl7pPr marL="2486826" indent="0">
              <a:buNone/>
              <a:defRPr sz="816"/>
            </a:lvl7pPr>
            <a:lvl8pPr marL="2901296" indent="0">
              <a:buNone/>
              <a:defRPr sz="816"/>
            </a:lvl8pPr>
            <a:lvl9pPr marL="3315767" indent="0">
              <a:buNone/>
              <a:defRPr sz="816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D5AABC-B24B-47AB-9DF4-0AA18CFD324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4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6848D2-D5A9-4673-92B4-7010ADB92A6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171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71840" y="194428"/>
            <a:ext cx="2549760" cy="5859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8721" y="194428"/>
            <a:ext cx="7468800" cy="58599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AD32AC-FAB7-4330-8054-7D2506E7212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936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720" y="194421"/>
            <a:ext cx="9425281" cy="93609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7263360" y="6280503"/>
            <a:ext cx="1891201" cy="470929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>
          <a:xfrm>
            <a:off x="9553923" y="6280503"/>
            <a:ext cx="2033281" cy="470929"/>
          </a:xfrm>
        </p:spPr>
        <p:txBody>
          <a:bodyPr/>
          <a:lstStyle>
            <a:lvl1pPr>
              <a:defRPr/>
            </a:lvl1pPr>
          </a:lstStyle>
          <a:p>
            <a:fld id="{CAE5F6BC-D379-445E-BB11-C3EF9DABDEC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778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46"/>
            <a:ext cx="10972801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  <a:prstGeom prst="rect">
            <a:avLst/>
          </a:prstGeom>
        </p:spPr>
        <p:txBody>
          <a:bodyPr lIns="100717" tIns="50361" rIns="100717" bIns="50361"/>
          <a:lstStyle>
            <a:lvl1pPr>
              <a:defRPr/>
            </a:lvl1pPr>
          </a:lstStyle>
          <a:p>
            <a:pPr defTabSz="407275" fontAlgn="base" hangingPunct="0">
              <a:lnSpc>
                <a:spcPct val="112000"/>
              </a:lnSpc>
              <a:spcBef>
                <a:spcPts val="261"/>
              </a:spcBef>
              <a:spcAft>
                <a:spcPts val="522"/>
              </a:spcAft>
              <a:buClr>
                <a:srgbClr val="000000"/>
              </a:buClr>
              <a:buSzPct val="100000"/>
            </a:pPr>
            <a:endParaRPr lang="de-DE" sz="1996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1503BC9-2C50-47BD-B946-FB27B6FC9C3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0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5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35C7-66A2-424F-BD2F-5456A664017C}" type="datetime1">
              <a:rPr lang="pl-PL">
                <a:solidFill>
                  <a:prstClr val="black"/>
                </a:solidFill>
              </a:rPr>
              <a:pPr>
                <a:defRPr/>
              </a:pPr>
              <a:t>2018-11-08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Culture Collection of Industrial Microorganisms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8CD4-2CE6-45EA-89B2-8412798DA9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04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B41B-A484-45F9-8AE0-E0A28CF2EABB}" type="datetime1">
              <a:rPr lang="pl-PL">
                <a:solidFill>
                  <a:prstClr val="black"/>
                </a:solidFill>
              </a:rPr>
              <a:pPr>
                <a:defRPr/>
              </a:pPr>
              <a:t>2018-11-08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Culture Collection of Industrial Microorganisms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CBCB-5DDB-42B3-96EE-95681BA869A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8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EE37-2479-4C74-B2BE-6C3EC91714EF}" type="datetime1">
              <a:rPr lang="pl-PL">
                <a:solidFill>
                  <a:prstClr val="black"/>
                </a:solidFill>
              </a:rPr>
              <a:pPr>
                <a:defRPr/>
              </a:pPr>
              <a:t>2018-11-08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Culture Collection of Industrial Microorganisms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A6D0-A0C4-44D1-961D-294F68A8FBF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0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97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ytuł, wykres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027B-C0C5-4EE3-957E-7B364391943C}" type="datetime1">
              <a:rPr lang="pl-PL">
                <a:solidFill>
                  <a:prstClr val="black"/>
                </a:solidFill>
              </a:rPr>
              <a:pPr>
                <a:defRPr/>
              </a:pPr>
              <a:t>2018-11-08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Culture Collection of Industrial Microorganisms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F9C1-C6AF-46B4-97E3-C515D13C6EA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3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45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BCBA8-D5A7-479C-BBE2-2077D941C375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7653C-EA7F-43F4-9274-BA1530D4361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94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19E85-FF04-4F6E-B4FF-8C610CCEDCC1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422AC-5FF8-4E60-AF90-3FDC510C802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80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D008D-B317-412C-9D48-70A6D9B57D70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4B5A1-8DFB-4D0C-8C74-E9DB39A65F6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25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BEFE1-B31D-495E-AE4C-5AEC6F7FA7DD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96908-C7D9-462E-80E3-50D1AC8EA21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64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E69B8-3145-48DA-AD52-9B58F2ADB53D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F4AA4-782A-44B2-95EE-F6C1E3B2064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01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633BF-8299-4D36-B450-7F7D46A7B5ED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AF52E-B574-482E-ABB5-A9A01CB9137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22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9330A-9D6C-43E1-B701-4F68CDBE067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D38CF-6696-44BF-BE8B-90F86D489D6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43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2E071-C046-4F58-948D-F4E14679037E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11206-7D18-4D52-8759-AD7550BFE67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1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80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6EB15-6E0E-4B00-A438-1E0BE27B4C1C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A940C-D75D-49FC-8695-6CAFB0B01A9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1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1D74C-24B3-4993-A4CF-F3A08827AC1A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5613D-DEAD-4EF8-B894-47D8AF04E4F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45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78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BCBA8-D5A7-479C-BBE2-2077D941C375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7653C-EA7F-43F4-9274-BA1530D4361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73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19E85-FF04-4F6E-B4FF-8C610CCEDCC1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422AC-5FF8-4E60-AF90-3FDC510C802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7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D008D-B317-412C-9D48-70A6D9B57D70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4B5A1-8DFB-4D0C-8C74-E9DB39A65F6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71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BEFE1-B31D-495E-AE4C-5AEC6F7FA7DD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96908-C7D9-462E-80E3-50D1AC8EA21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80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E69B8-3145-48DA-AD52-9B58F2ADB53D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F4AA4-782A-44B2-95EE-F6C1E3B2064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22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633BF-8299-4D36-B450-7F7D46A7B5ED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AF52E-B574-482E-ABB5-A9A01CB9137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9330A-9D6C-43E1-B701-4F68CDBE067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D38CF-6696-44BF-BE8B-90F86D489D6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15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2E071-C046-4F58-948D-F4E14679037E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11206-7D18-4D52-8759-AD7550BFE67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32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6EB15-6E0E-4B00-A438-1E0BE27B4C1C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A940C-D75D-49FC-8695-6CAFB0B01A9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70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1D74C-24B3-4993-A4CF-F3A08827AC1A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5613D-DEAD-4EF8-B894-47D8AF04E4F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48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60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BCBA8-D5A7-479C-BBE2-2077D941C375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7653C-EA7F-43F4-9274-BA1530D4361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54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19E85-FF04-4F6E-B4FF-8C610CCEDCC1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422AC-5FF8-4E60-AF90-3FDC510C802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769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D008D-B317-412C-9D48-70A6D9B57D70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4B5A1-8DFB-4D0C-8C74-E9DB39A65F6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90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BEFE1-B31D-495E-AE4C-5AEC6F7FA7DD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96908-C7D9-462E-80E3-50D1AC8EA21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212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E69B8-3145-48DA-AD52-9B58F2ADB53D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F4AA4-782A-44B2-95EE-F6C1E3B2064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44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633BF-8299-4D36-B450-7F7D46A7B5ED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AF52E-B574-482E-ABB5-A9A01CB9137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3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992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9330A-9D6C-43E1-B701-4F68CDBE067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D38CF-6696-44BF-BE8B-90F86D489D6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93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2E071-C046-4F58-948D-F4E14679037E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11206-7D18-4D52-8759-AD7550BFE67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21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6EB15-6E0E-4B00-A438-1E0BE27B4C1C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A940C-D75D-49FC-8695-6CAFB0B01A9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31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1D74C-24B3-4993-A4CF-F3A08827AC1A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5613D-DEAD-4EF8-B894-47D8AF04E4F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156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3921" y="2129984"/>
            <a:ext cx="10364160" cy="147039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761" y="3885528"/>
            <a:ext cx="853439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ED26F4-2054-4B6F-AB07-AAB9523475F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086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4242A-DE0E-404F-9947-169F39FA839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283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72" indent="0">
              <a:buNone/>
              <a:defRPr sz="1633"/>
            </a:lvl2pPr>
            <a:lvl3pPr marL="829544" indent="0">
              <a:buNone/>
              <a:defRPr sz="1452"/>
            </a:lvl3pPr>
            <a:lvl4pPr marL="1244316" indent="0">
              <a:buNone/>
              <a:defRPr sz="1270"/>
            </a:lvl4pPr>
            <a:lvl5pPr marL="1659087" indent="0">
              <a:buNone/>
              <a:defRPr sz="1270"/>
            </a:lvl5pPr>
            <a:lvl6pPr marL="2073859" indent="0">
              <a:buNone/>
              <a:defRPr sz="1270"/>
            </a:lvl6pPr>
            <a:lvl7pPr marL="2488631" indent="0">
              <a:buNone/>
              <a:defRPr sz="1270"/>
            </a:lvl7pPr>
            <a:lvl8pPr marL="2903403" indent="0">
              <a:buNone/>
              <a:defRPr sz="1270"/>
            </a:lvl8pPr>
            <a:lvl9pPr marL="3318175" indent="0">
              <a:buNone/>
              <a:defRPr sz="127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DE1981-C68F-4280-BBF9-9001C21C91D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274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8720" y="1323500"/>
            <a:ext cx="5009281" cy="4730896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12321" y="1323500"/>
            <a:ext cx="5009279" cy="4730896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8154BB-F2B9-4709-82E5-E2F8D568A49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769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FCBA08-69A7-48A8-A55A-2F54532DD1A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587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01CADA-B27E-4BD8-BBD8-FC08B7B6C30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40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3861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E87EEE-DCD6-4F4A-9EE6-7617B62192C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9467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/>
          <a:lstStyle>
            <a:lvl1pPr algn="l">
              <a:defRPr sz="1814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A8B223-70F2-4A46-B44A-D64D70772C5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52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/>
          <a:lstStyle>
            <a:lvl1pPr algn="l">
              <a:defRPr sz="1814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D5AABC-B24B-47AB-9DF4-0AA18CFD324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558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6848D2-D5A9-4673-92B4-7010ADB92A6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277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971840" y="194421"/>
            <a:ext cx="2549760" cy="5859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8721" y="194421"/>
            <a:ext cx="7468800" cy="58599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AD32AC-FAB7-4330-8054-7D2506E7212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61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720" y="194421"/>
            <a:ext cx="9425281" cy="93609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7263361" y="6280500"/>
            <a:ext cx="1891199" cy="470929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>
          <a:xfrm>
            <a:off x="9553920" y="6280500"/>
            <a:ext cx="2033281" cy="470929"/>
          </a:xfrm>
        </p:spPr>
        <p:txBody>
          <a:bodyPr/>
          <a:lstStyle>
            <a:lvl1pPr>
              <a:defRPr/>
            </a:lvl1pPr>
          </a:lstStyle>
          <a:p>
            <a:fld id="{CAE5F6BC-D379-445E-BB11-C3EF9DABDEC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2292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1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defRPr/>
            </a:lvl1pPr>
          </a:lstStyle>
          <a:p>
            <a:pPr defTabSz="407571" fontAlgn="base" hangingPunct="0">
              <a:lnSpc>
                <a:spcPct val="112000"/>
              </a:lnSpc>
              <a:spcBef>
                <a:spcPts val="261"/>
              </a:spcBef>
              <a:spcAft>
                <a:spcPts val="522"/>
              </a:spcAft>
              <a:buClr>
                <a:srgbClr val="000000"/>
              </a:buClr>
              <a:buSzPct val="100000"/>
            </a:pPr>
            <a:endParaRPr lang="de-DE" sz="1996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1503BC9-2C50-47BD-B946-FB27B6FC9C3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211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0A4D083-750C-4A29-BEEC-7E0D15AE5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E74C2540-CEFD-4EC5-ADF3-F8C9299C1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5975359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3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8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8491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9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2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1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7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5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6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3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3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5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1674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3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531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6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4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12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8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8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8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8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8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8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89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90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91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92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93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94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9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9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C5C4A-14A2-43B1-9AD5-29D50AC85891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2945-84DB-42C7-A779-FBEE55AB6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76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5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96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9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8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21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5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3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49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98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5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4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1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cxnSp>
        <p:nvCxnSpPr>
          <p:cNvPr id="9" name="Łącznik prostoliniowy 8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2" y="153378"/>
            <a:ext cx="3072343" cy="683335"/>
          </a:xfrm>
          <a:prstGeom prst="rect">
            <a:avLst/>
          </a:prstGeom>
        </p:spPr>
      </p:pic>
      <p:cxnSp>
        <p:nvCxnSpPr>
          <p:cNvPr id="7" name="Łącznik prostoliniowy 6"/>
          <p:cNvCxnSpPr/>
          <p:nvPr userDrawn="1"/>
        </p:nvCxnSpPr>
        <p:spPr>
          <a:xfrm>
            <a:off x="239350" y="9087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 userDrawn="1"/>
        </p:nvCxnSpPr>
        <p:spPr>
          <a:xfrm>
            <a:off x="442549" y="9807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 userDrawn="1"/>
        </p:nvSpPr>
        <p:spPr>
          <a:xfrm>
            <a:off x="8971744" y="6309320"/>
            <a:ext cx="26928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www.ibprs.pl</a:t>
            </a:r>
            <a:endParaRPr lang="pl-PL" sz="2000" b="1" dirty="0">
              <a:ln w="12700">
                <a:noFill/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13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4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4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cxnSp>
        <p:nvCxnSpPr>
          <p:cNvPr id="9" name="Łącznik prostoliniowy 8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2" y="153378"/>
            <a:ext cx="3072343" cy="683335"/>
          </a:xfrm>
          <a:prstGeom prst="rect">
            <a:avLst/>
          </a:prstGeom>
        </p:spPr>
      </p:pic>
      <p:cxnSp>
        <p:nvCxnSpPr>
          <p:cNvPr id="7" name="Łącznik prostoliniowy 6"/>
          <p:cNvCxnSpPr/>
          <p:nvPr userDrawn="1"/>
        </p:nvCxnSpPr>
        <p:spPr>
          <a:xfrm>
            <a:off x="239350" y="9087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 userDrawn="1"/>
        </p:nvCxnSpPr>
        <p:spPr>
          <a:xfrm>
            <a:off x="442549" y="9807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 userDrawn="1"/>
        </p:nvSpPr>
        <p:spPr>
          <a:xfrm>
            <a:off x="8971744" y="6309320"/>
            <a:ext cx="26928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www.ibprs.pl</a:t>
            </a:r>
            <a:endParaRPr lang="pl-PL" sz="2000" b="1" dirty="0">
              <a:ln w="12700">
                <a:noFill/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2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720" y="194421"/>
            <a:ext cx="9425281" cy="9360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8721" y="1323505"/>
            <a:ext cx="10202880" cy="47308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B728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48" tIns="71948" rIns="71948" bIns="71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7263360" y="6280503"/>
            <a:ext cx="1891201" cy="4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247" algn="l"/>
                <a:tab pos="1312488" algn="l"/>
              </a:tabLst>
              <a:defRPr sz="1270">
                <a:solidFill>
                  <a:srgbClr val="666666"/>
                </a:solidFill>
              </a:defRPr>
            </a:lvl1pPr>
          </a:lstStyle>
          <a:p>
            <a:pPr defTabSz="407275" fontAlgn="base" hangingPunct="0">
              <a:buClr>
                <a:srgbClr val="000000"/>
              </a:buClr>
              <a:buSzPct val="100000"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553923" y="6280503"/>
            <a:ext cx="2033281" cy="4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247" algn="l"/>
                <a:tab pos="1312488" algn="l"/>
              </a:tabLst>
              <a:defRPr sz="1270">
                <a:solidFill>
                  <a:srgbClr val="666666"/>
                </a:solidFill>
              </a:defRPr>
            </a:lvl1pPr>
          </a:lstStyle>
          <a:p>
            <a:pPr defTabSz="407275" fontAlgn="base" hangingPunct="0">
              <a:buClr>
                <a:srgbClr val="000000"/>
              </a:buClr>
              <a:buSzPct val="100000"/>
            </a:pPr>
            <a:fld id="{734A1C5D-0388-482B-8C12-6B85091AF1E8}" type="slidenum">
              <a:rPr lang="de-DE" smtClean="0"/>
              <a:pPr defTabSz="407275" fontAlgn="base" hangingPunct="0">
                <a:buClr>
                  <a:srgbClr val="000000"/>
                </a:buClr>
                <a:buSzPct val="100000"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49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4072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+mj-lt"/>
          <a:ea typeface="+mj-ea"/>
          <a:cs typeface="+mj-cs"/>
        </a:defRPr>
      </a:lvl1pPr>
      <a:lvl2pPr marL="673515" indent="-259045" algn="l" defTabSz="4072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2pPr>
      <a:lvl3pPr marL="1036176" indent="-207236" algn="l" defTabSz="4072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3pPr>
      <a:lvl4pPr marL="1450648" indent="-207236" algn="l" defTabSz="4072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4pPr>
      <a:lvl5pPr marL="1865119" indent="-207236" algn="l" defTabSz="4072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5pPr>
      <a:lvl6pPr marL="2279591" indent="-207236" algn="l" defTabSz="4072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6pPr>
      <a:lvl7pPr marL="2694061" indent="-207236" algn="l" defTabSz="4072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7pPr>
      <a:lvl8pPr marL="3108534" indent="-207236" algn="l" defTabSz="4072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8pPr>
      <a:lvl9pPr marL="3523003" indent="-207236" algn="l" defTabSz="4072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9pPr>
    </p:titleStyle>
    <p:bodyStyle>
      <a:lvl1pPr marL="310853" indent="-310853" algn="l" defTabSz="407275" rtl="0" eaLnBrk="1" fontAlgn="base" hangingPunct="1">
        <a:lnSpc>
          <a:spcPct val="103000"/>
        </a:lnSpc>
        <a:spcBef>
          <a:spcPts val="1542"/>
        </a:spcBef>
        <a:spcAft>
          <a:spcPts val="511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333333"/>
          </a:solidFill>
          <a:latin typeface="+mn-lt"/>
          <a:ea typeface="+mn-ea"/>
          <a:cs typeface="+mn-cs"/>
        </a:defRPr>
      </a:lvl1pPr>
      <a:lvl2pPr marL="673515" indent="-259045" algn="l" defTabSz="407275" rtl="0" eaLnBrk="1" fontAlgn="base" hangingPunct="1">
        <a:lnSpc>
          <a:spcPct val="10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66"/>
          </a:solidFill>
          <a:latin typeface="+mn-lt"/>
          <a:cs typeface="+mn-cs"/>
        </a:defRPr>
      </a:lvl2pPr>
      <a:lvl3pPr marL="1036176" indent="-207236" algn="l" defTabSz="407275" rtl="0" eaLnBrk="1" fontAlgn="base" hangingPunct="1">
        <a:lnSpc>
          <a:spcPct val="10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b="1" i="1">
          <a:solidFill>
            <a:srgbClr val="666666"/>
          </a:solidFill>
          <a:latin typeface="+mn-lt"/>
          <a:cs typeface="+mn-cs"/>
        </a:defRPr>
      </a:lvl3pPr>
      <a:lvl4pPr marL="1450648" indent="-207236" algn="l" defTabSz="407275" rtl="0" eaLnBrk="1" fontAlgn="base" hangingPunct="1">
        <a:lnSpc>
          <a:spcPct val="10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4pPr>
      <a:lvl5pPr marL="1865119" indent="-207236" algn="l" defTabSz="407275" rtl="0" eaLnBrk="1" fontAlgn="base" hangingPunct="1">
        <a:lnSpc>
          <a:spcPct val="10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5pPr>
      <a:lvl6pPr marL="2279591" indent="-207236" algn="l" defTabSz="407275" rtl="0" eaLnBrk="1" fontAlgn="base" hangingPunct="1">
        <a:lnSpc>
          <a:spcPct val="10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6pPr>
      <a:lvl7pPr marL="2694061" indent="-207236" algn="l" defTabSz="407275" rtl="0" eaLnBrk="1" fontAlgn="base" hangingPunct="1">
        <a:lnSpc>
          <a:spcPct val="10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7pPr>
      <a:lvl8pPr marL="3108534" indent="-207236" algn="l" defTabSz="407275" rtl="0" eaLnBrk="1" fontAlgn="base" hangingPunct="1">
        <a:lnSpc>
          <a:spcPct val="10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8pPr>
      <a:lvl9pPr marL="3523003" indent="-207236" algn="l" defTabSz="407275" rtl="0" eaLnBrk="1" fontAlgn="base" hangingPunct="1">
        <a:lnSpc>
          <a:spcPct val="10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2894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471" algn="l" defTabSz="82894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8941" algn="l" defTabSz="82894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3412" algn="l" defTabSz="82894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7883" algn="l" defTabSz="82894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2354" algn="l" defTabSz="82894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6826" algn="l" defTabSz="82894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1296" algn="l" defTabSz="82894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5767" algn="l" defTabSz="82894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1BB-6F80-41B5-B071-95521CDFED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" y="188640"/>
            <a:ext cx="327981" cy="648072"/>
          </a:xfrm>
          <a:prstGeom prst="rect">
            <a:avLst/>
          </a:prstGeom>
        </p:spPr>
      </p:pic>
      <p:cxnSp>
        <p:nvCxnSpPr>
          <p:cNvPr id="10" name="Łącznik prostoliniowy 9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7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7" descr="C:\Users\Mccluskeyk\Documents\logos\SM_FGSC_Thin_Logo_2008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943600"/>
            <a:ext cx="1028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C:\Users\Mccluskeyk\Documents\logos\UMKC_SB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1" y="6084888"/>
            <a:ext cx="107103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4521792" y="6123569"/>
            <a:ext cx="346806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MIRRI Kick-Off Meeting, </a:t>
            </a:r>
            <a:r>
              <a:rPr lang="en-GB" sz="1200" dirty="0" err="1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Braunschweig</a:t>
            </a:r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, Germany </a:t>
            </a:r>
            <a:b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</a:br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27. - 30. Nov. 2012</a:t>
            </a:r>
            <a:endParaRPr lang="en-US" sz="1200" dirty="0" smtClean="0">
              <a:solidFill>
                <a:prstClr val="white">
                  <a:lumMod val="65000"/>
                </a:prstClr>
              </a:solidFill>
              <a:latin typeface="Mongolian Baiti" pitchFamily="66" charset="0"/>
              <a:cs typeface="Mongolian Baiti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white">
                  <a:lumMod val="65000"/>
                </a:prstClr>
              </a:solidFill>
              <a:latin typeface="Trebuchet MS" pitchFamily="34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7" descr="C:\Users\Mccluskeyk\Documents\logos\SM_FGSC_Thin_Logo_2008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943600"/>
            <a:ext cx="1028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C:\Users\Mccluskeyk\Documents\logos\UMKC_SB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1" y="6084888"/>
            <a:ext cx="107103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4521792" y="6123569"/>
            <a:ext cx="346806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MIRRI Kick-Off Meeting, </a:t>
            </a:r>
            <a:r>
              <a:rPr lang="en-GB" sz="1200" dirty="0" err="1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Braunschweig</a:t>
            </a:r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, Germany </a:t>
            </a:r>
            <a:b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</a:br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27. - 30. Nov. 2012</a:t>
            </a:r>
            <a:endParaRPr lang="en-US" sz="1200" dirty="0" smtClean="0">
              <a:solidFill>
                <a:prstClr val="white">
                  <a:lumMod val="65000"/>
                </a:prstClr>
              </a:solidFill>
              <a:latin typeface="Mongolian Baiti" pitchFamily="66" charset="0"/>
              <a:cs typeface="Mongolian Baiti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white">
                  <a:lumMod val="65000"/>
                </a:prstClr>
              </a:solidFill>
              <a:latin typeface="Trebuchet MS" pitchFamily="34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0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7" descr="C:\Users\Mccluskeyk\Documents\logos\SM_FGSC_Thin_Logo_2008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943600"/>
            <a:ext cx="1028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C:\Users\Mccluskeyk\Documents\logos\UMKC_SB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1" y="6084888"/>
            <a:ext cx="107103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4521792" y="6123569"/>
            <a:ext cx="346806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MIRRI Kick-Off Meeting, </a:t>
            </a:r>
            <a:r>
              <a:rPr lang="en-GB" sz="1200" dirty="0" err="1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Braunschweig</a:t>
            </a:r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, Germany </a:t>
            </a:r>
            <a:b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</a:br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  <a:latin typeface="Mongolian Baiti" pitchFamily="66" charset="0"/>
                <a:cs typeface="Mongolian Baiti" pitchFamily="66" charset="0"/>
              </a:rPr>
              <a:t>27. - 30. Nov. 2012</a:t>
            </a:r>
            <a:endParaRPr lang="en-US" sz="1200" dirty="0" smtClean="0">
              <a:solidFill>
                <a:prstClr val="white">
                  <a:lumMod val="65000"/>
                </a:prstClr>
              </a:solidFill>
              <a:latin typeface="Mongolian Baiti" pitchFamily="66" charset="0"/>
              <a:cs typeface="Mongolian Baiti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white">
                  <a:lumMod val="65000"/>
                </a:prstClr>
              </a:solidFill>
              <a:latin typeface="Trebuchet MS" pitchFamily="34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720" y="194421"/>
            <a:ext cx="9425281" cy="9360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8721" y="1323500"/>
            <a:ext cx="10202880" cy="47308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B728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7263361" y="6280500"/>
            <a:ext cx="1891199" cy="4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</a:tabLst>
              <a:defRPr sz="1270">
                <a:solidFill>
                  <a:srgbClr val="666666"/>
                </a:solidFill>
              </a:defRPr>
            </a:lvl1pPr>
          </a:lstStyle>
          <a:p>
            <a:pPr defTabSz="407571" fontAlgn="base" hangingPunct="0">
              <a:buClr>
                <a:srgbClr val="000000"/>
              </a:buClr>
              <a:buSzPct val="100000"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553920" y="6280500"/>
            <a:ext cx="2033281" cy="4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</a:tabLst>
              <a:defRPr sz="1270">
                <a:solidFill>
                  <a:srgbClr val="666666"/>
                </a:solidFill>
              </a:defRPr>
            </a:lvl1pPr>
          </a:lstStyle>
          <a:p>
            <a:pPr defTabSz="407571" fontAlgn="base" hangingPunct="0">
              <a:buClr>
                <a:srgbClr val="000000"/>
              </a:buClr>
              <a:buSzPct val="100000"/>
            </a:pPr>
            <a:fld id="{734A1C5D-0388-482B-8C12-6B85091AF1E8}" type="slidenum">
              <a:rPr lang="de-DE" smtClean="0"/>
              <a:pPr defTabSz="407571" fontAlgn="base" hangingPunct="0">
                <a:buClr>
                  <a:srgbClr val="000000"/>
                </a:buClr>
                <a:buSzPct val="100000"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1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p:hf hdr="0" ftr="0" dt="0"/>
  <p:txStyles>
    <p:titleStyle>
      <a:lvl1pPr algn="l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+mj-lt"/>
          <a:ea typeface="+mj-ea"/>
          <a:cs typeface="+mj-cs"/>
        </a:defRPr>
      </a:lvl1pPr>
      <a:lvl2pPr marL="674004" indent="-259232" algn="l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2pPr>
      <a:lvl3pPr marL="1036930" indent="-207386" algn="l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3pPr>
      <a:lvl4pPr marL="1451701" indent="-207386" algn="l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4pPr>
      <a:lvl5pPr marL="1866473" indent="-207386" algn="l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5pPr>
      <a:lvl6pPr marL="2281245" indent="-207386" algn="l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6pPr>
      <a:lvl7pPr marL="2696017" indent="-207386" algn="l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7pPr>
      <a:lvl8pPr marL="3110789" indent="-207386" algn="l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8pPr>
      <a:lvl9pPr marL="3525561" indent="-207386" algn="l" defTabSz="4075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5B7284"/>
          </a:solidFill>
          <a:latin typeface="Arial" charset="0"/>
          <a:cs typeface="Arial Unicode MS" charset="0"/>
        </a:defRPr>
      </a:lvl9pPr>
    </p:titleStyle>
    <p:bodyStyle>
      <a:lvl1pPr marL="311079" indent="-311079" algn="l" defTabSz="407571" rtl="0" eaLnBrk="1" fontAlgn="base" hangingPunct="1">
        <a:lnSpc>
          <a:spcPct val="103000"/>
        </a:lnSpc>
        <a:spcBef>
          <a:spcPts val="1542"/>
        </a:spcBef>
        <a:spcAft>
          <a:spcPts val="511"/>
        </a:spcAft>
        <a:buClr>
          <a:srgbClr val="000000"/>
        </a:buClr>
        <a:buSzPct val="100000"/>
        <a:buFont typeface="Times New Roman" pitchFamily="16" charset="0"/>
        <a:defRPr sz="1814" b="1">
          <a:solidFill>
            <a:srgbClr val="333333"/>
          </a:solidFill>
          <a:latin typeface="+mn-lt"/>
          <a:ea typeface="+mn-ea"/>
          <a:cs typeface="+mn-cs"/>
        </a:defRPr>
      </a:lvl1pPr>
      <a:lvl2pPr marL="674004" indent="-259232" algn="l" defTabSz="407571" rtl="0" eaLnBrk="1" fontAlgn="base" hangingPunct="1">
        <a:lnSpc>
          <a:spcPct val="10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666666"/>
          </a:solidFill>
          <a:latin typeface="+mn-lt"/>
          <a:cs typeface="+mn-cs"/>
        </a:defRPr>
      </a:lvl2pPr>
      <a:lvl3pPr marL="1036930" indent="-207386" algn="l" defTabSz="407571" rtl="0" eaLnBrk="1" fontAlgn="base" hangingPunct="1">
        <a:lnSpc>
          <a:spcPct val="10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b="1" i="1">
          <a:solidFill>
            <a:srgbClr val="666666"/>
          </a:solidFill>
          <a:latin typeface="+mn-lt"/>
          <a:cs typeface="+mn-cs"/>
        </a:defRPr>
      </a:lvl3pPr>
      <a:lvl4pPr marL="1451701" indent="-207386" algn="l" defTabSz="407571" rtl="0" eaLnBrk="1" fontAlgn="base" hangingPunct="1">
        <a:lnSpc>
          <a:spcPct val="10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4pPr>
      <a:lvl5pPr marL="1866473" indent="-207386" algn="l" defTabSz="407571" rtl="0" eaLnBrk="1" fontAlgn="base" hangingPunct="1">
        <a:lnSpc>
          <a:spcPct val="10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5pPr>
      <a:lvl6pPr marL="2281245" indent="-207386" algn="l" defTabSz="407571" rtl="0" eaLnBrk="1" fontAlgn="base" hangingPunct="1">
        <a:lnSpc>
          <a:spcPct val="10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6pPr>
      <a:lvl7pPr marL="2696017" indent="-207386" algn="l" defTabSz="407571" rtl="0" eaLnBrk="1" fontAlgn="base" hangingPunct="1">
        <a:lnSpc>
          <a:spcPct val="10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7pPr>
      <a:lvl8pPr marL="3110789" indent="-207386" algn="l" defTabSz="407571" rtl="0" eaLnBrk="1" fontAlgn="base" hangingPunct="1">
        <a:lnSpc>
          <a:spcPct val="10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8pPr>
      <a:lvl9pPr marL="3525561" indent="-207386" algn="l" defTabSz="407571" rtl="0" eaLnBrk="1" fontAlgn="base" hangingPunct="1">
        <a:lnSpc>
          <a:spcPct val="10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 b="1" i="1">
          <a:solidFill>
            <a:srgbClr val="6666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FF99"/>
            </a:gs>
            <a:gs pos="1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9" name="Łącznik prostoliniowy 8"/>
          <p:cNvCxnSpPr/>
          <p:nvPr userDrawn="1"/>
        </p:nvCxnSpPr>
        <p:spPr>
          <a:xfrm>
            <a:off x="239350" y="63813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2" y="153378"/>
            <a:ext cx="3072343" cy="683335"/>
          </a:xfrm>
          <a:prstGeom prst="rect">
            <a:avLst/>
          </a:prstGeom>
        </p:spPr>
      </p:pic>
      <p:cxnSp>
        <p:nvCxnSpPr>
          <p:cNvPr id="7" name="Łącznik prostoliniowy 6"/>
          <p:cNvCxnSpPr/>
          <p:nvPr userDrawn="1"/>
        </p:nvCxnSpPr>
        <p:spPr>
          <a:xfrm>
            <a:off x="239350" y="9087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 userDrawn="1"/>
        </p:nvCxnSpPr>
        <p:spPr>
          <a:xfrm>
            <a:off x="442549" y="980728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 userDrawn="1"/>
        </p:nvCxnSpPr>
        <p:spPr>
          <a:xfrm>
            <a:off x="442549" y="6309320"/>
            <a:ext cx="114252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 userDrawn="1"/>
        </p:nvSpPr>
        <p:spPr>
          <a:xfrm>
            <a:off x="8971744" y="6309320"/>
            <a:ext cx="26928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>
                <a:ln w="12700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www.ibprs.pl</a:t>
            </a:r>
          </a:p>
        </p:txBody>
      </p:sp>
    </p:spTree>
    <p:extLst>
      <p:ext uri="{BB962C8B-B14F-4D97-AF65-F5344CB8AC3E}">
        <p14:creationId xmlns:p14="http://schemas.microsoft.com/office/powerpoint/2010/main" val="37288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7546" y="1864464"/>
            <a:ext cx="11134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Wpływ potencjału konsorcjum </a:t>
            </a:r>
          </a:p>
          <a:p>
            <a:pPr algn="ctr"/>
            <a:r>
              <a:rPr lang="pl-PL" sz="3200" b="1" dirty="0" err="1" smtClean="0"/>
              <a:t>Microbial</a:t>
            </a:r>
            <a:r>
              <a:rPr lang="pl-PL" sz="3200" b="1" dirty="0" smtClean="0"/>
              <a:t> Resource </a:t>
            </a:r>
            <a:r>
              <a:rPr lang="pl-PL" sz="3200" b="1" dirty="0" err="1" smtClean="0"/>
              <a:t>Research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Infrastructure</a:t>
            </a:r>
            <a:r>
              <a:rPr lang="pl-PL" sz="3200" b="1" dirty="0" smtClean="0"/>
              <a:t> – (MIRRI-PL)</a:t>
            </a:r>
          </a:p>
          <a:p>
            <a:pPr algn="ctr"/>
            <a:r>
              <a:rPr lang="pl-PL" sz="3200" b="1" dirty="0" smtClean="0"/>
              <a:t>w erze </a:t>
            </a:r>
            <a:r>
              <a:rPr lang="pl-PL" sz="3200" b="1" dirty="0" err="1" smtClean="0"/>
              <a:t>mikrobiomu</a:t>
            </a:r>
            <a:endParaRPr lang="pl-PL" sz="3200" b="1" dirty="0"/>
          </a:p>
          <a:p>
            <a:pPr algn="ctr"/>
            <a:r>
              <a:rPr lang="pl-PL" sz="3200" b="1" dirty="0" smtClean="0"/>
              <a:t>na rozwój badań w Polsce</a:t>
            </a:r>
            <a:endParaRPr lang="pl-PL" sz="3200" b="1" dirty="0"/>
          </a:p>
        </p:txBody>
      </p:sp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1690373" y="4299832"/>
            <a:ext cx="9144000" cy="1534911"/>
          </a:xfrm>
        </p:spPr>
        <p:txBody>
          <a:bodyPr>
            <a:normAutofit fontScale="25000" lnSpcReduction="20000"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endParaRPr lang="pl-PL" sz="2600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endParaRPr lang="pl-PL" sz="2600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pl-PL" sz="5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 hab. Anna Misiewicz, prof. IBPRS,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pl-PL" sz="5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Kurator Kolekcji Kultur Drobnoustrojów Przemysłowych,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pl-PL" sz="5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Zakład Mikrobiologii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pl-PL" sz="5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Instytut Biotechnologii Przemysłu Rolno-Spożywczego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pl-PL" sz="5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Vice-</a:t>
            </a:r>
            <a:r>
              <a:rPr lang="pl-PL" sz="5600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chair</a:t>
            </a:r>
            <a:r>
              <a:rPr lang="pl-PL" sz="5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Interim </a:t>
            </a:r>
            <a:r>
              <a:rPr lang="pl-PL" sz="5600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pl-PL" sz="5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600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Coordinators</a:t>
            </a:r>
            <a:r>
              <a:rPr lang="pl-PL" sz="5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Forum  of MIRRI</a:t>
            </a:r>
            <a:endParaRPr lang="pl-PL" sz="5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endParaRPr lang="pl-PL" sz="3600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80061" y="926743"/>
            <a:ext cx="112765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Celem </a:t>
            </a:r>
            <a:r>
              <a:rPr lang="pl-PL" sz="2400" dirty="0"/>
              <a:t>strategicznym </a:t>
            </a:r>
            <a:r>
              <a:rPr lang="pl-PL" sz="2400" dirty="0" smtClean="0"/>
              <a:t>projektu MIRRI-PL </a:t>
            </a:r>
            <a:r>
              <a:rPr lang="pl-PL" sz="2400" dirty="0"/>
              <a:t>jest zapewnienie szerokiego dostępu do wysokiej jakości zasobów mikrobiologicznych i danych (informacji) niezbędnych do prowadzenia innowacyjnych badań naukowych, rozwojowych i aplikacyjnych oraz zabezpieczenie długoterminowej trwałości tych zbiorów i ich zrównoważonego finansowania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Funkcjonowanie </a:t>
            </a:r>
            <a:r>
              <a:rPr lang="pl-PL" sz="2400" dirty="0"/>
              <a:t>kolekcji (Centrów Zasobów Mikrobiologicznych) jest oparte o ogłoszoną w 1992 roku Konwencję o Bioróżnorodności (</a:t>
            </a:r>
            <a:r>
              <a:rPr lang="pl-PL" sz="2400" dirty="0" err="1"/>
              <a:t>Convention</a:t>
            </a:r>
            <a:r>
              <a:rPr lang="pl-PL" sz="2400" dirty="0"/>
              <a:t> on </a:t>
            </a:r>
            <a:r>
              <a:rPr lang="pl-PL" sz="2400" dirty="0" err="1"/>
              <a:t>Biological</a:t>
            </a:r>
            <a:r>
              <a:rPr lang="pl-PL" sz="2400" dirty="0"/>
              <a:t> </a:t>
            </a:r>
            <a:r>
              <a:rPr lang="pl-PL" sz="2400" dirty="0" err="1"/>
              <a:t>Diversity</a:t>
            </a:r>
            <a:r>
              <a:rPr lang="pl-PL" sz="2400" dirty="0"/>
              <a:t>), której filarami są: ochrona różnorodności biologicznej, zrównoważone wykorzystywanie i gospodarowanie jej elementami. 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Kolekcje </a:t>
            </a:r>
            <a:r>
              <a:rPr lang="pl-PL" sz="2400" dirty="0"/>
              <a:t>mikrobiologiczne o charakterze naukowe powinny być głównym źródłem legalnego i wiarygodnego materiału biologicznego oraz powinny być postrzegane jako niezbędny i kluczowy </a:t>
            </a:r>
            <a:r>
              <a:rPr lang="pl-PL" sz="2400" dirty="0" smtClean="0"/>
              <a:t>element </a:t>
            </a:r>
            <a:r>
              <a:rPr lang="pl-PL" sz="2400" dirty="0"/>
              <a:t>infrastruktury badawczej (OECD, 2001 r.).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386013" y="280412"/>
            <a:ext cx="5006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tx2"/>
                </a:solidFill>
              </a:rPr>
              <a:t>Cel strategiczny </a:t>
            </a:r>
            <a:r>
              <a:rPr lang="pl-PL" sz="3600" b="1" dirty="0" smtClean="0">
                <a:solidFill>
                  <a:schemeClr val="tx2"/>
                </a:solidFill>
              </a:rPr>
              <a:t>MIRRI-PL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77029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537880" y="614453"/>
            <a:ext cx="324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ZADANIA/CELE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69242" y="1569493"/>
            <a:ext cx="97854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+mj-lt"/>
              </a:rPr>
              <a:t>Gromadzenie</a:t>
            </a:r>
            <a:r>
              <a:rPr lang="pl-PL" sz="2400" dirty="0" smtClean="0">
                <a:latin typeface="+mj-lt"/>
              </a:rPr>
              <a:t>, przechowywanie, dystrybucja bioróżnorodności mikrobiologicznej,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+mj-lt"/>
              </a:rPr>
              <a:t>Innowacyjne </a:t>
            </a:r>
            <a:r>
              <a:rPr lang="pl-PL" sz="2400" dirty="0" smtClean="0">
                <a:latin typeface="+mj-lt"/>
              </a:rPr>
              <a:t>badania  dotyczące metod przechowywania, mikroorganizmów, charakterystyki, taksonomii, bioróżnorodności,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+mj-lt"/>
              </a:rPr>
              <a:t>Współpraca </a:t>
            </a:r>
            <a:r>
              <a:rPr lang="pl-PL" sz="2400" dirty="0" smtClean="0">
                <a:latin typeface="+mj-lt"/>
              </a:rPr>
              <a:t>z innymi kolekcjami i stowarzyszonymi organizacjami np. World </a:t>
            </a:r>
            <a:r>
              <a:rPr lang="pl-PL" sz="2400" dirty="0" err="1" smtClean="0">
                <a:latin typeface="+mj-lt"/>
              </a:rPr>
              <a:t>Federation</a:t>
            </a:r>
            <a:r>
              <a:rPr lang="pl-PL" sz="2400" dirty="0" smtClean="0">
                <a:latin typeface="+mj-lt"/>
              </a:rPr>
              <a:t> for </a:t>
            </a:r>
            <a:r>
              <a:rPr lang="pl-PL" sz="2400" dirty="0" err="1" smtClean="0">
                <a:latin typeface="+mj-lt"/>
              </a:rPr>
              <a:t>Culture</a:t>
            </a:r>
            <a:r>
              <a:rPr lang="pl-PL" sz="2400" dirty="0" smtClean="0">
                <a:latin typeface="+mj-lt"/>
              </a:rPr>
              <a:t> Collection, </a:t>
            </a:r>
            <a:r>
              <a:rPr lang="pl-PL" sz="2400" dirty="0" err="1" smtClean="0">
                <a:latin typeface="+mj-lt"/>
              </a:rPr>
              <a:t>European</a:t>
            </a:r>
            <a:r>
              <a:rPr lang="pl-PL" sz="2400" dirty="0" smtClean="0">
                <a:latin typeface="+mj-lt"/>
              </a:rPr>
              <a:t> Organization of </a:t>
            </a:r>
            <a:r>
              <a:rPr lang="pl-PL" sz="2400" dirty="0" err="1" smtClean="0">
                <a:latin typeface="+mj-lt"/>
              </a:rPr>
              <a:t>Culture</a:t>
            </a:r>
            <a:r>
              <a:rPr lang="pl-PL" sz="2400" dirty="0" smtClean="0">
                <a:latin typeface="+mj-lt"/>
              </a:rPr>
              <a:t> Collection, World Data for </a:t>
            </a:r>
            <a:r>
              <a:rPr lang="pl-PL" sz="2400" dirty="0" err="1" smtClean="0">
                <a:latin typeface="+mj-lt"/>
              </a:rPr>
              <a:t>Microorganisms</a:t>
            </a:r>
            <a:r>
              <a:rPr lang="pl-PL" sz="2400" dirty="0" smtClean="0">
                <a:latin typeface="+mj-lt"/>
              </a:rPr>
              <a:t> itd.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+mj-lt"/>
              </a:rPr>
              <a:t>MIRRI-PL </a:t>
            </a:r>
            <a:r>
              <a:rPr lang="pl-PL" sz="2400" b="1" dirty="0" smtClean="0">
                <a:latin typeface="+mj-lt"/>
              </a:rPr>
              <a:t>pełni rolę punktu kontaktowego kolekcji mikrobiologicznych </a:t>
            </a:r>
            <a:r>
              <a:rPr lang="pl-PL" sz="2400" dirty="0" smtClean="0">
                <a:latin typeface="+mj-lt"/>
              </a:rPr>
              <a:t>w Polsce – strategiczne repozytorium, informacje „</a:t>
            </a:r>
            <a:r>
              <a:rPr lang="pl-PL" sz="2400" dirty="0" err="1" smtClean="0">
                <a:latin typeface="+mj-lt"/>
              </a:rPr>
              <a:t>who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is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who</a:t>
            </a:r>
            <a:r>
              <a:rPr lang="pl-PL" sz="2400" dirty="0" smtClean="0">
                <a:latin typeface="+mj-lt"/>
              </a:rPr>
              <a:t> in CC”, informacje o sprofilowanych mikrobiologicznych ośrodkach naukowych.</a:t>
            </a:r>
          </a:p>
          <a:p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444439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20382" y="1079376"/>
            <a:ext cx="107620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400" dirty="0" smtClean="0"/>
              <a:t>International </a:t>
            </a:r>
            <a:r>
              <a:rPr lang="pl-PL" sz="2400" dirty="0" err="1" smtClean="0"/>
              <a:t>Depositary</a:t>
            </a:r>
            <a:r>
              <a:rPr lang="pl-PL" sz="2400" dirty="0" smtClean="0"/>
              <a:t> Authority - przechowywanie mikroorganizmów w związku z postępowaniem patentowym</a:t>
            </a:r>
          </a:p>
          <a:p>
            <a:pPr marL="342900" indent="-342900">
              <a:buAutoNum type="arabicPeriod"/>
            </a:pPr>
            <a:r>
              <a:rPr lang="pl-PL" sz="2400" dirty="0" smtClean="0"/>
              <a:t>Depozyty bezpieczne (</a:t>
            </a:r>
            <a:r>
              <a:rPr lang="pl-PL" sz="2400" dirty="0" err="1" smtClean="0"/>
              <a:t>safe</a:t>
            </a:r>
            <a:r>
              <a:rPr lang="pl-PL" sz="2400" dirty="0" smtClean="0"/>
              <a:t>)</a:t>
            </a:r>
          </a:p>
          <a:p>
            <a:pPr marL="342900" indent="-342900">
              <a:buAutoNum type="arabicPeriod"/>
            </a:pPr>
            <a:r>
              <a:rPr lang="pl-PL" sz="2400" dirty="0" smtClean="0"/>
              <a:t>Depozyty publiczne</a:t>
            </a:r>
          </a:p>
          <a:p>
            <a:pPr marL="342900" indent="-342900">
              <a:buAutoNum type="arabicPeriod"/>
            </a:pPr>
            <a:r>
              <a:rPr lang="pl-PL" sz="2400" dirty="0" smtClean="0"/>
              <a:t>Identyfikacja mikroorganizmów </a:t>
            </a:r>
          </a:p>
          <a:p>
            <a:r>
              <a:rPr lang="pl-PL" sz="2400" dirty="0"/>
              <a:t>5</a:t>
            </a:r>
            <a:r>
              <a:rPr lang="pl-PL" sz="2400" dirty="0" smtClean="0"/>
              <a:t>. Szkolenia w zakresie: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</a:t>
            </a:r>
            <a:r>
              <a:rPr lang="pl-PL" sz="2400" dirty="0" smtClean="0"/>
              <a:t>rzechowywania mikroorganizmów,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i</a:t>
            </a:r>
            <a:r>
              <a:rPr lang="pl-PL" sz="2400" dirty="0" smtClean="0"/>
              <a:t>dentyfikacji,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c</a:t>
            </a:r>
            <a:r>
              <a:rPr lang="pl-PL" sz="2400" dirty="0" smtClean="0"/>
              <a:t>hemotaksonomii,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g</a:t>
            </a:r>
            <a:r>
              <a:rPr lang="pl-PL" sz="2400" dirty="0" smtClean="0"/>
              <a:t>romadzenia danych i zarządzania danymi,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b</a:t>
            </a:r>
            <a:r>
              <a:rPr lang="pl-PL" sz="2400" dirty="0" smtClean="0"/>
              <a:t>ezpieczeństwa w laboratorium.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27934" y="433045"/>
            <a:ext cx="174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USŁUGI</a:t>
            </a:r>
            <a:endParaRPr lang="pl-PL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618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80061" y="1654629"/>
            <a:ext cx="114207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 zależności od profilu naukowego kolekcji:</a:t>
            </a:r>
          </a:p>
          <a:p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Bakterie, grzyby (strzępkowe, drożdże), wirusy, linie komórkowe (ludzkie i zwierzęce) itd.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Metody </a:t>
            </a:r>
            <a:r>
              <a:rPr lang="pl-PL" sz="2400" dirty="0" smtClean="0"/>
              <a:t>klasyczne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Metody biochemiczne, fizjologiczne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Metody </a:t>
            </a:r>
            <a:r>
              <a:rPr lang="pl-PL" sz="2400" dirty="0" smtClean="0"/>
              <a:t>molekularne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r>
              <a:rPr lang="pl-PL" sz="2800" b="1" dirty="0" smtClean="0"/>
              <a:t>Różnorodność metod - analizy integracyjne </a:t>
            </a:r>
          </a:p>
          <a:p>
            <a:r>
              <a:rPr lang="pl-PL" sz="2400" dirty="0"/>
              <a:t>W</a:t>
            </a:r>
            <a:r>
              <a:rPr lang="pl-PL" sz="2400" dirty="0" smtClean="0"/>
              <a:t>alidacja </a:t>
            </a:r>
            <a:r>
              <a:rPr lang="pl-PL" sz="2400" dirty="0"/>
              <a:t>metod 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system </a:t>
            </a:r>
            <a:r>
              <a:rPr lang="pl-PL" sz="2400" dirty="0" smtClean="0"/>
              <a:t>zarządzania jakością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24609" y="461560"/>
            <a:ext cx="3131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IDENTYFIKACJA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75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64275" y="1255594"/>
            <a:ext cx="100856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Zmieniły się oczekiwania wobec kolekcji kultur.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Cenna stała się wiedza o szczepach (charakterystyka np. </a:t>
            </a:r>
            <a:r>
              <a:rPr lang="pl-PL" sz="2400" dirty="0" smtClean="0"/>
              <a:t>zdolności technologicznych</a:t>
            </a:r>
            <a:r>
              <a:rPr lang="pl-PL" sz="2400" dirty="0"/>
              <a:t>) przechowywana w kolekcjach, nie tylko szczepy </a:t>
            </a:r>
            <a:r>
              <a:rPr lang="pl-PL" sz="2400" i="1" dirty="0"/>
              <a:t>per </a:t>
            </a:r>
            <a:r>
              <a:rPr lang="pl-PL" sz="2400" i="1" dirty="0" err="1"/>
              <a:t>se</a:t>
            </a:r>
            <a:r>
              <a:rPr lang="pl-PL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Wiele kolekcji uzyskuje status </a:t>
            </a:r>
            <a:r>
              <a:rPr lang="pl-PL" sz="2400" dirty="0" err="1"/>
              <a:t>Biological</a:t>
            </a:r>
            <a:r>
              <a:rPr lang="pl-PL" sz="2400" dirty="0"/>
              <a:t> Resource </a:t>
            </a:r>
            <a:r>
              <a:rPr lang="pl-PL" sz="2400" dirty="0" err="1"/>
              <a:t>Centers</a:t>
            </a:r>
            <a:r>
              <a:rPr lang="pl-PL" sz="2400" dirty="0"/>
              <a:t>  zgodnie z definicją OECD, spełniając międzynarodowe kryteria jakości, prowadząc badania podstawowe,  podnosząc wartość aplikacyjną szczepów i tworząc informację o </a:t>
            </a:r>
            <a:r>
              <a:rPr lang="pl-PL" sz="2400" dirty="0" smtClean="0"/>
              <a:t>szczepach, ale podnosi to koszty.</a:t>
            </a:r>
            <a:endParaRPr lang="pl-P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W zmieniającym się świecie naukowym, niektóre kolekcje </a:t>
            </a:r>
            <a:r>
              <a:rPr lang="pl-PL" sz="2400" dirty="0" smtClean="0"/>
              <a:t>znikają </a:t>
            </a:r>
            <a:r>
              <a:rPr lang="pl-PL" sz="2400" dirty="0"/>
              <a:t>z uwagi na  niedostateczne finansowanie, zmianę strategii rządu  i koszt nowych technologii.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125337" y="386573"/>
            <a:ext cx="536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ZMIANY</a:t>
            </a:r>
            <a:endParaRPr lang="pl-PL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449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711293" y="495498"/>
            <a:ext cx="1743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  <a:latin typeface="+mj-lt"/>
              </a:rPr>
              <a:t>KOSZTY </a:t>
            </a:r>
            <a:endParaRPr lang="pl-PL" sz="36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50909"/>
              </p:ext>
            </p:extLst>
          </p:nvPr>
        </p:nvGraphicFramePr>
        <p:xfrm>
          <a:off x="2032001" y="1532466"/>
          <a:ext cx="8127999" cy="4419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178628"/>
                <a:gridCol w="2240038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Koszty roczne (tys. euro)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personel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Do 10 osób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185-300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przyjęcie/deponowanie</a:t>
                      </a:r>
                    </a:p>
                    <a:p>
                      <a:r>
                        <a:rPr lang="pl-PL" dirty="0" smtClean="0">
                          <a:latin typeface="+mj-lt"/>
                        </a:rPr>
                        <a:t>szczepów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500/rok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185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przechowywanie szczepów 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5000 szczepów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30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dystrybucja szczepów 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2000 szczepów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30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zarządzanie danymi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Baza danych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1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użytkowanie sprzętów lab</a:t>
                      </a:r>
                    </a:p>
                    <a:p>
                      <a:r>
                        <a:rPr lang="pl-PL" dirty="0" smtClean="0">
                          <a:latin typeface="+mj-lt"/>
                        </a:rPr>
                        <a:t>serwisowanie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90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drobny sprzęt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Odczynniki chemiczne,</a:t>
                      </a:r>
                    </a:p>
                    <a:p>
                      <a:r>
                        <a:rPr lang="pl-PL" dirty="0" smtClean="0">
                          <a:latin typeface="+mj-lt"/>
                        </a:rPr>
                        <a:t>ampułki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20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+mj-lt"/>
                        </a:rPr>
                        <a:t>całość</a:t>
                      </a:r>
                      <a:endParaRPr lang="pl-PL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+mj-lt"/>
                        </a:rPr>
                        <a:t>540-730</a:t>
                      </a:r>
                      <a:endParaRPr lang="pl-PL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8737600" y="6356351"/>
            <a:ext cx="18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Smith</a:t>
            </a:r>
            <a:r>
              <a:rPr lang="pl-PL" dirty="0" smtClean="0"/>
              <a:t> et al. 2014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31140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071" y="1981925"/>
            <a:ext cx="6558643" cy="397891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636000" y="5960835"/>
            <a:ext cx="176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Smith</a:t>
            </a:r>
            <a:r>
              <a:rPr lang="pl-PL" dirty="0" smtClean="0"/>
              <a:t> et al. 2014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489832" y="593570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WPŁYWY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919090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28048" y="1671815"/>
            <a:ext cx="10654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Z założenia </a:t>
            </a:r>
            <a:r>
              <a:rPr lang="pl-PL" sz="2400" dirty="0" smtClean="0"/>
              <a:t>otwarte, konsorcjum MIRRI-PL  </a:t>
            </a:r>
            <a:r>
              <a:rPr lang="pl-PL" sz="2400" dirty="0"/>
              <a:t>będzie udostępniać </a:t>
            </a:r>
            <a:r>
              <a:rPr lang="pl-PL" sz="2400" dirty="0" smtClean="0"/>
              <a:t>mikroorganizmy zarówno naukowcom </a:t>
            </a:r>
            <a:r>
              <a:rPr lang="pl-PL" sz="2400" dirty="0"/>
              <a:t>jak i </a:t>
            </a:r>
            <a:r>
              <a:rPr lang="pl-PL" sz="2400" dirty="0" smtClean="0"/>
              <a:t>przemysłowi.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Dla </a:t>
            </a:r>
            <a:r>
              <a:rPr lang="pl-PL" sz="2400" dirty="0"/>
              <a:t>środowiska naukowego dostęp do </a:t>
            </a:r>
            <a:r>
              <a:rPr lang="pl-PL" sz="2400" dirty="0" smtClean="0"/>
              <a:t>bogatych zasobów scharakteryzowanych mikroorganizmów jest </a:t>
            </a:r>
            <a:r>
              <a:rPr lang="pl-PL" sz="2400" dirty="0"/>
              <a:t>wstępem do innowacyjnych badań. 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Środowisku przemysłowemu </a:t>
            </a:r>
            <a:r>
              <a:rPr lang="pl-PL" sz="2400" dirty="0"/>
              <a:t>daje to możliwość, nie tylko </a:t>
            </a:r>
            <a:r>
              <a:rPr lang="pl-PL" sz="2400" dirty="0" smtClean="0"/>
              <a:t>korzystania </a:t>
            </a:r>
            <a:r>
              <a:rPr lang="pl-PL" sz="2400" dirty="0"/>
              <a:t>z zasobów </a:t>
            </a:r>
            <a:r>
              <a:rPr lang="pl-PL" sz="2400" dirty="0" smtClean="0"/>
              <a:t>i </a:t>
            </a:r>
            <a:r>
              <a:rPr lang="pl-PL" sz="2400" dirty="0"/>
              <a:t>wyników prowadzonych badań, ale także </a:t>
            </a:r>
            <a:r>
              <a:rPr lang="pl-PL" sz="2400" dirty="0" smtClean="0"/>
              <a:t>integracji </a:t>
            </a:r>
            <a:r>
              <a:rPr lang="pl-PL" sz="2400" dirty="0"/>
              <a:t>posiadanej infrastruktury badawczej, opracowania danych i prowadzenia analiz zgodnie z wypracowanymi standardami przez </a:t>
            </a:r>
            <a:r>
              <a:rPr lang="pl-PL" sz="2400" dirty="0" smtClean="0"/>
              <a:t>naukowców.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402006" y="729105"/>
            <a:ext cx="633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MIRRI-PL</a:t>
            </a:r>
            <a:r>
              <a:rPr lang="pl-PL" sz="3600" dirty="0" smtClean="0">
                <a:solidFill>
                  <a:schemeClr val="tx2"/>
                </a:solidFill>
              </a:rPr>
              <a:t> </a:t>
            </a:r>
            <a:endParaRPr lang="pl-PL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67729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666" y="4064948"/>
            <a:ext cx="5852667" cy="157290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7469" y="1184677"/>
            <a:ext cx="10922000" cy="221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893" tIns="41446" rIns="82893" bIns="414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0853" indent="-310853" defTabSz="407275" fontAlgn="base">
              <a:lnSpc>
                <a:spcPct val="90000"/>
              </a:lnSpc>
              <a:spcBef>
                <a:spcPct val="20000"/>
              </a:spcBef>
              <a:spcAft>
                <a:spcPts val="522"/>
              </a:spcAft>
              <a:buClr>
                <a:srgbClr val="E77A05"/>
              </a:buClr>
              <a:buSzPct val="100000"/>
              <a:buFontTx/>
              <a:buChar char="-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Buduje polską  infrastrukturę, która umożliwia dostęp do wysokiej jakości mikroorganizmów, ich metabolitów, związanych danych do badań i wdrożeń, rozwoju i aplikacji.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10853" indent="-310853" defTabSz="407275" fontAlgn="base">
              <a:lnSpc>
                <a:spcPct val="90000"/>
              </a:lnSpc>
              <a:spcBef>
                <a:spcPct val="20000"/>
              </a:spcBef>
              <a:spcAft>
                <a:spcPts val="522"/>
              </a:spcAft>
              <a:buClr>
                <a:srgbClr val="E77A05"/>
              </a:buClr>
              <a:buSzPct val="100000"/>
              <a:buFontTx/>
              <a:buChar char="-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Otwiera publiczne źródła zasobó</a:t>
            </a:r>
            <a:r>
              <a:rPr lang="pl-PL" dirty="0">
                <a:latin typeface="Calibri" pitchFamily="34" charset="0"/>
                <a:cs typeface="Calibri" pitchFamily="34" charset="0"/>
              </a:rPr>
              <a:t>w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mikrobiologicznych dla naukowców, umożliwia dostarczanie materiału mikrobiologicznego i usług bardziej efektywnie i wydajnie, przyspiesza rozwój biotechnologii.</a:t>
            </a:r>
            <a:endParaRPr lang="en-GB" strike="sngStrik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19624" y="520486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MIRRI-PL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0477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404242A-DE0E-404F-9947-169F39FA839B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Pfeil nach oben und unten 7"/>
          <p:cNvSpPr/>
          <p:nvPr/>
        </p:nvSpPr>
        <p:spPr bwMode="auto">
          <a:xfrm>
            <a:off x="5377432" y="1273296"/>
            <a:ext cx="326622" cy="914541"/>
          </a:xfrm>
          <a:prstGeom prst="upDownArrow">
            <a:avLst/>
          </a:prstGeom>
          <a:solidFill>
            <a:srgbClr val="E77A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112000"/>
              </a:lnSpc>
              <a:spcBef>
                <a:spcPts val="261"/>
              </a:spcBef>
              <a:spcAft>
                <a:spcPts val="522"/>
              </a:spcAft>
              <a:buClr>
                <a:srgbClr val="000000"/>
              </a:buClr>
              <a:buSzPct val="100000"/>
            </a:pPr>
            <a:endParaRPr lang="de-DE" sz="1996">
              <a:solidFill>
                <a:srgbClr val="FFFFFF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682650" y="2271774"/>
            <a:ext cx="5389564" cy="4008726"/>
            <a:chOff x="1511920" y="2555701"/>
            <a:chExt cx="5940996" cy="4418878"/>
          </a:xfrm>
        </p:grpSpPr>
        <p:graphicFrame>
          <p:nvGraphicFramePr>
            <p:cNvPr id="5" name="Diagramm 4"/>
            <p:cNvGraphicFramePr/>
            <p:nvPr>
              <p:extLst>
                <p:ext uri="{D42A27DB-BD31-4B8C-83A1-F6EECF244321}">
                  <p14:modId xmlns:p14="http://schemas.microsoft.com/office/powerpoint/2010/main" val="3170833184"/>
                </p:ext>
              </p:extLst>
            </p:nvPr>
          </p:nvGraphicFramePr>
          <p:xfrm>
            <a:off x="1511920" y="2555701"/>
            <a:ext cx="5940996" cy="44188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feld 8"/>
            <p:cNvSpPr txBox="1"/>
            <p:nvPr/>
          </p:nvSpPr>
          <p:spPr>
            <a:xfrm>
              <a:off x="4091262" y="4300627"/>
              <a:ext cx="1502392" cy="1342648"/>
            </a:xfrm>
            <a:prstGeom prst="rect">
              <a:avLst/>
            </a:prstGeom>
            <a:noFill/>
            <a:ln>
              <a:solidFill>
                <a:srgbClr val="E77A05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07571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r>
                <a:rPr lang="pl-PL" sz="2177" b="1" dirty="0" smtClean="0">
                  <a:solidFill>
                    <a:srgbClr val="E77A05"/>
                  </a:solidFill>
                  <a:latin typeface="Calibri" pitchFamily="34" charset="0"/>
                  <a:cs typeface="Calibri" pitchFamily="34" charset="0"/>
                </a:rPr>
                <a:t>Kolekcje/centra zasobów</a:t>
              </a:r>
              <a:endParaRPr lang="de-DE" sz="2177" b="1" dirty="0">
                <a:solidFill>
                  <a:srgbClr val="E77A05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4100441" y="446498"/>
            <a:ext cx="320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MIRRI-PL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74740" y="551491"/>
            <a:ext cx="10396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KOLEKCJE/CENTRA ZASOBÓW </a:t>
            </a:r>
            <a:r>
              <a:rPr lang="pl-PL" sz="3600" b="1" dirty="0" smtClean="0">
                <a:solidFill>
                  <a:schemeClr val="tx2"/>
                </a:solidFill>
              </a:rPr>
              <a:t>MIKROBIOLOGICZNYCH</a:t>
            </a:r>
            <a:endParaRPr lang="pl-PL" sz="3600" b="1" dirty="0" smtClean="0">
              <a:solidFill>
                <a:schemeClr val="tx2"/>
              </a:solidFill>
            </a:endParaRPr>
          </a:p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ERA PRZEDMIKROBIOMOWA</a:t>
            </a:r>
            <a:endParaRPr lang="pl-PL" sz="3600" b="1" dirty="0" smtClean="0">
              <a:solidFill>
                <a:schemeClr val="tx2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47" y="2144904"/>
            <a:ext cx="5326038" cy="336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32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404242A-DE0E-404F-9947-169F39FA839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9" name="Textfeld 18"/>
          <p:cNvSpPr txBox="1"/>
          <p:nvPr/>
        </p:nvSpPr>
        <p:spPr>
          <a:xfrm>
            <a:off x="742737" y="145490"/>
            <a:ext cx="8409014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7275" fontAlgn="base" hangingPunct="0">
              <a:lnSpc>
                <a:spcPct val="112000"/>
              </a:lnSpc>
              <a:spcBef>
                <a:spcPts val="261"/>
              </a:spcBef>
              <a:spcAft>
                <a:spcPts val="522"/>
              </a:spcAft>
              <a:buClr>
                <a:srgbClr val="000000"/>
              </a:buClr>
              <a:buSzPct val="100000"/>
            </a:pPr>
            <a:r>
              <a:rPr lang="pl-PL" sz="2540" b="1" dirty="0" smtClean="0">
                <a:solidFill>
                  <a:srgbClr val="5B7284"/>
                </a:solidFill>
                <a:latin typeface="Calibri" pitchFamily="34" charset="0"/>
                <a:cs typeface="Calibri" pitchFamily="34" charset="0"/>
              </a:rPr>
              <a:t>MIRRI-PL</a:t>
            </a:r>
            <a:endParaRPr lang="en-GB" sz="2540" b="1" dirty="0">
              <a:solidFill>
                <a:srgbClr val="5B7284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0" name="Gruppieren 59"/>
          <p:cNvGrpSpPr/>
          <p:nvPr/>
        </p:nvGrpSpPr>
        <p:grpSpPr>
          <a:xfrm>
            <a:off x="1588620" y="1002163"/>
            <a:ext cx="7987741" cy="5753626"/>
            <a:chOff x="71760" y="914479"/>
            <a:chExt cx="8805005" cy="6342307"/>
          </a:xfrm>
        </p:grpSpPr>
        <p:graphicFrame>
          <p:nvGraphicFramePr>
            <p:cNvPr id="5" name="Diagramm 4"/>
            <p:cNvGraphicFramePr/>
            <p:nvPr>
              <p:extLst>
                <p:ext uri="{D42A27DB-BD31-4B8C-83A1-F6EECF244321}">
                  <p14:modId xmlns:p14="http://schemas.microsoft.com/office/powerpoint/2010/main" val="45976717"/>
                </p:ext>
              </p:extLst>
            </p:nvPr>
          </p:nvGraphicFramePr>
          <p:xfrm>
            <a:off x="791840" y="1752852"/>
            <a:ext cx="7200800" cy="52047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feld 5"/>
            <p:cNvSpPr txBox="1"/>
            <p:nvPr/>
          </p:nvSpPr>
          <p:spPr>
            <a:xfrm>
              <a:off x="71760" y="2509498"/>
              <a:ext cx="2016669" cy="37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7275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r>
                <a:rPr lang="pl-PL" sz="1452" dirty="0" smtClean="0">
                  <a:solidFill>
                    <a:srgbClr val="5B7284"/>
                  </a:solidFill>
                  <a:latin typeface="Calibri" pitchFamily="34" charset="0"/>
                  <a:cs typeface="Calibri" pitchFamily="34" charset="0"/>
                </a:rPr>
                <a:t>kolekcje naukowe</a:t>
              </a:r>
              <a:endParaRPr lang="en-GB" sz="1452" dirty="0">
                <a:solidFill>
                  <a:srgbClr val="5B728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998835" y="914479"/>
              <a:ext cx="2908751" cy="70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7275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r>
                <a:rPr lang="pl-PL" sz="1600" dirty="0" smtClean="0">
                  <a:solidFill>
                    <a:srgbClr val="5B7284"/>
                  </a:solidFill>
                  <a:latin typeface="Calibri" pitchFamily="34" charset="0"/>
                  <a:cs typeface="Calibri" pitchFamily="34" charset="0"/>
                </a:rPr>
                <a:t>Rozszerzanie danych naukowych </a:t>
              </a:r>
              <a:endParaRPr lang="en-GB" sz="1600" dirty="0">
                <a:solidFill>
                  <a:srgbClr val="5B728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949926" y="3540592"/>
              <a:ext cx="1926839" cy="653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7275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r>
                <a:rPr lang="pl-PL" sz="1452" dirty="0" smtClean="0">
                  <a:solidFill>
                    <a:srgbClr val="5B7284"/>
                  </a:solidFill>
                  <a:latin typeface="Calibri" pitchFamily="34" charset="0"/>
                  <a:cs typeface="Calibri" pitchFamily="34" charset="0"/>
                </a:rPr>
                <a:t>Współpraca z użytkownikami</a:t>
              </a:r>
              <a:endParaRPr lang="en-GB" sz="1452" dirty="0">
                <a:solidFill>
                  <a:srgbClr val="5B728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292770" y="5802309"/>
              <a:ext cx="2149324" cy="653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7275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r>
                <a:rPr lang="pl-PL" sz="1452" dirty="0" smtClean="0">
                  <a:solidFill>
                    <a:srgbClr val="5B7284"/>
                  </a:solidFill>
                  <a:latin typeface="Calibri" pitchFamily="34" charset="0"/>
                  <a:cs typeface="Calibri" pitchFamily="34" charset="0"/>
                </a:rPr>
                <a:t>Rozpoznanie przez agencje finansujące </a:t>
              </a:r>
              <a:endParaRPr lang="en-GB" sz="1452" dirty="0">
                <a:solidFill>
                  <a:srgbClr val="5B728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Nach rechts gekrümmter Pfeil 22"/>
            <p:cNvSpPr/>
            <p:nvPr/>
          </p:nvSpPr>
          <p:spPr bwMode="auto">
            <a:xfrm>
              <a:off x="4492339" y="1560006"/>
              <a:ext cx="360040" cy="606807"/>
            </a:xfrm>
            <a:prstGeom prst="curvedRightArrow">
              <a:avLst/>
            </a:prstGeom>
            <a:solidFill>
              <a:srgbClr val="5B728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endParaRPr lang="en-GB" sz="1996">
                <a:solidFill>
                  <a:srgbClr val="FFFFFF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3384128" y="3700240"/>
              <a:ext cx="2220867" cy="929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7275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r>
                <a:rPr lang="pl-PL" sz="2177" b="1" dirty="0" smtClean="0">
                  <a:solidFill>
                    <a:srgbClr val="5B7284"/>
                  </a:solidFill>
                  <a:latin typeface="Calibri" pitchFamily="34" charset="0"/>
                  <a:cs typeface="Calibri" pitchFamily="34" charset="0"/>
                </a:rPr>
                <a:t>Otwarcie na innowacje </a:t>
              </a:r>
              <a:endParaRPr lang="en-GB" sz="2177" b="1" dirty="0">
                <a:solidFill>
                  <a:srgbClr val="5B728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813595" y="2699717"/>
              <a:ext cx="2032848" cy="405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7275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r>
                <a:rPr lang="pl-PL" sz="1600" dirty="0" smtClean="0">
                  <a:solidFill>
                    <a:srgbClr val="5B7284"/>
                  </a:solidFill>
                  <a:latin typeface="Calibri" pitchFamily="34" charset="0"/>
                  <a:cs typeface="Calibri" pitchFamily="34" charset="0"/>
                </a:rPr>
                <a:t>Szkolenia i edukacja</a:t>
              </a:r>
              <a:endParaRPr lang="en-GB" sz="1600" dirty="0">
                <a:solidFill>
                  <a:srgbClr val="5B728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919762" y="1407751"/>
              <a:ext cx="1825276" cy="78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7275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r>
                <a:rPr lang="pl-PL" dirty="0" smtClean="0">
                  <a:solidFill>
                    <a:srgbClr val="5B7284"/>
                  </a:solidFill>
                  <a:latin typeface="Calibri" pitchFamily="34" charset="0"/>
                  <a:cs typeface="Calibri" pitchFamily="34" charset="0"/>
                </a:rPr>
                <a:t>Przestrzeganie prawa</a:t>
              </a:r>
              <a:endParaRPr lang="en-GB" dirty="0">
                <a:solidFill>
                  <a:srgbClr val="5B728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791841" y="6111409"/>
              <a:ext cx="2022572" cy="92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7275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r>
                <a:rPr lang="pl-PL" sz="1452" dirty="0" smtClean="0">
                  <a:solidFill>
                    <a:srgbClr val="5B7284"/>
                  </a:solidFill>
                  <a:latin typeface="Calibri" pitchFamily="34" charset="0"/>
                  <a:cs typeface="Calibri" pitchFamily="34" charset="0"/>
                </a:rPr>
                <a:t>Nowi współpracownicy </a:t>
              </a:r>
              <a:r>
                <a:rPr lang="en-GB" sz="1452" dirty="0" smtClean="0">
                  <a:solidFill>
                    <a:srgbClr val="5B7284"/>
                  </a:solidFill>
                  <a:latin typeface="Calibri" pitchFamily="34" charset="0"/>
                  <a:cs typeface="Calibri" pitchFamily="34" charset="0"/>
                </a:rPr>
                <a:t> MIRRI</a:t>
              </a:r>
              <a:endParaRPr lang="en-GB" sz="1452" dirty="0">
                <a:solidFill>
                  <a:srgbClr val="5B728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364456" y="6471101"/>
              <a:ext cx="2002977" cy="78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7275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r>
                <a:rPr lang="pl-PL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Współpraca z </a:t>
              </a:r>
              <a:r>
                <a:rPr lang="pl-PL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bio</a:t>
              </a:r>
              <a:r>
                <a:rPr lang="pl-PL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-przemysłem</a:t>
              </a:r>
              <a:endPara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Nach rechts gekrümmter Pfeil 41"/>
            <p:cNvSpPr/>
            <p:nvPr/>
          </p:nvSpPr>
          <p:spPr bwMode="auto">
            <a:xfrm>
              <a:off x="3774021" y="1560005"/>
              <a:ext cx="360040" cy="606807"/>
            </a:xfrm>
            <a:prstGeom prst="curvedRightArrow">
              <a:avLst/>
            </a:prstGeom>
            <a:solidFill>
              <a:srgbClr val="5B728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endParaRPr lang="en-GB" sz="1996">
                <a:solidFill>
                  <a:srgbClr val="FFFFFF"/>
                </a:solidFill>
              </a:endParaRPr>
            </a:p>
          </p:txBody>
        </p:sp>
        <p:sp>
          <p:nvSpPr>
            <p:cNvPr id="43" name="Nach rechts gekrümmter Pfeil 42"/>
            <p:cNvSpPr/>
            <p:nvPr/>
          </p:nvSpPr>
          <p:spPr bwMode="auto">
            <a:xfrm rot="2788999">
              <a:off x="6314741" y="2948741"/>
              <a:ext cx="360040" cy="606807"/>
            </a:xfrm>
            <a:prstGeom prst="curvedRightArrow">
              <a:avLst/>
            </a:prstGeom>
            <a:solidFill>
              <a:srgbClr val="5B728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endParaRPr lang="en-GB" sz="1996">
                <a:solidFill>
                  <a:srgbClr val="FFFFFF"/>
                </a:solidFill>
              </a:endParaRPr>
            </a:p>
          </p:txBody>
        </p:sp>
        <p:sp>
          <p:nvSpPr>
            <p:cNvPr id="44" name="Nach rechts gekrümmter Pfeil 43"/>
            <p:cNvSpPr/>
            <p:nvPr/>
          </p:nvSpPr>
          <p:spPr bwMode="auto">
            <a:xfrm rot="3446569">
              <a:off x="6465352" y="3460881"/>
              <a:ext cx="360040" cy="606807"/>
            </a:xfrm>
            <a:prstGeom prst="curvedRightArrow">
              <a:avLst/>
            </a:prstGeom>
            <a:solidFill>
              <a:srgbClr val="5B728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endParaRPr lang="en-GB" sz="1996">
                <a:solidFill>
                  <a:srgbClr val="FFFFFF"/>
                </a:solidFill>
              </a:endParaRPr>
            </a:p>
          </p:txBody>
        </p:sp>
        <p:sp>
          <p:nvSpPr>
            <p:cNvPr id="45" name="Nach rechts gekrümmter Pfeil 44"/>
            <p:cNvSpPr/>
            <p:nvPr/>
          </p:nvSpPr>
          <p:spPr bwMode="auto">
            <a:xfrm rot="7750369">
              <a:off x="5378641" y="5808006"/>
              <a:ext cx="360040" cy="606807"/>
            </a:xfrm>
            <a:prstGeom prst="curvedRightArrow">
              <a:avLst/>
            </a:prstGeom>
            <a:solidFill>
              <a:srgbClr val="5B728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endParaRPr lang="en-GB" sz="1996">
                <a:solidFill>
                  <a:srgbClr val="FFFFFF"/>
                </a:solidFill>
              </a:endParaRPr>
            </a:p>
          </p:txBody>
        </p:sp>
        <p:sp>
          <p:nvSpPr>
            <p:cNvPr id="46" name="Nach rechts gekrümmter Pfeil 45"/>
            <p:cNvSpPr/>
            <p:nvPr/>
          </p:nvSpPr>
          <p:spPr bwMode="auto">
            <a:xfrm rot="7182300">
              <a:off x="5874120" y="5458735"/>
              <a:ext cx="360040" cy="606807"/>
            </a:xfrm>
            <a:prstGeom prst="curvedRightArrow">
              <a:avLst/>
            </a:prstGeom>
            <a:solidFill>
              <a:srgbClr val="5B728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endParaRPr lang="en-GB" sz="1996">
                <a:solidFill>
                  <a:srgbClr val="FFFFFF"/>
                </a:solidFill>
              </a:endParaRPr>
            </a:p>
          </p:txBody>
        </p:sp>
        <p:sp>
          <p:nvSpPr>
            <p:cNvPr id="47" name="Nach rechts gekrümmter Pfeil 46"/>
            <p:cNvSpPr/>
            <p:nvPr/>
          </p:nvSpPr>
          <p:spPr bwMode="auto">
            <a:xfrm rot="16200000">
              <a:off x="2150803" y="3288200"/>
              <a:ext cx="360040" cy="606807"/>
            </a:xfrm>
            <a:prstGeom prst="curvedRightArrow">
              <a:avLst/>
            </a:prstGeom>
            <a:solidFill>
              <a:srgbClr val="5B728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endParaRPr lang="en-GB" sz="1996">
                <a:solidFill>
                  <a:srgbClr val="FFFFFF"/>
                </a:solidFill>
              </a:endParaRPr>
            </a:p>
          </p:txBody>
        </p:sp>
        <p:sp>
          <p:nvSpPr>
            <p:cNvPr id="48" name="Nach rechts gekrümmter Pfeil 47"/>
            <p:cNvSpPr/>
            <p:nvPr/>
          </p:nvSpPr>
          <p:spPr bwMode="auto">
            <a:xfrm rot="12927732">
              <a:off x="2987002" y="5838228"/>
              <a:ext cx="360040" cy="606807"/>
            </a:xfrm>
            <a:prstGeom prst="curvedRightArrow">
              <a:avLst/>
            </a:prstGeom>
            <a:solidFill>
              <a:srgbClr val="5B728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07571" fontAlgn="base" hangingPunct="0">
                <a:lnSpc>
                  <a:spcPct val="112000"/>
                </a:lnSpc>
                <a:spcBef>
                  <a:spcPts val="261"/>
                </a:spcBef>
                <a:spcAft>
                  <a:spcPts val="522"/>
                </a:spcAft>
                <a:buClr>
                  <a:srgbClr val="000000"/>
                </a:buClr>
                <a:buSzPct val="100000"/>
              </a:pPr>
              <a:endParaRPr lang="en-GB" sz="1996">
                <a:solidFill>
                  <a:srgbClr val="FFFFFF"/>
                </a:solidFill>
              </a:endParaRPr>
            </a:p>
          </p:txBody>
        </p:sp>
        <p:cxnSp>
          <p:nvCxnSpPr>
            <p:cNvPr id="50" name="Gerade Verbindung mit Pfeil 49"/>
            <p:cNvCxnSpPr/>
            <p:nvPr/>
          </p:nvCxnSpPr>
          <p:spPr bwMode="auto">
            <a:xfrm flipH="1">
              <a:off x="4919763" y="2769116"/>
              <a:ext cx="408581" cy="57449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77A05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mit Pfeil 51"/>
            <p:cNvCxnSpPr/>
            <p:nvPr/>
          </p:nvCxnSpPr>
          <p:spPr bwMode="auto">
            <a:xfrm flipH="1" flipV="1">
              <a:off x="5328344" y="4571925"/>
              <a:ext cx="408582" cy="21182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77A05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mit Pfeil 53"/>
            <p:cNvCxnSpPr/>
            <p:nvPr/>
          </p:nvCxnSpPr>
          <p:spPr bwMode="auto">
            <a:xfrm flipH="1" flipV="1">
              <a:off x="4442480" y="5167760"/>
              <a:ext cx="12012" cy="72924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77A05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mit Pfeil 55"/>
            <p:cNvCxnSpPr/>
            <p:nvPr/>
          </p:nvCxnSpPr>
          <p:spPr bwMode="auto">
            <a:xfrm flipV="1">
              <a:off x="3084069" y="4499917"/>
              <a:ext cx="516083" cy="28383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77A05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mit Pfeil 57"/>
            <p:cNvCxnSpPr/>
            <p:nvPr/>
          </p:nvCxnSpPr>
          <p:spPr bwMode="auto">
            <a:xfrm>
              <a:off x="3546401" y="2874784"/>
              <a:ext cx="341783" cy="54370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77A05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645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0914" y="1513091"/>
            <a:ext cx="10334172" cy="335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400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Polskie kolekcje mikrobiologiczne są rozproszone, niedofinansowane i korzystają </a:t>
            </a:r>
            <a:br>
              <a:rPr lang="pl-PL" sz="2400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 przestarzałych technik stosowanych zarówno do charakterystyki mikroorganizmów, jak i do rejestrowania informacji o ich właściwościach. W związku z tym istnieje pilna potrzeba pozyskania funduszy i dostosowania się do nowych wyzwań w zakresie mikrobiologii i biotechnologii. </a:t>
            </a:r>
            <a:r>
              <a:rPr lang="pl-PL" sz="2400" b="1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Projekt MIRRI-PL wychodzi naprzeciw tym potrzebom. </a:t>
            </a:r>
            <a:endParaRPr lang="pl-P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88006" y="866760"/>
            <a:ext cx="8062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POLSKIE KOLEKCJE MIKROORGANIZMÓW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93053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30513" y="2690336"/>
            <a:ext cx="9782629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MIRRI-PL chronić będzie polskie </a:t>
            </a:r>
            <a:r>
              <a:rPr lang="pl-PL" sz="2400" dirty="0"/>
              <a:t>zasoby mikrobiologiczne obejmujące bakterie, drożdże, grzyby strzępkowe, rekombinowane cząsteczki DNA, biblioteki </a:t>
            </a:r>
            <a:r>
              <a:rPr lang="pl-PL" sz="2400" dirty="0" err="1"/>
              <a:t>metagenomowe</a:t>
            </a:r>
            <a:r>
              <a:rPr lang="pl-PL" sz="2400" dirty="0"/>
              <a:t> </a:t>
            </a:r>
            <a:r>
              <a:rPr lang="pl-PL" sz="2400" dirty="0" smtClean="0"/>
              <a:t>DNA itd. 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99293" y="1134328"/>
            <a:ext cx="10883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OCHRONA POLSKICH ZASOBÓW MIKROBIOLOGICZNYCH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03439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99886" y="1720840"/>
            <a:ext cx="10087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/>
              <a:t>Skonsolidowane </a:t>
            </a:r>
            <a:r>
              <a:rPr lang="pl-PL" sz="2400" dirty="0"/>
              <a:t>działania partnerów projektu </a:t>
            </a:r>
            <a:r>
              <a:rPr lang="pl-PL" sz="2400" dirty="0" smtClean="0"/>
              <a:t>MIRRI-PL tj. Instytutu Biotechnologii Przemysłu Rolno-Spożywczego im. prof. Wacława Dąbrowskiego (IBPRS) z Kolekcją Kultur Drobnoustrojów Przemysłowych, Instytutu Immunologii i Terapii Doświadczalnej Polskiej Akademii Nauk im. Ludwika Hirszfelda, mieszczący Polską Kolekcję Mikroorganizmów i Uniwersytetu Gdańskiego z nowo utworzoną Kolekcją Plazmidów i Mikroorganizmów umożliwią </a:t>
            </a:r>
            <a:r>
              <a:rPr lang="pl-PL" sz="2400" dirty="0"/>
              <a:t>doskonalenie możliwości technicznych i badawczych infrastruktur laboratoriów, a następnie </a:t>
            </a:r>
            <a:r>
              <a:rPr lang="pl-PL" sz="2400" b="1" dirty="0"/>
              <a:t>umożliwią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/>
              <a:t>rozszerzenie sieci mikrobiologicznej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400" b="1" dirty="0"/>
              <a:t>wspierając merytorycznie coraz większą liczbę kolekcji polskich.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308295" y="844062"/>
            <a:ext cx="813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SKONSOLIDOWANE DZIAŁANIA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5218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27914" y="2249059"/>
            <a:ext cx="10406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W przyszłości, poprzez </a:t>
            </a:r>
            <a:r>
              <a:rPr lang="pl-PL" sz="2400" dirty="0"/>
              <a:t>wspieranie wspólnych działań, wsparcie </a:t>
            </a:r>
            <a:r>
              <a:rPr lang="pl-PL" sz="2400" dirty="0" smtClean="0"/>
              <a:t>techniczne</a:t>
            </a:r>
          </a:p>
          <a:p>
            <a:r>
              <a:rPr lang="pl-PL" sz="2400" dirty="0" smtClean="0"/>
              <a:t> </a:t>
            </a:r>
            <a:r>
              <a:rPr lang="pl-PL" sz="2400" dirty="0"/>
              <a:t>i merytoryczne możliwe będzie płynne przekształcenie niewielkich, ale cennych, wyspecjalizowanych kolekcji zlokalizowanych w różnych ośrodkach naukowych do kolekcji działających zgodnie z międzynarodowymi standardami opartymi o systemy jakości.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11674" y="674409"/>
            <a:ext cx="425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WSPÓLNE DZIAŁANIE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99630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57943" y="1997839"/>
            <a:ext cx="11001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W </a:t>
            </a:r>
            <a:r>
              <a:rPr lang="pl-PL" sz="2400" dirty="0"/>
              <a:t>ramach krajowej strategicznej infrastruktury </a:t>
            </a:r>
            <a:r>
              <a:rPr lang="pl-PL" sz="2400" dirty="0" smtClean="0"/>
              <a:t>badawczej, projekt MIRRI-PL </a:t>
            </a:r>
            <a:r>
              <a:rPr lang="pl-PL" sz="2400" dirty="0"/>
              <a:t>zapewni </a:t>
            </a:r>
            <a:r>
              <a:rPr lang="pl-PL" sz="2400" dirty="0" smtClean="0"/>
              <a:t>zintegrowane </a:t>
            </a:r>
            <a:r>
              <a:rPr lang="pl-PL" sz="2400" dirty="0"/>
              <a:t>podejście do rozwoju, transferu technologii i - zgodnie z prawem - dostępu do źródeł mikrobiologicznych, w tym do ich komercyjnego wykorzystania. </a:t>
            </a:r>
            <a:r>
              <a:rPr lang="pl-PL" sz="2400" b="1" dirty="0"/>
              <a:t>Pobudzi to również badania w obszarach o strategicznym znaczeniu, objętych Krajowym Programem Badań Naukowych.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040271" y="777922"/>
            <a:ext cx="5484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ZINTEGROWANE PODEJŚCIE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1246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3829" y="1997839"/>
            <a:ext cx="114662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Dostarczając </a:t>
            </a:r>
            <a:r>
              <a:rPr lang="pl-PL" sz="2400" dirty="0"/>
              <a:t>wysokiej jakości, certyfikowany materiał mikrobiologiczny, MIRRI-PL zbuduje przyjazne środowisko dla nauki i rozwoju technologii. 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Potrzeba </a:t>
            </a:r>
            <a:r>
              <a:rPr lang="pl-PL" sz="2400" dirty="0"/>
              <a:t>utworzenia </a:t>
            </a:r>
            <a:r>
              <a:rPr lang="pl-PL" sz="2400" dirty="0" smtClean="0"/>
              <a:t>Centrów </a:t>
            </a:r>
            <a:r>
              <a:rPr lang="pl-PL" sz="2400" dirty="0"/>
              <a:t>Zasobów Mikrobiologicznych </a:t>
            </a:r>
            <a:r>
              <a:rPr lang="pl-PL" sz="2400" dirty="0" smtClean="0"/>
              <a:t>objętych systemem </a:t>
            </a:r>
            <a:r>
              <a:rPr lang="pl-PL" sz="2400" dirty="0" smtClean="0"/>
              <a:t>zarządzania jakością </a:t>
            </a:r>
            <a:r>
              <a:rPr lang="pl-PL" sz="2400" dirty="0" smtClean="0"/>
              <a:t>(certyfikacja/akredytacja).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Konsorcjum </a:t>
            </a:r>
            <a:r>
              <a:rPr lang="pl-PL" sz="2400" dirty="0"/>
              <a:t>MIRRI-PL zapewni powszechny dostęp do panelu ekspertyz i usług w zakresie mikrobiologii. Działalność tego konsorcjum w znacznym stopniu ułatwi dostępność do </a:t>
            </a:r>
            <a:r>
              <a:rPr lang="pl-PL" sz="2400" dirty="0" err="1"/>
              <a:t>biozasobów</a:t>
            </a:r>
            <a:r>
              <a:rPr lang="pl-PL" sz="2400" dirty="0"/>
              <a:t> o znaczeniu badawczym i </a:t>
            </a:r>
            <a:r>
              <a:rPr lang="pl-PL" sz="2400" dirty="0" smtClean="0"/>
              <a:t>komercyjnym. 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23582" y="834246"/>
            <a:ext cx="9620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CERTYFIKOWANY MATERIAŁ MIKROBIOLOGICZNY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99196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40229" y="1582341"/>
            <a:ext cx="106099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Długoterminowy </a:t>
            </a:r>
            <a:r>
              <a:rPr lang="pl-PL" sz="2400" dirty="0"/>
              <a:t>dostęp do materiału biologicznego, z którego korzystają ośrodki naukowe, umożliwi </a:t>
            </a:r>
            <a:r>
              <a:rPr lang="pl-PL" sz="2400" dirty="0" smtClean="0"/>
              <a:t>porównanie wyników pracy </a:t>
            </a:r>
            <a:r>
              <a:rPr lang="pl-PL" sz="2400" dirty="0"/>
              <a:t>i ułatwi prowadzenie badań najwyższej jakości. 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MIRRI-PL </a:t>
            </a:r>
            <a:r>
              <a:rPr lang="pl-PL" sz="2400" dirty="0" smtClean="0"/>
              <a:t>będzie </a:t>
            </a:r>
            <a:r>
              <a:rPr lang="pl-PL" sz="2400" dirty="0"/>
              <a:t>wspomagać badania akademickie i przemysłowe wysokojakościowymi usługami oraz </a:t>
            </a:r>
            <a:r>
              <a:rPr lang="pl-PL" sz="2400" b="1" dirty="0"/>
              <a:t>sprawdzonym/wiarygodnym/legalnym </a:t>
            </a:r>
            <a:r>
              <a:rPr lang="pl-PL" sz="2400" dirty="0"/>
              <a:t>materiałem mikrobiologicznym. 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Dążymy do konkurencyjności </a:t>
            </a:r>
            <a:r>
              <a:rPr lang="pl-PL" sz="2400" dirty="0"/>
              <a:t>polskich kolekcji materiałów </a:t>
            </a:r>
            <a:r>
              <a:rPr lang="pl-PL" sz="2400" dirty="0" smtClean="0"/>
              <a:t>biologicznych, do uzyskiwania nowych możliwości badawczych, </a:t>
            </a:r>
            <a:r>
              <a:rPr lang="pl-PL" sz="2400" dirty="0"/>
              <a:t>jak i współpracy z przedsiębiorstwami biotechnologicznymi.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34770" y="668740"/>
            <a:ext cx="4165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KONKURENCYJNOŚĆ 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47397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4024" y="2274838"/>
            <a:ext cx="10436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Jednym z bardziej istotnych zadań centrów zasobów mikrobiologicznych, oprócz  identyfikacji, są </a:t>
            </a:r>
            <a:r>
              <a:rPr lang="pl-PL" sz="2400" dirty="0"/>
              <a:t>badania nad procesami życiowymi </a:t>
            </a:r>
            <a:r>
              <a:rPr lang="pl-PL" sz="2400" dirty="0" smtClean="0"/>
              <a:t>mikroorganizmów,</a:t>
            </a:r>
          </a:p>
          <a:p>
            <a:pPr algn="just"/>
            <a:r>
              <a:rPr lang="pl-PL" sz="2400" dirty="0" smtClean="0"/>
              <a:t>    </a:t>
            </a:r>
            <a:r>
              <a:rPr lang="pl-PL" sz="2400" dirty="0"/>
              <a:t>a zwłaszcza analiza dynamiki syntezy metabolitów. </a:t>
            </a:r>
            <a:endParaRPr lang="pl-PL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Ma </a:t>
            </a:r>
            <a:r>
              <a:rPr lang="pl-PL" sz="2400" dirty="0"/>
              <a:t>to istotne znaczenie przy poszukiwaniu i wykorzystywaniu (aplikacji) drobnoustrojów o dużym potencjale badawczym i aplikacyjnym (nowe </a:t>
            </a:r>
            <a:r>
              <a:rPr lang="pl-PL" sz="2400" dirty="0" err="1"/>
              <a:t>bioprodukty</a:t>
            </a:r>
            <a:r>
              <a:rPr lang="pl-PL" sz="2400" dirty="0"/>
              <a:t>  w zakresie biotechnologii i medycyny).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936980" y="870981"/>
            <a:ext cx="8223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W </a:t>
            </a:r>
            <a:r>
              <a:rPr lang="pl-PL" sz="3600" b="1" dirty="0" smtClean="0">
                <a:solidFill>
                  <a:schemeClr val="tx2"/>
                </a:solidFill>
              </a:rPr>
              <a:t>KIERUNKU NOWYCH BIOPRODUKTÓW 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31873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77672" y="1720840"/>
            <a:ext cx="11273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Udział </a:t>
            </a:r>
            <a:r>
              <a:rPr lang="pl-PL" sz="2400" dirty="0" smtClean="0"/>
              <a:t>w MIRRI-PL </a:t>
            </a:r>
            <a:r>
              <a:rPr lang="pl-PL" sz="2400" dirty="0"/>
              <a:t>umożliwi realizację zadań związanych z utrzymaniem, </a:t>
            </a:r>
            <a:r>
              <a:rPr lang="pl-PL" sz="2400" dirty="0" smtClean="0"/>
              <a:t>kontrolą</a:t>
            </a:r>
          </a:p>
          <a:p>
            <a:pPr algn="just"/>
            <a:r>
              <a:rPr lang="pl-PL" sz="2400" dirty="0" smtClean="0"/>
              <a:t>      i powiększeniem </a:t>
            </a:r>
            <a:r>
              <a:rPr lang="pl-PL" sz="2400" dirty="0"/>
              <a:t>zasobów kolekcji </a:t>
            </a:r>
            <a:r>
              <a:rPr lang="pl-PL" sz="2400" dirty="0" smtClean="0"/>
              <a:t>polskich. </a:t>
            </a:r>
            <a:endParaRPr lang="pl-PL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O </a:t>
            </a:r>
            <a:r>
              <a:rPr lang="pl-PL" sz="2400" dirty="0"/>
              <a:t>ile w dla świata nauki istotna jest właściwa identyfikacja </a:t>
            </a:r>
            <a:r>
              <a:rPr lang="pl-PL" sz="2400" dirty="0" smtClean="0"/>
              <a:t>mikroorganizmu</a:t>
            </a:r>
          </a:p>
          <a:p>
            <a:pPr algn="just"/>
            <a:r>
              <a:rPr lang="pl-PL" sz="2400" dirty="0"/>
              <a:t> </a:t>
            </a:r>
            <a:r>
              <a:rPr lang="pl-PL" sz="2400" dirty="0" smtClean="0"/>
              <a:t>    </a:t>
            </a:r>
            <a:r>
              <a:rPr lang="pl-PL" sz="2400" dirty="0" smtClean="0"/>
              <a:t> </a:t>
            </a:r>
            <a:r>
              <a:rPr lang="pl-PL" sz="2400" dirty="0"/>
              <a:t>z zastosowaniem właściwych, </a:t>
            </a:r>
            <a:r>
              <a:rPr lang="pl-PL" sz="2400" dirty="0" err="1"/>
              <a:t>zwalidowanych</a:t>
            </a:r>
            <a:r>
              <a:rPr lang="pl-PL" sz="2400" dirty="0"/>
              <a:t> metod, o tyle dla </a:t>
            </a:r>
            <a:r>
              <a:rPr lang="pl-PL" sz="2400" dirty="0" err="1" smtClean="0"/>
              <a:t>biogospodarki</a:t>
            </a:r>
            <a:endParaRPr lang="pl-PL" sz="2400" dirty="0" smtClean="0"/>
          </a:p>
          <a:p>
            <a:pPr algn="just"/>
            <a:r>
              <a:rPr lang="pl-PL" sz="2400" dirty="0"/>
              <a:t> </a:t>
            </a:r>
            <a:r>
              <a:rPr lang="pl-PL" sz="2400" dirty="0" smtClean="0"/>
              <a:t>   </a:t>
            </a:r>
            <a:r>
              <a:rPr lang="pl-PL" sz="2400" dirty="0" smtClean="0"/>
              <a:t> </a:t>
            </a:r>
            <a:r>
              <a:rPr lang="pl-PL" sz="2400" dirty="0"/>
              <a:t>i przemysłu ważna jest możliwość aplikacji w różnych procesach biotechnologicznych.  </a:t>
            </a:r>
            <a:endParaRPr lang="pl-PL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Szerokie </a:t>
            </a:r>
            <a:r>
              <a:rPr lang="pl-PL" sz="2400" dirty="0"/>
              <a:t>możliwości aplikacyjne szczepów są możliwe po określeniu wstępnej charakterystyki w określonym profilu biotechnologicznym. </a:t>
            </a:r>
            <a:endParaRPr lang="pl-PL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Tutaj </a:t>
            </a:r>
            <a:r>
              <a:rPr lang="pl-PL" sz="2400" dirty="0"/>
              <a:t>wiedza ekspercka mikrobiologa łączy się z wiedzą ekspercką </a:t>
            </a:r>
            <a:r>
              <a:rPr lang="pl-PL" sz="2400" dirty="0" smtClean="0"/>
              <a:t>biotechnologa, lekarza, </a:t>
            </a:r>
            <a:r>
              <a:rPr lang="pl-PL" sz="2400" dirty="0" smtClean="0"/>
              <a:t>immunologa. 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75965" y="547815"/>
            <a:ext cx="403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WIEDZA EKSPERCKA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14164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80802" y="76031"/>
            <a:ext cx="1153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KOLEKCJE/CENTRA ZASOBÓW MIKROBIOLOGICZNYCH </a:t>
            </a:r>
            <a:endParaRPr lang="pl-PL" sz="3600" b="1" dirty="0">
              <a:solidFill>
                <a:schemeClr val="tx2"/>
              </a:solidFill>
            </a:endParaRPr>
          </a:p>
          <a:p>
            <a:pPr algn="ctr"/>
            <a:r>
              <a:rPr lang="pl-PL" sz="3600" b="1" dirty="0">
                <a:solidFill>
                  <a:schemeClr val="tx2"/>
                </a:solidFill>
              </a:rPr>
              <a:t>Era </a:t>
            </a:r>
            <a:r>
              <a:rPr lang="pl-PL" sz="3600" b="1" dirty="0" err="1" smtClean="0">
                <a:solidFill>
                  <a:schemeClr val="tx2"/>
                </a:solidFill>
              </a:rPr>
              <a:t>mikrobiomu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endParaRPr lang="pl-PL" sz="3600" b="1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7" y="1108698"/>
            <a:ext cx="7874759" cy="49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240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86854" y="1720840"/>
            <a:ext cx="109955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Udział </a:t>
            </a:r>
            <a:r>
              <a:rPr lang="pl-PL" sz="2400" dirty="0"/>
              <a:t>w </a:t>
            </a:r>
            <a:r>
              <a:rPr lang="pl-PL" sz="2400" dirty="0" smtClean="0"/>
              <a:t>MIRRI-PL </a:t>
            </a:r>
            <a:r>
              <a:rPr lang="pl-PL" sz="2400" dirty="0"/>
              <a:t>umożliwi dostosowanie naszych standardów do standardów właściwych i potrzebnych, wprowadzonych wcześniej w innych </a:t>
            </a:r>
            <a:r>
              <a:rPr lang="pl-PL" sz="2400" dirty="0" smtClean="0"/>
              <a:t>krajach w kolekcjach kultur.</a:t>
            </a:r>
            <a:endParaRPr lang="pl-P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Umożliwienie rozwoju </a:t>
            </a:r>
            <a:r>
              <a:rPr lang="pl-PL" sz="2400" dirty="0"/>
              <a:t>biotechnologii </a:t>
            </a:r>
            <a:r>
              <a:rPr lang="pl-PL" sz="2400" dirty="0" smtClean="0"/>
              <a:t>(</a:t>
            </a:r>
            <a:r>
              <a:rPr lang="pl-PL" sz="2400" dirty="0" smtClean="0"/>
              <a:t>np. </a:t>
            </a:r>
            <a:r>
              <a:rPr lang="pl-PL" sz="2400" dirty="0" smtClean="0"/>
              <a:t>startupy</a:t>
            </a:r>
            <a:r>
              <a:rPr lang="pl-PL" sz="2400" dirty="0"/>
              <a:t>, MSP), poprzez </a:t>
            </a:r>
            <a:r>
              <a:rPr lang="pl-PL" sz="2400" dirty="0"/>
              <a:t>udostępnianie kompletnie scharakteryzowanych </a:t>
            </a:r>
            <a:r>
              <a:rPr lang="pl-PL" sz="2400" dirty="0" smtClean="0"/>
              <a:t>mikroorganizmów, tym </a:t>
            </a:r>
            <a:r>
              <a:rPr lang="pl-PL" sz="2400" dirty="0"/>
              <a:t>samym rozwój kolekcji mikrobiologicznych </a:t>
            </a:r>
            <a:r>
              <a:rPr lang="pl-PL" sz="2400" dirty="0" smtClean="0"/>
              <a:t>może wpływać na rozwój </a:t>
            </a:r>
            <a:r>
              <a:rPr lang="pl-PL" sz="2400" dirty="0"/>
              <a:t>biotechnologii w Polsce</a:t>
            </a:r>
          </a:p>
          <a:p>
            <a:pPr algn="just"/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4139080" y="678555"/>
            <a:ext cx="2027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tx2"/>
                </a:solidFill>
              </a:rPr>
              <a:t>KORZYŚCI</a:t>
            </a:r>
          </a:p>
        </p:txBody>
      </p:sp>
    </p:spTree>
    <p:extLst>
      <p:ext uri="{BB962C8B-B14F-4D97-AF65-F5344CB8AC3E}">
        <p14:creationId xmlns:p14="http://schemas.microsoft.com/office/powerpoint/2010/main" val="3116403385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3206" y="1997839"/>
            <a:ext cx="111911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400" dirty="0"/>
              <a:t>Zacieśnienie współpracy pomiędzy sferą nauki i gospodarki wymaga ciągłego dialogu, a przede wszystkim zbudowania skutecznych zachęt dla przedsiębiorców do inwestowania w sferę nauki. Proces ten musi uwzględniać kontekst międzynarodowy, w szczególności wynikający z funkcjonowania w Europejskiej Przestrzeni Badawczej, jak również współpracę z rozwiniętymi krajami spoza Unii Europejskiej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46412" y="243512"/>
            <a:ext cx="985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Nauka a gospodarka 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14836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92678" y="344546"/>
            <a:ext cx="9545882" cy="936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600" b="1" dirty="0" smtClean="0">
                <a:solidFill>
                  <a:srgbClr val="002060"/>
                </a:solidFill>
                <a:latin typeface="+mn-lt"/>
              </a:rPr>
              <a:t>Konwencja o Bioróżnorodności i Protokół z Nagoi</a:t>
            </a:r>
            <a:endParaRPr lang="pl-PL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1373641"/>
            <a:ext cx="96762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zobowiązują wszystkie strony do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umożliwiania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dostępu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zasobów genetycznych,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którymi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dysponują w ramach suwerennych praw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Ponadto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 mocy Konwencji i Protokołu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wszystkie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strony są zobowiązane do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podejmowania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środków na rzecz sprawiedliwego i równego udostępniania wyników badań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naukowych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rozwoju stronie zapewniającej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zasoby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genetyczne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oraz do dzielenia się z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nią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korzyściami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wynikającymi z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komercyjnego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innego wykorzystania tych zasobów.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podział korzyści odbywa się w oparciu o wzajemnie uzgodnione warunki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866" y="2119086"/>
            <a:ext cx="3173534" cy="26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568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77922" y="1119116"/>
            <a:ext cx="111502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/>
              <a:t>Duża i zróżnicowana </a:t>
            </a:r>
            <a:r>
              <a:rPr lang="pl-PL" sz="2400" dirty="0"/>
              <a:t>grupa podmiotów w Unii, w tym pracownicy naukowi i przedsiębiorstwa różnych sektorów przemysłu (np. rozmnażanie roślin i zwierząt, biologiczne środki kontroli, kosmetyki, żywność i napoje, ogrodnictwo, biotechnologia przemysłowa, farmaceutyka</a:t>
            </a:r>
            <a:r>
              <a:rPr lang="pl-PL" sz="2400" dirty="0" smtClean="0"/>
              <a:t>), stosuje </a:t>
            </a:r>
            <a:r>
              <a:rPr lang="pl-PL" sz="2400" b="1" dirty="0" smtClean="0"/>
              <a:t>mikroorganizmy </a:t>
            </a:r>
            <a:r>
              <a:rPr lang="pl-PL" sz="2400" dirty="0" smtClean="0"/>
              <a:t>w </a:t>
            </a:r>
            <a:r>
              <a:rPr lang="pl-PL" sz="2400" dirty="0"/>
              <a:t>badaniach naukowych i rozwoju. Niekiedy wykorzystuje się również wiedzę tradycyjną związaną z zasobami </a:t>
            </a:r>
            <a:r>
              <a:rPr lang="pl-PL" sz="2400" dirty="0" smtClean="0"/>
              <a:t>genetycznymi. </a:t>
            </a:r>
            <a:endParaRPr lang="pl-PL" sz="2400" dirty="0"/>
          </a:p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Określone zostały </a:t>
            </a:r>
            <a:r>
              <a:rPr lang="pl-PL" sz="2400" dirty="0"/>
              <a:t>zasady dostępu do zasobów genetycznych, zgodnie z Konwencją o różnorodności biologicznych, która stanowi, że państwa posiadają suwerenne prawa do podlegających ich jurysdykcji oraz uprawnienie do określenia warunków dostępu do </a:t>
            </a:r>
            <a:r>
              <a:rPr lang="pl-PL" sz="2400" dirty="0" smtClean="0"/>
              <a:t>takich zasobów</a:t>
            </a:r>
            <a:r>
              <a:rPr lang="pl-PL" sz="2400" dirty="0"/>
              <a:t>. Konwencja zobowiązuje wszystkie strony do umożliwiania dostępu do zasobów genetycznych, którymi dysponują w ramach suwerennych praw do zasobów naturalnych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230651" y="406196"/>
            <a:ext cx="792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</a:rPr>
              <a:t>Prawo – Protokół z Nagoi</a:t>
            </a:r>
            <a:endParaRPr lang="pl-PL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20417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2457" y="1839409"/>
            <a:ext cx="99422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Mikroorganizmy są </a:t>
            </a:r>
            <a:r>
              <a:rPr lang="pl-PL" sz="2400" dirty="0"/>
              <a:t>istotną częścią życia na naszej </a:t>
            </a:r>
            <a:r>
              <a:rPr lang="pl-PL" sz="2400" dirty="0" smtClean="0"/>
              <a:t>planecie, zwłaszcza w erze </a:t>
            </a:r>
            <a:r>
              <a:rPr lang="pl-PL" sz="2400" dirty="0" err="1" smtClean="0"/>
              <a:t>mikrobiomu</a:t>
            </a:r>
            <a:r>
              <a:rPr lang="pl-PL" sz="2400" dirty="0" smtClean="0"/>
              <a:t>. </a:t>
            </a:r>
            <a:r>
              <a:rPr lang="pl-PL" sz="2400" dirty="0"/>
              <a:t>Badanie bioróżnorodności mikroorganizmów jest ważne zarówno z powodów naukowych jak i aplikacyjnych. Repozytoria mikrobiologiczne, w których przechowywane są mikroorganizmy, gromadzone i przechowywane dane i </a:t>
            </a:r>
            <a:r>
              <a:rPr lang="pl-PL" sz="2400" b="1" dirty="0"/>
              <a:t>informacje</a:t>
            </a:r>
            <a:r>
              <a:rPr lang="pl-PL" sz="2400" dirty="0"/>
              <a:t> o zasobach, prowadzą </a:t>
            </a:r>
            <a:r>
              <a:rPr lang="pl-PL" sz="2400" b="1" dirty="0"/>
              <a:t>usługi</a:t>
            </a:r>
            <a:r>
              <a:rPr lang="pl-PL" sz="2400" dirty="0"/>
              <a:t> dla klientów </a:t>
            </a:r>
            <a:r>
              <a:rPr lang="pl-PL" sz="2400" dirty="0" smtClean="0"/>
              <a:t>i </a:t>
            </a:r>
            <a:r>
              <a:rPr lang="pl-PL" sz="2400" b="1" dirty="0"/>
              <a:t>badania</a:t>
            </a:r>
            <a:r>
              <a:rPr lang="pl-PL" sz="2400" dirty="0"/>
              <a:t> nad zasobami, często we współpracy z naukowcami z różnych </a:t>
            </a:r>
            <a:r>
              <a:rPr lang="pl-PL" sz="2400" dirty="0" smtClean="0"/>
              <a:t>instytucji.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64113" y="537565"/>
            <a:ext cx="555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MIKROORGANIZMY 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542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99886" y="1444617"/>
            <a:ext cx="10014857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Zgodnie </a:t>
            </a:r>
            <a:r>
              <a:rPr lang="pl-PL" sz="2400" dirty="0"/>
              <a:t>z raportem OECD (Organizacja Współpracy Gospodarczej i Rozwoju) "</a:t>
            </a:r>
            <a:r>
              <a:rPr lang="pl-PL" sz="2400" dirty="0" err="1"/>
              <a:t>Biogospodarka</a:t>
            </a:r>
            <a:r>
              <a:rPr lang="pl-PL" sz="2400" dirty="0"/>
              <a:t> do 2030 r.” oczekuje się, że około jedna trzecia produkcji przemysłowej  będzie pochodzić z białej biotechnologii. Przewidywany szybki wzrost nowych technologii i </a:t>
            </a:r>
            <a:r>
              <a:rPr lang="pl-PL" sz="2400" dirty="0" err="1" smtClean="0"/>
              <a:t>bioproduktów</a:t>
            </a:r>
            <a:r>
              <a:rPr lang="pl-PL" sz="2400" dirty="0" smtClean="0"/>
              <a:t> </a:t>
            </a:r>
            <a:r>
              <a:rPr lang="pl-PL" sz="2400" dirty="0"/>
              <a:t>będzie opierał się na wykorzystaniu zasobów </a:t>
            </a:r>
            <a:r>
              <a:rPr lang="pl-PL" sz="2400" dirty="0" smtClean="0"/>
              <a:t>biologicznych, </a:t>
            </a:r>
            <a:r>
              <a:rPr lang="pl-PL" sz="2400" dirty="0"/>
              <a:t>w tym w dużej części mikrobiologicznych. Zwiększa się więc znaczenie repozytoriów </a:t>
            </a:r>
            <a:r>
              <a:rPr lang="pl-PL" sz="2400" dirty="0" smtClean="0"/>
              <a:t>materiału </a:t>
            </a:r>
            <a:r>
              <a:rPr lang="pl-PL" sz="2400" dirty="0"/>
              <a:t>mikrobiologicznego jako legalnego źródła </a:t>
            </a:r>
            <a:r>
              <a:rPr lang="pl-PL" sz="2400" dirty="0" err="1"/>
              <a:t>biozasobów</a:t>
            </a:r>
            <a:r>
              <a:rPr lang="pl-PL" sz="2400" dirty="0"/>
              <a:t> wysokiej jakości o statusie kluczowego elementu infrastruktury badawczej.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098348" y="798286"/>
            <a:ext cx="293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RAPORT </a:t>
            </a:r>
            <a:r>
              <a:rPr lang="pl-PL" sz="3600" b="1" dirty="0" smtClean="0">
                <a:solidFill>
                  <a:schemeClr val="tx2"/>
                </a:solidFill>
              </a:rPr>
              <a:t>OECD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947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4148" y="2327564"/>
            <a:ext cx="62370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grają podstawową rolę w </a:t>
            </a:r>
            <a:r>
              <a:rPr lang="pl-PL" sz="2400" dirty="0" smtClean="0"/>
              <a:t>prowadzeniu </a:t>
            </a:r>
            <a:r>
              <a:rPr lang="pl-PL" sz="2400" dirty="0"/>
              <a:t>autentycznego </a:t>
            </a:r>
            <a:r>
              <a:rPr lang="pl-PL" sz="2400" dirty="0" smtClean="0"/>
              <a:t>materiału mikrobiologicznego, dzięki któremu możliwe są badania naukowe o wysokiej jakości. </a:t>
            </a:r>
            <a:endParaRPr lang="pl-PL" sz="2400" dirty="0"/>
          </a:p>
          <a:p>
            <a:r>
              <a:rPr lang="pl-PL" sz="2400" dirty="0"/>
              <a:t>Kolekcje przechowują mikroorganizmy jako depozyty patentowe, prowadzą usługi </a:t>
            </a:r>
            <a:r>
              <a:rPr lang="pl-PL" sz="2400" i="1" dirty="0" err="1"/>
              <a:t>safe</a:t>
            </a:r>
            <a:r>
              <a:rPr lang="pl-PL" sz="2400" dirty="0"/>
              <a:t>, </a:t>
            </a:r>
            <a:r>
              <a:rPr lang="pl-PL" sz="2400" dirty="0" smtClean="0"/>
              <a:t>przechowują </a:t>
            </a:r>
            <a:r>
              <a:rPr lang="pl-PL" sz="2400" dirty="0"/>
              <a:t>mikroorganizmy kluczowe dla nauki i przedsiębiorstw i stanowią źródło </a:t>
            </a:r>
            <a:r>
              <a:rPr lang="pl-PL" sz="2400" dirty="0" smtClean="0"/>
              <a:t>cytowanych, </a:t>
            </a:r>
            <a:r>
              <a:rPr lang="pl-PL" sz="2400" dirty="0"/>
              <a:t>potwierdzonych wyników badań w czasopismach naukowych.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577" y="2600519"/>
            <a:ext cx="4700423" cy="263979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75657" y="569242"/>
            <a:ext cx="10624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KOLEKCJE MIKROORGANIZMÓW/CENTRA ZASOBÓW  (MIKRO)BIOLOGICZNYCH 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126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45351" y="1676359"/>
            <a:ext cx="10101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Aby </a:t>
            </a:r>
            <a:r>
              <a:rPr lang="pl-PL" sz="2400" dirty="0"/>
              <a:t>zaspokajać rosnące potrzeby gospodarki światowej w zakresie białej biotechnologii, kolekcje przechowujące mikroorganizmy muszą zmienić sposób działania z </a:t>
            </a:r>
            <a:r>
              <a:rPr lang="pl-PL" sz="2400" b="1" dirty="0"/>
              <a:t>biernego</a:t>
            </a:r>
            <a:r>
              <a:rPr lang="pl-PL" sz="2400" dirty="0"/>
              <a:t> składowania </a:t>
            </a:r>
            <a:r>
              <a:rPr lang="pl-PL" sz="2400" dirty="0" smtClean="0"/>
              <a:t>mikroorganizmów w </a:t>
            </a:r>
            <a:r>
              <a:rPr lang="pl-PL" sz="2400" b="1" dirty="0"/>
              <a:t>aktywne</a:t>
            </a:r>
            <a:r>
              <a:rPr lang="pl-PL" sz="2400" dirty="0"/>
              <a:t> centra zasobów mikrobiologicznych (</a:t>
            </a:r>
            <a:r>
              <a:rPr lang="pl-PL" sz="2400" dirty="0" err="1"/>
              <a:t>microbial</a:t>
            </a:r>
            <a:r>
              <a:rPr lang="pl-PL" sz="2400" dirty="0"/>
              <a:t> </a:t>
            </a:r>
            <a:r>
              <a:rPr lang="pl-PL" sz="2400" dirty="0" err="1"/>
              <a:t>Biological</a:t>
            </a:r>
            <a:r>
              <a:rPr lang="pl-PL" sz="2400" dirty="0"/>
              <a:t> Resource </a:t>
            </a:r>
            <a:r>
              <a:rPr lang="pl-PL" sz="2400" dirty="0" err="1"/>
              <a:t>Research</a:t>
            </a:r>
            <a:r>
              <a:rPr lang="pl-PL" sz="2400" dirty="0"/>
              <a:t> Centre </a:t>
            </a:r>
            <a:r>
              <a:rPr lang="pl-PL" sz="2400" dirty="0" smtClean="0"/>
              <a:t>- </a:t>
            </a:r>
            <a:r>
              <a:rPr lang="pl-PL" sz="2400" dirty="0" err="1"/>
              <a:t>mBRC</a:t>
            </a:r>
            <a:r>
              <a:rPr lang="pl-PL" sz="2400" dirty="0"/>
              <a:t>), których usługi powinny wykraczać poza </a:t>
            </a:r>
            <a:r>
              <a:rPr lang="pl-PL" sz="2400" dirty="0" smtClean="0"/>
              <a:t>udostępnianie </a:t>
            </a:r>
            <a:r>
              <a:rPr lang="pl-PL" sz="2400" dirty="0"/>
              <a:t>mikroorganizmów.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032647" y="412177"/>
            <a:ext cx="8127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tx2"/>
                </a:solidFill>
              </a:rPr>
              <a:t>ZMIANA KONCEPCJI DZIAŁANIA KOLEKCJI </a:t>
            </a:r>
            <a:endParaRPr lang="pl-P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392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zawartości 5"/>
          <p:cNvSpPr txBox="1">
            <a:spLocks/>
          </p:cNvSpPr>
          <p:nvPr/>
        </p:nvSpPr>
        <p:spPr>
          <a:xfrm>
            <a:off x="609600" y="132747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180340" algn="just">
              <a:spcBef>
                <a:spcPts val="0"/>
              </a:spcBef>
              <a:buNone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MIRRI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Microbiological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Resource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(Infrastruktura Badawcza Zasobów </a:t>
            </a:r>
            <a:r>
              <a:rPr lang="pl-PL" sz="2800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Mikrobiologicznych)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jest częścią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Strategic Forum for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Infrastructures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18034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34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Europejskie Forum Strategiczne Infrastruktur Badawczych (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Strategic Forum on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Infrastructures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ESFRI) powstało w 2002 r., od początku stawiając sobie za cel budowę w Unii Europejskiej </a:t>
            </a:r>
            <a:r>
              <a:rPr kumimoji="0" lang="pl-PL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najnowocześniejszej bazy badawczej na świecie,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 tym mikrobiologicznej i biotechnologicznej.  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endParaRPr lang="pl-PL" sz="2800" dirty="0">
              <a:solidFill>
                <a:schemeClr val="tx1"/>
              </a:solidFill>
              <a:latin typeface="+mj-lt"/>
            </a:endParaRPr>
          </a:p>
          <a:p>
            <a:pPr marL="0" lvl="0" indent="0"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+mj-lt"/>
              </a:rPr>
              <a:t>Faza </a:t>
            </a:r>
            <a:r>
              <a:rPr lang="pl-PL" sz="2800" dirty="0">
                <a:solidFill>
                  <a:schemeClr val="tx1"/>
                </a:solidFill>
                <a:latin typeface="+mj-lt"/>
              </a:rPr>
              <a:t>przygotowawcza </a:t>
            </a:r>
            <a:r>
              <a:rPr lang="pl-PL" sz="2800" dirty="0" smtClean="0">
                <a:solidFill>
                  <a:schemeClr val="tx1"/>
                </a:solidFill>
                <a:latin typeface="+mj-lt"/>
              </a:rPr>
              <a:t>MIRRI 2012-2016 </a:t>
            </a:r>
            <a:r>
              <a:rPr lang="pl-PL" sz="2800" dirty="0">
                <a:solidFill>
                  <a:schemeClr val="tx1"/>
                </a:solidFill>
                <a:latin typeface="+mj-lt"/>
              </a:rPr>
              <a:t>– </a:t>
            </a:r>
            <a:r>
              <a:rPr lang="pl-PL" sz="2800" dirty="0" smtClean="0">
                <a:solidFill>
                  <a:schemeClr val="tx1"/>
                </a:solidFill>
                <a:latin typeface="+mj-lt"/>
              </a:rPr>
              <a:t>rozwój:</a:t>
            </a:r>
            <a:endParaRPr lang="pl-PL" sz="2800" dirty="0">
              <a:solidFill>
                <a:schemeClr val="tx1"/>
              </a:solidFill>
              <a:latin typeface="+mj-lt"/>
            </a:endParaRPr>
          </a:p>
          <a:p>
            <a:pPr lvl="0">
              <a:defRPr/>
            </a:pPr>
            <a:r>
              <a:rPr lang="pl-PL" sz="2800" dirty="0">
                <a:solidFill>
                  <a:schemeClr val="tx1"/>
                </a:solidFill>
                <a:latin typeface="+mj-lt"/>
              </a:rPr>
              <a:t>struktur operacyjnych i </a:t>
            </a:r>
            <a:r>
              <a:rPr lang="pl-PL" sz="2800" dirty="0" smtClean="0">
                <a:solidFill>
                  <a:schemeClr val="tx1"/>
                </a:solidFill>
                <a:latin typeface="+mj-lt"/>
              </a:rPr>
              <a:t>prawnych, </a:t>
            </a:r>
            <a:endParaRPr lang="pl-PL" sz="2800" dirty="0">
              <a:solidFill>
                <a:schemeClr val="tx1"/>
              </a:solidFill>
              <a:latin typeface="+mj-lt"/>
            </a:endParaRPr>
          </a:p>
          <a:p>
            <a:pPr lvl="0">
              <a:defRPr/>
            </a:pPr>
            <a:r>
              <a:rPr lang="pl-PL" sz="2800" dirty="0">
                <a:solidFill>
                  <a:schemeClr val="tx1"/>
                </a:solidFill>
                <a:latin typeface="+mj-lt"/>
              </a:rPr>
              <a:t>strategii związanych z zastosowaniem zarządzania danymi,</a:t>
            </a:r>
          </a:p>
          <a:p>
            <a:pPr lvl="0">
              <a:defRPr/>
            </a:pPr>
            <a:r>
              <a:rPr lang="pl-PL" sz="2800" dirty="0" smtClean="0">
                <a:solidFill>
                  <a:schemeClr val="tx1"/>
                </a:solidFill>
                <a:latin typeface="+mj-lt"/>
              </a:rPr>
              <a:t>komunikacja</a:t>
            </a:r>
            <a:r>
              <a:rPr lang="pl-PL" sz="2800" dirty="0">
                <a:solidFill>
                  <a:schemeClr val="tx1"/>
                </a:solidFill>
                <a:latin typeface="+mj-lt"/>
              </a:rPr>
              <a:t>, szkolenie i </a:t>
            </a:r>
            <a:r>
              <a:rPr lang="pl-PL" sz="2800" dirty="0" smtClean="0">
                <a:solidFill>
                  <a:schemeClr val="tx1"/>
                </a:solidFill>
                <a:latin typeface="+mj-lt"/>
              </a:rPr>
              <a:t>edukacja.</a:t>
            </a:r>
            <a:endParaRPr lang="pl-PL" sz="2800" dirty="0">
              <a:solidFill>
                <a:schemeClr val="tx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09600" y="543515"/>
            <a:ext cx="109728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MIRRI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68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AD3D-23AB-4C50-B740-810490CB81E7}" type="slidenum">
              <a:rPr lang="pl-PL" smtClean="0"/>
              <a:t>9</a:t>
            </a:fld>
            <a:endParaRPr lang="pl-PL"/>
          </a:p>
        </p:txBody>
      </p:sp>
      <p:pic>
        <p:nvPicPr>
          <p:cNvPr id="4098" name="Picture 2" descr="http://www.mirri.org/typo3temp/pics/151208_MIRRI_in_Europe_with_logos_3dfdd92a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902"/>
            <a:ext cx="6336704" cy="47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573474"/>
              </p:ext>
            </p:extLst>
          </p:nvPr>
        </p:nvGraphicFramePr>
        <p:xfrm>
          <a:off x="6713752" y="730021"/>
          <a:ext cx="5620455" cy="4555016"/>
        </p:xfrm>
        <a:graphic>
          <a:graphicData uri="http://schemas.openxmlformats.org/drawingml/2006/table">
            <a:tbl>
              <a:tblPr firstRow="1" firstCol="1" bandRow="1"/>
              <a:tblGrid>
                <a:gridCol w="1213508"/>
                <a:gridCol w="3277012"/>
                <a:gridCol w="1129935"/>
              </a:tblGrid>
              <a:tr h="394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Akronim 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Pełna</a:t>
                      </a:r>
                      <a:r>
                        <a:rPr lang="pl-PL" sz="1400" b="1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l-PL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nazwa </a:t>
                      </a:r>
                      <a:endParaRPr lang="en-GB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Kraj</a:t>
                      </a:r>
                      <a:endParaRPr lang="en-GB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230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300" dirty="0" err="1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CSIC-IMEDEA</a:t>
                      </a:r>
                      <a:endParaRPr lang="en-GB" sz="1300" b="1" dirty="0" smtClean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Agencia</a:t>
                      </a:r>
                      <a:r>
                        <a:rPr lang="en-GB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1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Estatal</a:t>
                      </a:r>
                      <a:r>
                        <a:rPr lang="en-GB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1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Consejo</a:t>
                      </a:r>
                      <a:r>
                        <a:rPr lang="en-GB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Superior de </a:t>
                      </a:r>
                      <a:r>
                        <a:rPr lang="en-GB" sz="11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Investigaciones</a:t>
                      </a:r>
                      <a:r>
                        <a:rPr lang="en-GB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1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Cientificas</a:t>
                      </a:r>
                      <a:r>
                        <a:rPr lang="en-GB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y</a:t>
                      </a:r>
                      <a:r>
                        <a:rPr lang="en-GB" sz="11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University </a:t>
                      </a: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of </a:t>
                      </a:r>
                      <a:r>
                        <a:rPr lang="en-GB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the Balearic</a:t>
                      </a:r>
                      <a:r>
                        <a:rPr lang="en-GB" sz="11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Islands</a:t>
                      </a:r>
                      <a:endParaRPr lang="en-GB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Hiszpania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7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GB" sz="13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300" dirty="0" err="1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INRA-CIRM</a:t>
                      </a: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Institut National de la Recherche Agronomique - Centre International de </a:t>
                      </a:r>
                      <a:r>
                        <a:rPr lang="fr-FR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Ressources Microbiennes</a:t>
                      </a:r>
                      <a:r>
                        <a:rPr lang="pl-PL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endParaRPr lang="en-GB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r>
                        <a:rPr lang="pl-PL" sz="12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rancja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</a:t>
                      </a:r>
                      <a:r>
                        <a:rPr lang="pl-PL" sz="1300" dirty="0" err="1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nstytut</a:t>
                      </a:r>
                      <a:r>
                        <a:rPr lang="pl-PL" sz="1300" dirty="0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Pasteura</a:t>
                      </a: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Institut</a:t>
                      </a:r>
                      <a:r>
                        <a:rPr lang="en-GB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Pasteur</a:t>
                      </a:r>
                      <a:endParaRPr lang="en-GB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r>
                        <a:rPr lang="pl-PL" sz="12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rancja</a:t>
                      </a:r>
                      <a:r>
                        <a:rPr lang="pl-PL" sz="1200" b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230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300" dirty="0" err="1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KNAW</a:t>
                      </a:r>
                      <a:r>
                        <a:rPr lang="de-DE" sz="1300" dirty="0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de-DE" sz="1300" dirty="0" err="1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CBS</a:t>
                      </a: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Westerdijk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 </a:t>
                      </a:r>
                      <a:r>
                        <a:rPr lang="pl-PL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Fungal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 </a:t>
                      </a:r>
                      <a:r>
                        <a:rPr lang="pl-PL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Biodiversity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 </a:t>
                      </a:r>
                      <a:r>
                        <a:rPr lang="pl-PL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Institute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 </a:t>
                      </a:r>
                      <a:endParaRPr lang="en-GB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Holandia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230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300" dirty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MUT</a:t>
                      </a: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l-PL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Mycotheca</a:t>
                      </a: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 </a:t>
                      </a:r>
                      <a:r>
                        <a:rPr lang="pl-PL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Universitatis</a:t>
                      </a: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 </a:t>
                      </a:r>
                      <a:r>
                        <a:rPr lang="pl-PL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Taurinensis</a:t>
                      </a: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Włochy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414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300" dirty="0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300" dirty="0" err="1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UGENT</a:t>
                      </a: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err="1" smtClean="0"/>
                        <a:t>Ghent</a:t>
                      </a:r>
                      <a:r>
                        <a:rPr lang="pl-PL" sz="1100" b="1" dirty="0" smtClean="0"/>
                        <a:t> University </a:t>
                      </a:r>
                      <a:endParaRPr lang="en-GB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pl-PL" sz="12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elgia</a:t>
                      </a:r>
                      <a:r>
                        <a:rPr lang="pl-PL" sz="12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03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230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baseline="0" dirty="0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300" dirty="0" err="1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UMinho-MUM</a:t>
                      </a: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Micoteca da Universidade do Minho (MUM)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pl-PL" sz="12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ortugalia</a:t>
                      </a:r>
                      <a:r>
                        <a:rPr lang="pl-PL" sz="12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101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UVEG-</a:t>
                      </a:r>
                      <a:r>
                        <a:rPr lang="de-DE" sz="1300" dirty="0" err="1" smtClean="0">
                          <a:solidFill>
                            <a:srgbClr val="5B728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CECT</a:t>
                      </a:r>
                      <a:endParaRPr lang="en-GB" sz="1300" b="1" dirty="0">
                        <a:solidFill>
                          <a:srgbClr val="5B7284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UNIVERSITAT DE VALÈNCI,</a:t>
                      </a:r>
                      <a:r>
                        <a:rPr lang="pl-PL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 Unicode MS"/>
                        </a:rPr>
                        <a:t> </a:t>
                      </a:r>
                      <a:r>
                        <a:rPr lang="pl-PL" sz="1200" dirty="0" smtClean="0"/>
                        <a:t>Spanish </a:t>
                      </a:r>
                      <a:r>
                        <a:rPr lang="pl-PL" sz="1200" dirty="0" err="1" smtClean="0"/>
                        <a:t>Type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Culture</a:t>
                      </a:r>
                      <a:r>
                        <a:rPr lang="pl-PL" sz="1200" dirty="0" smtClean="0"/>
                        <a:t> Collection</a:t>
                      </a:r>
                      <a:r>
                        <a:rPr lang="pl-PL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 Unicode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Hiszpania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0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5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6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7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8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RRI-PowerPointVorlage">
  <a:themeElements>
    <a:clrScheme name="Hyperlink orang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D57A05"/>
      </a:hlink>
      <a:folHlink>
        <a:srgbClr val="D57A05"/>
      </a:folHlink>
    </a:clrScheme>
    <a:fontScheme name="Lariss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2000"/>
          </a:lnSpc>
          <a:spcBef>
            <a:spcPts val="288"/>
          </a:spcBef>
          <a:spcAft>
            <a:spcPts val="57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2000"/>
          </a:lnSpc>
          <a:spcBef>
            <a:spcPts val="288"/>
          </a:spcBef>
          <a:spcAft>
            <a:spcPts val="57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IRRI-PowerPointVorlage">
  <a:themeElements>
    <a:clrScheme name="Hyperlink orang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D57A05"/>
      </a:hlink>
      <a:folHlink>
        <a:srgbClr val="D57A05"/>
      </a:folHlink>
    </a:clrScheme>
    <a:fontScheme name="Lariss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2000"/>
          </a:lnSpc>
          <a:spcBef>
            <a:spcPts val="288"/>
          </a:spcBef>
          <a:spcAft>
            <a:spcPts val="57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2000"/>
          </a:lnSpc>
          <a:spcBef>
            <a:spcPts val="288"/>
          </a:spcBef>
          <a:spcAft>
            <a:spcPts val="57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1915</Words>
  <Application>Microsoft Office PowerPoint</Application>
  <PresentationFormat>Panoramiczny</PresentationFormat>
  <Paragraphs>249</Paragraphs>
  <Slides>33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28</vt:i4>
      </vt:variant>
      <vt:variant>
        <vt:lpstr>Tytuły slajdów</vt:lpstr>
      </vt:variant>
      <vt:variant>
        <vt:i4>33</vt:i4>
      </vt:variant>
    </vt:vector>
  </HeadingPairs>
  <TitlesOfParts>
    <vt:vector size="69" baseType="lpstr">
      <vt:lpstr>Arial Unicode MS</vt:lpstr>
      <vt:lpstr>Batang</vt:lpstr>
      <vt:lpstr>Arial</vt:lpstr>
      <vt:lpstr>Calibri</vt:lpstr>
      <vt:lpstr>Calibri Light</vt:lpstr>
      <vt:lpstr>Mongolian Baiti</vt:lpstr>
      <vt:lpstr>Times New Roman</vt:lpstr>
      <vt:lpstr>Trebuchet MS</vt:lpstr>
      <vt:lpstr>Motyw pakietu Office</vt:lpstr>
      <vt:lpstr>4_Projekt niestandardowy</vt:lpstr>
      <vt:lpstr>MIRRI-PowerPointVorlage</vt:lpstr>
      <vt:lpstr>Projekt niestandardowy</vt:lpstr>
      <vt:lpstr>5_Office Theme</vt:lpstr>
      <vt:lpstr>6_Office Theme</vt:lpstr>
      <vt:lpstr>7_Office Theme</vt:lpstr>
      <vt:lpstr>7_MIRRI-PowerPointVorlage</vt:lpstr>
      <vt:lpstr>2_Motyw pakietu Office</vt:lpstr>
      <vt:lpstr>1_Projekt niestandardowy</vt:lpstr>
      <vt:lpstr>2_Projekt niestandardowy</vt:lpstr>
      <vt:lpstr>3_Projekt niestandardowy</vt:lpstr>
      <vt:lpstr>5_Projekt niestandardowy</vt:lpstr>
      <vt:lpstr>6_Projekt niestandardowy</vt:lpstr>
      <vt:lpstr>7_Projekt niestandardowy</vt:lpstr>
      <vt:lpstr>8_Projekt niestandardowy</vt:lpstr>
      <vt:lpstr>9_Projekt niestandardowy</vt:lpstr>
      <vt:lpstr>10_Projekt niestandardowy</vt:lpstr>
      <vt:lpstr>11_Projekt niestandardowy</vt:lpstr>
      <vt:lpstr>12_Projekt niestandardowy</vt:lpstr>
      <vt:lpstr>13_Projekt niestandardowy</vt:lpstr>
      <vt:lpstr>14_Projekt niestandardowy</vt:lpstr>
      <vt:lpstr>15_Projekt niestandardowy</vt:lpstr>
      <vt:lpstr>16_Projekt niestandardowy</vt:lpstr>
      <vt:lpstr>1_Motyw pakietu Office</vt:lpstr>
      <vt:lpstr>17_Projekt niestandardowy</vt:lpstr>
      <vt:lpstr>18_Projekt niestandardowy</vt:lpstr>
      <vt:lpstr>3_Motyw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Misiewicz</dc:creator>
  <cp:lastModifiedBy>SAMSUNG-PC</cp:lastModifiedBy>
  <cp:revision>257</cp:revision>
  <cp:lastPrinted>2018-05-21T14:07:59Z</cp:lastPrinted>
  <dcterms:created xsi:type="dcterms:W3CDTF">2018-05-07T14:59:45Z</dcterms:created>
  <dcterms:modified xsi:type="dcterms:W3CDTF">2018-11-08T11:38:47Z</dcterms:modified>
</cp:coreProperties>
</file>