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4" r:id="rId5"/>
    <p:sldMasterId id="2147484099" r:id="rId6"/>
    <p:sldMasterId id="2147484113" r:id="rId7"/>
    <p:sldMasterId id="2147484161" r:id="rId8"/>
    <p:sldMasterId id="2147484227" r:id="rId9"/>
    <p:sldMasterId id="2147484243" r:id="rId10"/>
  </p:sldMasterIdLst>
  <p:notesMasterIdLst>
    <p:notesMasterId r:id="rId31"/>
  </p:notesMasterIdLst>
  <p:handoutMasterIdLst>
    <p:handoutMasterId r:id="rId32"/>
  </p:handoutMasterIdLst>
  <p:sldIdLst>
    <p:sldId id="944" r:id="rId11"/>
    <p:sldId id="1020" r:id="rId12"/>
    <p:sldId id="1075" r:id="rId13"/>
    <p:sldId id="1158" r:id="rId14"/>
    <p:sldId id="1026" r:id="rId15"/>
    <p:sldId id="1153" r:id="rId16"/>
    <p:sldId id="968" r:id="rId17"/>
    <p:sldId id="1025" r:id="rId18"/>
    <p:sldId id="1161" r:id="rId19"/>
    <p:sldId id="1159" r:id="rId20"/>
    <p:sldId id="1156" r:id="rId21"/>
    <p:sldId id="1052" r:id="rId22"/>
    <p:sldId id="1155" r:id="rId23"/>
    <p:sldId id="1058" r:id="rId24"/>
    <p:sldId id="1160" r:id="rId25"/>
    <p:sldId id="1032" r:id="rId26"/>
    <p:sldId id="1019" r:id="rId27"/>
    <p:sldId id="942" r:id="rId28"/>
    <p:sldId id="1031" r:id="rId29"/>
    <p:sldId id="1013" r:id="rId30"/>
  </p:sldIdLst>
  <p:sldSz cx="9144000" cy="5143500" type="screen16x9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orient="horz" pos="3113" userDrawn="1">
          <p15:clr>
            <a:srgbClr val="A4A3A4"/>
          </p15:clr>
        </p15:guide>
        <p15:guide id="3" orient="horz" pos="1598" userDrawn="1">
          <p15:clr>
            <a:srgbClr val="A4A3A4"/>
          </p15:clr>
        </p15:guide>
        <p15:guide id="4" orient="horz" pos="2070" userDrawn="1">
          <p15:clr>
            <a:srgbClr val="A4A3A4"/>
          </p15:clr>
        </p15:guide>
        <p15:guide id="5" orient="horz" pos="338" userDrawn="1">
          <p15:clr>
            <a:srgbClr val="A4A3A4"/>
          </p15:clr>
        </p15:guide>
        <p15:guide id="6" pos="167" userDrawn="1">
          <p15:clr>
            <a:srgbClr val="A4A3A4"/>
          </p15:clr>
        </p15:guide>
        <p15:guide id="7" pos="2767" userDrawn="1">
          <p15:clr>
            <a:srgbClr val="A4A3A4"/>
          </p15:clr>
        </p15:guide>
        <p15:guide id="8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uetim" initials="MFR" lastIdx="1" clrIdx="0">
    <p:extLst>
      <p:ext uri="{19B8F6BF-5375-455C-9EA6-DF929625EA0E}">
        <p15:presenceInfo xmlns:p15="http://schemas.microsoft.com/office/powerpoint/2012/main" userId="mruetim" providerId="None"/>
      </p:ext>
    </p:extLst>
  </p:cmAuthor>
  <p:cmAuthor id="2" name="Tan,Chiew Leng,MULGRAVE,NU HealthCare" initials="TLH" lastIdx="1" clrIdx="1">
    <p:extLst>
      <p:ext uri="{19B8F6BF-5375-455C-9EA6-DF929625EA0E}">
        <p15:presenceInfo xmlns:p15="http://schemas.microsoft.com/office/powerpoint/2012/main" userId="S-1-5-21-1220945662-2111687655-725345543-12947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  <a:srgbClr val="D8FDC5"/>
    <a:srgbClr val="000000"/>
    <a:srgbClr val="00B050"/>
    <a:srgbClr val="339933"/>
    <a:srgbClr val="007E39"/>
    <a:srgbClr val="FFFFFF"/>
    <a:srgbClr val="121E4D"/>
    <a:srgbClr val="348BB6"/>
    <a:srgbClr val="318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6265" autoAdjust="0"/>
  </p:normalViewPr>
  <p:slideViewPr>
    <p:cSldViewPr snapToGrid="0">
      <p:cViewPr>
        <p:scale>
          <a:sx n="80" d="100"/>
          <a:sy n="80" d="100"/>
        </p:scale>
        <p:origin x="972" y="60"/>
      </p:cViewPr>
      <p:guideLst>
        <p:guide orient="horz" pos="667"/>
        <p:guide orient="horz" pos="3113"/>
        <p:guide orient="horz" pos="1598"/>
        <p:guide orient="horz" pos="2070"/>
        <p:guide orient="horz" pos="338"/>
        <p:guide pos="167"/>
        <p:guide pos="2767"/>
        <p:guide pos="5603"/>
      </p:guideLst>
    </p:cSldViewPr>
  </p:slideViewPr>
  <p:outlineViewPr>
    <p:cViewPr>
      <p:scale>
        <a:sx n="33" d="100"/>
        <a:sy n="33" d="100"/>
      </p:scale>
      <p:origin x="0" y="-174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30"/>
    </p:cViewPr>
  </p:sorterViewPr>
  <p:notesViewPr>
    <p:cSldViewPr snapToGrid="0" showGuides="1">
      <p:cViewPr>
        <p:scale>
          <a:sx n="70" d="100"/>
          <a:sy n="70" d="100"/>
        </p:scale>
        <p:origin x="-834" y="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91A67-00D1-4864-9AFA-BF53A16DF0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45FECF-4B96-4527-8937-7E572BE1E171}">
      <dgm:prSet phldrT="[Text]"/>
      <dgm:spPr/>
      <dgm:t>
        <a:bodyPr/>
        <a:lstStyle/>
        <a:p>
          <a:r>
            <a:rPr lang="fr-CH" dirty="0" smtClean="0"/>
            <a:t>Food Fortification</a:t>
          </a:r>
        </a:p>
        <a:p>
          <a:r>
            <a:rPr lang="fr-CH" dirty="0" smtClean="0"/>
            <a:t>«Varied &amp; Balanced» </a:t>
          </a:r>
          <a:br>
            <a:rPr lang="fr-CH" dirty="0" smtClean="0"/>
          </a:br>
          <a:r>
            <a:rPr lang="fr-CH" dirty="0" smtClean="0"/>
            <a:t>Dietary Guidelines</a:t>
          </a:r>
        </a:p>
        <a:p>
          <a:r>
            <a:rPr lang="fr-CH" dirty="0" smtClean="0"/>
            <a:t>DRI, NRV, EAR, UL, … </a:t>
          </a:r>
          <a:br>
            <a:rPr lang="fr-CH" dirty="0" smtClean="0"/>
          </a:br>
          <a:r>
            <a:rPr lang="fr-CH" dirty="0" smtClean="0"/>
            <a:t>(</a:t>
          </a:r>
          <a:r>
            <a:rPr lang="fr-CH" dirty="0" err="1" smtClean="0"/>
            <a:t>age</a:t>
          </a:r>
          <a:r>
            <a:rPr lang="fr-CH" dirty="0" smtClean="0"/>
            <a:t>/</a:t>
          </a:r>
          <a:r>
            <a:rPr lang="fr-CH" dirty="0" err="1" smtClean="0"/>
            <a:t>gender</a:t>
          </a:r>
          <a:r>
            <a:rPr lang="fr-CH" dirty="0" smtClean="0"/>
            <a:t>/</a:t>
          </a:r>
          <a:r>
            <a:rPr lang="fr-CH" dirty="0" err="1" smtClean="0"/>
            <a:t>pregnancy</a:t>
          </a:r>
          <a:r>
            <a:rPr lang="fr-CH" dirty="0" smtClean="0"/>
            <a:t> …)</a:t>
          </a:r>
          <a:endParaRPr lang="en-US" dirty="0"/>
        </a:p>
      </dgm:t>
    </dgm:pt>
    <dgm:pt modelId="{307DB9E6-9F93-4B8F-B111-B34A3B65E306}" type="parTrans" cxnId="{9D44BA2D-C9E5-40CC-A6C5-DFD70AC78CFB}">
      <dgm:prSet/>
      <dgm:spPr/>
      <dgm:t>
        <a:bodyPr/>
        <a:lstStyle/>
        <a:p>
          <a:endParaRPr lang="en-US"/>
        </a:p>
      </dgm:t>
    </dgm:pt>
    <dgm:pt modelId="{FD511600-28B8-470E-85F7-46F01F31372F}" type="sibTrans" cxnId="{9D44BA2D-C9E5-40CC-A6C5-DFD70AC78CFB}">
      <dgm:prSet/>
      <dgm:spPr/>
      <dgm:t>
        <a:bodyPr/>
        <a:lstStyle/>
        <a:p>
          <a:endParaRPr lang="en-US"/>
        </a:p>
      </dgm:t>
    </dgm:pt>
    <dgm:pt modelId="{B5B92589-8835-4CD9-A989-77793AE7055E}">
      <dgm:prSet phldrT="[Text]"/>
      <dgm:spPr/>
      <dgm:t>
        <a:bodyPr/>
        <a:lstStyle/>
        <a:p>
          <a:r>
            <a:rPr lang="fr-CH" dirty="0" smtClean="0"/>
            <a:t>NCD </a:t>
          </a:r>
          <a:r>
            <a:rPr lang="fr-CH" dirty="0" err="1" smtClean="0"/>
            <a:t>Prevention</a:t>
          </a:r>
          <a:endParaRPr lang="fr-CH" dirty="0" smtClean="0"/>
        </a:p>
        <a:p>
          <a:r>
            <a:rPr lang="fr-CH" dirty="0" smtClean="0"/>
            <a:t>Disease </a:t>
          </a:r>
          <a:r>
            <a:rPr lang="fr-CH" dirty="0" err="1" smtClean="0"/>
            <a:t>Related</a:t>
          </a:r>
          <a:r>
            <a:rPr lang="fr-CH" dirty="0" smtClean="0"/>
            <a:t> </a:t>
          </a:r>
          <a:br>
            <a:rPr lang="fr-CH" dirty="0" smtClean="0"/>
          </a:br>
          <a:r>
            <a:rPr lang="fr-CH" dirty="0" smtClean="0"/>
            <a:t>Malnutrition Management</a:t>
          </a:r>
        </a:p>
        <a:p>
          <a:r>
            <a:rPr lang="fr-CH" dirty="0" smtClean="0"/>
            <a:t>Nutrition </a:t>
          </a:r>
          <a:r>
            <a:rPr lang="fr-CH" dirty="0" err="1" smtClean="0"/>
            <a:t>Therapy</a:t>
          </a:r>
          <a:r>
            <a:rPr lang="fr-CH" dirty="0" smtClean="0"/>
            <a:t>, </a:t>
          </a:r>
          <a:r>
            <a:rPr lang="fr-CH" dirty="0" err="1" smtClean="0"/>
            <a:t>Enteral</a:t>
          </a:r>
          <a:r>
            <a:rPr lang="fr-CH" dirty="0" smtClean="0"/>
            <a:t> &amp; </a:t>
          </a:r>
          <a:r>
            <a:rPr lang="fr-CH" dirty="0" err="1" smtClean="0"/>
            <a:t>Parenteral</a:t>
          </a:r>
          <a:r>
            <a:rPr lang="fr-CH" dirty="0" smtClean="0"/>
            <a:t> Nutrition</a:t>
          </a:r>
        </a:p>
      </dgm:t>
    </dgm:pt>
    <dgm:pt modelId="{16CB123A-3271-4E91-B053-78B7002A7DE2}" type="parTrans" cxnId="{AB139AC3-905E-402E-B7DF-C51E59679FBA}">
      <dgm:prSet/>
      <dgm:spPr/>
      <dgm:t>
        <a:bodyPr/>
        <a:lstStyle/>
        <a:p>
          <a:endParaRPr lang="en-US"/>
        </a:p>
      </dgm:t>
    </dgm:pt>
    <dgm:pt modelId="{A09E0799-34C9-4FBB-8295-1DB74841300E}" type="sibTrans" cxnId="{AB139AC3-905E-402E-B7DF-C51E59679FBA}">
      <dgm:prSet/>
      <dgm:spPr/>
      <dgm:t>
        <a:bodyPr/>
        <a:lstStyle/>
        <a:p>
          <a:endParaRPr lang="en-US"/>
        </a:p>
      </dgm:t>
    </dgm:pt>
    <dgm:pt modelId="{6AAD9C09-BAB7-433B-B0AC-BFE9CFD98E3C}">
      <dgm:prSet phldrT="[Text]"/>
      <dgm:spPr/>
      <dgm:t>
        <a:bodyPr/>
        <a:lstStyle/>
        <a:p>
          <a:r>
            <a:rPr lang="fr-CH" dirty="0" smtClean="0">
              <a:latin typeface="+mn-lt"/>
            </a:rPr>
            <a:t>HealthCare </a:t>
          </a:r>
          <a:r>
            <a:rPr lang="fr-CH" dirty="0" err="1" smtClean="0">
              <a:latin typeface="+mn-lt"/>
            </a:rPr>
            <a:t>Professionals</a:t>
          </a:r>
          <a:endParaRPr lang="fr-CH" dirty="0" smtClean="0">
            <a:latin typeface="+mn-lt"/>
          </a:endParaRPr>
        </a:p>
        <a:p>
          <a:r>
            <a:rPr lang="fr-CH" dirty="0" smtClean="0">
              <a:latin typeface="+mn-lt"/>
            </a:rPr>
            <a:t>Rare («</a:t>
          </a:r>
          <a:r>
            <a:rPr lang="fr-CH" dirty="0" err="1" smtClean="0">
              <a:latin typeface="+mn-lt"/>
            </a:rPr>
            <a:t>Orphan</a:t>
          </a:r>
          <a:r>
            <a:rPr lang="fr-CH" dirty="0" smtClean="0">
              <a:latin typeface="+mn-lt"/>
            </a:rPr>
            <a:t>») </a:t>
          </a:r>
          <a:r>
            <a:rPr lang="fr-CH" dirty="0" err="1" smtClean="0">
              <a:latin typeface="+mn-lt"/>
            </a:rPr>
            <a:t>Diseases</a:t>
          </a:r>
          <a:endParaRPr lang="fr-CH" dirty="0" smtClean="0">
            <a:latin typeface="+mn-lt"/>
          </a:endParaRPr>
        </a:p>
        <a:p>
          <a:r>
            <a:rPr lang="fr-CH" dirty="0" smtClean="0">
              <a:latin typeface="+mn-lt"/>
            </a:rPr>
            <a:t>NCD-</a:t>
          </a:r>
          <a:r>
            <a:rPr lang="fr-CH" dirty="0" err="1" smtClean="0">
              <a:latin typeface="+mn-lt"/>
            </a:rPr>
            <a:t>NRVs</a:t>
          </a:r>
          <a:r>
            <a:rPr lang="fr-CH" dirty="0" smtClean="0">
              <a:latin typeface="+mn-lt"/>
            </a:rPr>
            <a:t> …</a:t>
          </a:r>
        </a:p>
        <a:p>
          <a:r>
            <a:rPr lang="fr-CH" dirty="0" smtClean="0">
              <a:latin typeface="+mn-lt"/>
            </a:rPr>
            <a:t>Dietary/Food Supplements</a:t>
          </a:r>
        </a:p>
        <a:p>
          <a:r>
            <a:rPr lang="fr-CH" dirty="0" smtClean="0">
              <a:latin typeface="+mn-lt"/>
            </a:rPr>
            <a:t>Microbiome &amp; technologies («omics», </a:t>
          </a:r>
          <a:r>
            <a:rPr lang="fr-CH" dirty="0" err="1" smtClean="0">
              <a:latin typeface="+mn-lt"/>
            </a:rPr>
            <a:t>apps</a:t>
          </a:r>
          <a:r>
            <a:rPr lang="fr-CH" dirty="0" smtClean="0">
              <a:latin typeface="+mn-lt"/>
            </a:rPr>
            <a:t>, 3D …)</a:t>
          </a:r>
          <a:endParaRPr lang="en-US" dirty="0">
            <a:latin typeface="+mn-lt"/>
          </a:endParaRPr>
        </a:p>
      </dgm:t>
    </dgm:pt>
    <dgm:pt modelId="{8F4E6717-CC93-4E84-B6F0-E64C362E1368}" type="parTrans" cxnId="{463CD8CF-13C5-4FFC-BD7B-961F07CB61C3}">
      <dgm:prSet/>
      <dgm:spPr/>
      <dgm:t>
        <a:bodyPr/>
        <a:lstStyle/>
        <a:p>
          <a:endParaRPr lang="en-US"/>
        </a:p>
      </dgm:t>
    </dgm:pt>
    <dgm:pt modelId="{C8D56512-88A7-40A8-97C9-0C90113B015B}" type="sibTrans" cxnId="{463CD8CF-13C5-4FFC-BD7B-961F07CB61C3}">
      <dgm:prSet/>
      <dgm:spPr/>
      <dgm:t>
        <a:bodyPr/>
        <a:lstStyle/>
        <a:p>
          <a:endParaRPr lang="en-US"/>
        </a:p>
      </dgm:t>
    </dgm:pt>
    <dgm:pt modelId="{44834A75-F880-4123-84FE-2933DC1E6EC8}">
      <dgm:prSet phldrT="[Text]" custT="1"/>
      <dgm:spPr/>
      <dgm:t>
        <a:bodyPr/>
        <a:lstStyle/>
        <a:p>
          <a:r>
            <a:rPr lang="fr-CH" sz="1400" b="1" u="sng" dirty="0" smtClean="0">
              <a:solidFill>
                <a:srgbClr val="FFFF00"/>
              </a:solidFill>
            </a:rPr>
            <a:t>WIN-WIN-4 «</a:t>
          </a:r>
          <a:r>
            <a:rPr lang="fr-CH" sz="1400" b="1" u="sng" dirty="0" err="1" smtClean="0">
              <a:solidFill>
                <a:srgbClr val="FFFF00"/>
              </a:solidFill>
            </a:rPr>
            <a:t>Citizens</a:t>
          </a:r>
          <a:r>
            <a:rPr lang="fr-CH" sz="1400" b="1" u="sng" dirty="0" smtClean="0">
              <a:solidFill>
                <a:srgbClr val="FFFF00"/>
              </a:solidFill>
            </a:rPr>
            <a:t>»</a:t>
          </a:r>
        </a:p>
        <a:p>
          <a:r>
            <a:rPr lang="fr-CH" sz="1400" b="1" dirty="0" err="1" smtClean="0">
              <a:solidFill>
                <a:srgbClr val="FFFF00"/>
              </a:solidFill>
            </a:rPr>
            <a:t>Improved</a:t>
          </a:r>
          <a:r>
            <a:rPr lang="fr-CH" sz="1400" b="1" dirty="0" smtClean="0">
              <a:solidFill>
                <a:srgbClr val="FFFF00"/>
              </a:solidFill>
            </a:rPr>
            <a:t> Consumer &amp; Patient Care</a:t>
          </a:r>
        </a:p>
        <a:p>
          <a:r>
            <a:rPr lang="fr-CH" sz="1400" b="1" dirty="0" err="1" smtClean="0">
              <a:solidFill>
                <a:srgbClr val="FFFF00"/>
              </a:solidFill>
            </a:rPr>
            <a:t>Reduced</a:t>
          </a:r>
          <a:r>
            <a:rPr lang="fr-CH" sz="1400" b="1" dirty="0" smtClean="0">
              <a:solidFill>
                <a:srgbClr val="FFFF00"/>
              </a:solidFill>
            </a:rPr>
            <a:t> Health </a:t>
          </a:r>
          <a:r>
            <a:rPr lang="fr-CH" sz="1400" b="1" dirty="0" err="1" smtClean="0">
              <a:solidFill>
                <a:srgbClr val="FFFF00"/>
              </a:solidFill>
            </a:rPr>
            <a:t>Systems</a:t>
          </a:r>
          <a:r>
            <a:rPr lang="fr-CH" sz="1400" b="1" dirty="0" smtClean="0">
              <a:solidFill>
                <a:srgbClr val="FFFF00"/>
              </a:solidFill>
            </a:rPr>
            <a:t> </a:t>
          </a:r>
          <a:r>
            <a:rPr lang="fr-CH" sz="1400" b="1" dirty="0" err="1" smtClean="0">
              <a:solidFill>
                <a:srgbClr val="FFFF00"/>
              </a:solidFill>
            </a:rPr>
            <a:t>Costs</a:t>
          </a:r>
          <a:endParaRPr lang="en-US" sz="1400" b="0" dirty="0">
            <a:solidFill>
              <a:srgbClr val="FFFF00"/>
            </a:solidFill>
          </a:endParaRPr>
        </a:p>
      </dgm:t>
    </dgm:pt>
    <dgm:pt modelId="{11B988ED-CF03-47C1-B60A-EC122059AA94}" type="parTrans" cxnId="{19D4184E-6DD3-400C-A391-CF4CB0124344}">
      <dgm:prSet/>
      <dgm:spPr/>
      <dgm:t>
        <a:bodyPr/>
        <a:lstStyle/>
        <a:p>
          <a:endParaRPr lang="en-US"/>
        </a:p>
      </dgm:t>
    </dgm:pt>
    <dgm:pt modelId="{EFE21416-5D01-43DC-9C4A-D8D2BF28D982}" type="sibTrans" cxnId="{19D4184E-6DD3-400C-A391-CF4CB0124344}">
      <dgm:prSet/>
      <dgm:spPr/>
      <dgm:t>
        <a:bodyPr/>
        <a:lstStyle/>
        <a:p>
          <a:endParaRPr lang="en-US"/>
        </a:p>
      </dgm:t>
    </dgm:pt>
    <dgm:pt modelId="{052D3F5D-3A7D-4441-BFEA-7C1C50063E8F}" type="pres">
      <dgm:prSet presAssocID="{74791A67-00D1-4864-9AFA-BF53A16DF071}" presName="CompostProcess" presStyleCnt="0">
        <dgm:presLayoutVars>
          <dgm:dir/>
          <dgm:resizeHandles val="exact"/>
        </dgm:presLayoutVars>
      </dgm:prSet>
      <dgm:spPr/>
    </dgm:pt>
    <dgm:pt modelId="{796B191D-D3B5-4A0F-9F76-621ADBDA1212}" type="pres">
      <dgm:prSet presAssocID="{74791A67-00D1-4864-9AFA-BF53A16DF071}" presName="arrow" presStyleLbl="bgShp" presStyleIdx="0" presStyleCnt="1"/>
      <dgm:spPr/>
    </dgm:pt>
    <dgm:pt modelId="{E58C14D0-223A-4F39-8E43-C85EBCB77E6A}" type="pres">
      <dgm:prSet presAssocID="{74791A67-00D1-4864-9AFA-BF53A16DF071}" presName="linearProcess" presStyleCnt="0"/>
      <dgm:spPr/>
    </dgm:pt>
    <dgm:pt modelId="{59265E7E-449E-4176-B948-B11360D87B48}" type="pres">
      <dgm:prSet presAssocID="{3245FECF-4B96-4527-8937-7E572BE1E17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4CC67-47A0-45D0-A34D-5AD535343BFC}" type="pres">
      <dgm:prSet presAssocID="{FD511600-28B8-470E-85F7-46F01F31372F}" presName="sibTrans" presStyleCnt="0"/>
      <dgm:spPr/>
    </dgm:pt>
    <dgm:pt modelId="{B4E1A500-60E3-4D0B-8330-DE9B0050E65E}" type="pres">
      <dgm:prSet presAssocID="{B5B92589-8835-4CD9-A989-77793AE7055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04329-9D27-481C-9487-90AC1D6003B6}" type="pres">
      <dgm:prSet presAssocID="{A09E0799-34C9-4FBB-8295-1DB74841300E}" presName="sibTrans" presStyleCnt="0"/>
      <dgm:spPr/>
    </dgm:pt>
    <dgm:pt modelId="{F1A4092E-C9DE-4A27-A92A-9F2F0D18C8DC}" type="pres">
      <dgm:prSet presAssocID="{6AAD9C09-BAB7-433B-B0AC-BFE9CFD98E3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47F9F-A149-4903-B83B-BE205751B220}" type="pres">
      <dgm:prSet presAssocID="{C8D56512-88A7-40A8-97C9-0C90113B015B}" presName="sibTrans" presStyleCnt="0"/>
      <dgm:spPr/>
    </dgm:pt>
    <dgm:pt modelId="{8D6C4B54-0B95-4EB1-BF36-2E364C35FEFB}" type="pres">
      <dgm:prSet presAssocID="{44834A75-F880-4123-84FE-2933DC1E6EC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189DF-AFFC-4FC6-B7A9-EE36BCAF6B46}" type="presOf" srcId="{B5B92589-8835-4CD9-A989-77793AE7055E}" destId="{B4E1A500-60E3-4D0B-8330-DE9B0050E65E}" srcOrd="0" destOrd="0" presId="urn:microsoft.com/office/officeart/2005/8/layout/hProcess9"/>
    <dgm:cxn modelId="{EB7563D0-1757-4B0D-92E8-5C14AE3EEB4E}" type="presOf" srcId="{6AAD9C09-BAB7-433B-B0AC-BFE9CFD98E3C}" destId="{F1A4092E-C9DE-4A27-A92A-9F2F0D18C8DC}" srcOrd="0" destOrd="0" presId="urn:microsoft.com/office/officeart/2005/8/layout/hProcess9"/>
    <dgm:cxn modelId="{9D44BA2D-C9E5-40CC-A6C5-DFD70AC78CFB}" srcId="{74791A67-00D1-4864-9AFA-BF53A16DF071}" destId="{3245FECF-4B96-4527-8937-7E572BE1E171}" srcOrd="0" destOrd="0" parTransId="{307DB9E6-9F93-4B8F-B111-B34A3B65E306}" sibTransId="{FD511600-28B8-470E-85F7-46F01F31372F}"/>
    <dgm:cxn modelId="{A9E866F5-F291-41F1-8FC6-064AF3870AB1}" type="presOf" srcId="{74791A67-00D1-4864-9AFA-BF53A16DF071}" destId="{052D3F5D-3A7D-4441-BFEA-7C1C50063E8F}" srcOrd="0" destOrd="0" presId="urn:microsoft.com/office/officeart/2005/8/layout/hProcess9"/>
    <dgm:cxn modelId="{4B4CAE41-0E91-49C8-9D76-4DC8DA5CB9B1}" type="presOf" srcId="{44834A75-F880-4123-84FE-2933DC1E6EC8}" destId="{8D6C4B54-0B95-4EB1-BF36-2E364C35FEFB}" srcOrd="0" destOrd="0" presId="urn:microsoft.com/office/officeart/2005/8/layout/hProcess9"/>
    <dgm:cxn modelId="{AB139AC3-905E-402E-B7DF-C51E59679FBA}" srcId="{74791A67-00D1-4864-9AFA-BF53A16DF071}" destId="{B5B92589-8835-4CD9-A989-77793AE7055E}" srcOrd="1" destOrd="0" parTransId="{16CB123A-3271-4E91-B053-78B7002A7DE2}" sibTransId="{A09E0799-34C9-4FBB-8295-1DB74841300E}"/>
    <dgm:cxn modelId="{19D4184E-6DD3-400C-A391-CF4CB0124344}" srcId="{74791A67-00D1-4864-9AFA-BF53A16DF071}" destId="{44834A75-F880-4123-84FE-2933DC1E6EC8}" srcOrd="3" destOrd="0" parTransId="{11B988ED-CF03-47C1-B60A-EC122059AA94}" sibTransId="{EFE21416-5D01-43DC-9C4A-D8D2BF28D982}"/>
    <dgm:cxn modelId="{C83BD61C-1B11-47DB-A61E-B98DF7531D93}" type="presOf" srcId="{3245FECF-4B96-4527-8937-7E572BE1E171}" destId="{59265E7E-449E-4176-B948-B11360D87B48}" srcOrd="0" destOrd="0" presId="urn:microsoft.com/office/officeart/2005/8/layout/hProcess9"/>
    <dgm:cxn modelId="{463CD8CF-13C5-4FFC-BD7B-961F07CB61C3}" srcId="{74791A67-00D1-4864-9AFA-BF53A16DF071}" destId="{6AAD9C09-BAB7-433B-B0AC-BFE9CFD98E3C}" srcOrd="2" destOrd="0" parTransId="{8F4E6717-CC93-4E84-B6F0-E64C362E1368}" sibTransId="{C8D56512-88A7-40A8-97C9-0C90113B015B}"/>
    <dgm:cxn modelId="{49C65006-77E6-4985-858E-7040DBD0BAD6}" type="presParOf" srcId="{052D3F5D-3A7D-4441-BFEA-7C1C50063E8F}" destId="{796B191D-D3B5-4A0F-9F76-621ADBDA1212}" srcOrd="0" destOrd="0" presId="urn:microsoft.com/office/officeart/2005/8/layout/hProcess9"/>
    <dgm:cxn modelId="{39C3638E-1AD2-4E67-90BE-E61E2D899BDA}" type="presParOf" srcId="{052D3F5D-3A7D-4441-BFEA-7C1C50063E8F}" destId="{E58C14D0-223A-4F39-8E43-C85EBCB77E6A}" srcOrd="1" destOrd="0" presId="urn:microsoft.com/office/officeart/2005/8/layout/hProcess9"/>
    <dgm:cxn modelId="{E7B4406D-AAB0-43B9-9840-B976416525BF}" type="presParOf" srcId="{E58C14D0-223A-4F39-8E43-C85EBCB77E6A}" destId="{59265E7E-449E-4176-B948-B11360D87B48}" srcOrd="0" destOrd="0" presId="urn:microsoft.com/office/officeart/2005/8/layout/hProcess9"/>
    <dgm:cxn modelId="{7BCDDD08-ADE0-42C0-9628-018B82AD97BD}" type="presParOf" srcId="{E58C14D0-223A-4F39-8E43-C85EBCB77E6A}" destId="{C8C4CC67-47A0-45D0-A34D-5AD535343BFC}" srcOrd="1" destOrd="0" presId="urn:microsoft.com/office/officeart/2005/8/layout/hProcess9"/>
    <dgm:cxn modelId="{56F70564-BE7D-4B70-90F8-2C9C619A0ECE}" type="presParOf" srcId="{E58C14D0-223A-4F39-8E43-C85EBCB77E6A}" destId="{B4E1A500-60E3-4D0B-8330-DE9B0050E65E}" srcOrd="2" destOrd="0" presId="urn:microsoft.com/office/officeart/2005/8/layout/hProcess9"/>
    <dgm:cxn modelId="{A9011477-3EFD-4EB9-B6E5-86A8C736167C}" type="presParOf" srcId="{E58C14D0-223A-4F39-8E43-C85EBCB77E6A}" destId="{67A04329-9D27-481C-9487-90AC1D6003B6}" srcOrd="3" destOrd="0" presId="urn:microsoft.com/office/officeart/2005/8/layout/hProcess9"/>
    <dgm:cxn modelId="{02FFEE61-754E-4B01-AF5D-EE432BB540DD}" type="presParOf" srcId="{E58C14D0-223A-4F39-8E43-C85EBCB77E6A}" destId="{F1A4092E-C9DE-4A27-A92A-9F2F0D18C8DC}" srcOrd="4" destOrd="0" presId="urn:microsoft.com/office/officeart/2005/8/layout/hProcess9"/>
    <dgm:cxn modelId="{F166F93F-6C69-4D5B-8752-E4E3123BF297}" type="presParOf" srcId="{E58C14D0-223A-4F39-8E43-C85EBCB77E6A}" destId="{84547F9F-A149-4903-B83B-BE205751B220}" srcOrd="5" destOrd="0" presId="urn:microsoft.com/office/officeart/2005/8/layout/hProcess9"/>
    <dgm:cxn modelId="{B4853DE1-C5F6-43BF-9424-09EC6DC9AACA}" type="presParOf" srcId="{E58C14D0-223A-4F39-8E43-C85EBCB77E6A}" destId="{8D6C4B54-0B95-4EB1-BF36-2E364C35FE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31C6FF-75D9-42ED-8934-2280EDD67A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D5EBF-A1D3-4D89-BAC0-E5D16A20FC9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anose="020B0606020202030204" pitchFamily="34" charset="0"/>
            </a:rPr>
            <a:t>CURRENT REGULATORY FRAMEWORK</a:t>
          </a:r>
          <a:endParaRPr lang="en-US" sz="1400" dirty="0">
            <a:solidFill>
              <a:schemeClr val="bg1"/>
            </a:solidFill>
          </a:endParaRPr>
        </a:p>
      </dgm:t>
    </dgm:pt>
    <dgm:pt modelId="{E518742E-A84D-49CF-BAC8-62EF95913B08}" type="parTrans" cxnId="{B51D9D44-0CB5-47F6-AF8D-B2E4034DC876}">
      <dgm:prSet/>
      <dgm:spPr/>
      <dgm:t>
        <a:bodyPr/>
        <a:lstStyle/>
        <a:p>
          <a:endParaRPr lang="en-US"/>
        </a:p>
      </dgm:t>
    </dgm:pt>
    <dgm:pt modelId="{D2C9C317-58E0-4966-BC17-954108BC7387}" type="sibTrans" cxnId="{B51D9D44-0CB5-47F6-AF8D-B2E4034DC876}">
      <dgm:prSet/>
      <dgm:spPr/>
      <dgm:t>
        <a:bodyPr/>
        <a:lstStyle/>
        <a:p>
          <a:endParaRPr lang="en-US"/>
        </a:p>
      </dgm:t>
    </dgm:pt>
    <dgm:pt modelId="{30B120E0-CCF6-48F5-900A-ED6B828DFB63}">
      <dgm:prSet phldrT="[Text]" custT="1"/>
      <dgm:spPr/>
      <dgm:t>
        <a:bodyPr/>
        <a:lstStyle/>
        <a:p>
          <a:r>
            <a:rPr lang="fr-CH" sz="1400" b="1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CONTINUOUS IMPROVEMENT &amp; FOCUS ON WHAT WORKS</a:t>
          </a: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b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</a:b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- </a:t>
          </a:r>
          <a:r>
            <a:rPr lang="fr-CH" sz="14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less</a:t>
          </a: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on </a:t>
          </a:r>
          <a:r>
            <a:rPr lang="fr-CH" sz="14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mechanisms</a:t>
          </a: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or </a:t>
          </a:r>
          <a:r>
            <a:rPr lang="fr-CH" sz="14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dogmatic</a:t>
          </a: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interpretation</a:t>
          </a: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of </a:t>
          </a:r>
          <a:r>
            <a:rPr lang="fr-CH" sz="14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regulatory</a:t>
          </a:r>
          <a:r>
            <a:rPr lang="fr-CH" sz="14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categories</a:t>
          </a:r>
          <a:endParaRPr lang="en-US" sz="1400" dirty="0">
            <a:solidFill>
              <a:schemeClr val="bg1"/>
            </a:solidFill>
          </a:endParaRPr>
        </a:p>
      </dgm:t>
    </dgm:pt>
    <dgm:pt modelId="{CD22B7BA-7017-4C6A-95CB-C5DAA56B1FDD}" type="parTrans" cxnId="{295226A1-9C43-44E0-8E62-BE2B4F54196D}">
      <dgm:prSet/>
      <dgm:spPr/>
      <dgm:t>
        <a:bodyPr/>
        <a:lstStyle/>
        <a:p>
          <a:endParaRPr lang="en-US"/>
        </a:p>
      </dgm:t>
    </dgm:pt>
    <dgm:pt modelId="{D4389FA3-825E-492D-8A56-25D4F5C6C03E}" type="sibTrans" cxnId="{295226A1-9C43-44E0-8E62-BE2B4F54196D}">
      <dgm:prSet/>
      <dgm:spPr/>
      <dgm:t>
        <a:bodyPr/>
        <a:lstStyle/>
        <a:p>
          <a:endParaRPr lang="en-US"/>
        </a:p>
      </dgm:t>
    </dgm:pt>
    <dgm:pt modelId="{F5F9307C-64A4-4670-84D8-7B24B658EBC6}">
      <dgm:prSet phldrT="[Text]" custT="1"/>
      <dgm:spPr/>
      <dgm:t>
        <a:bodyPr/>
        <a:lstStyle/>
        <a:p>
          <a:r>
            <a:rPr lang="fr-CH" sz="1400" b="1" dirty="0" smtClean="0">
              <a:solidFill>
                <a:schemeClr val="bg1"/>
              </a:solidFill>
              <a:latin typeface="Arial Narrow" panose="020B0606020202030204" pitchFamily="34" charset="0"/>
            </a:rPr>
            <a:t>IMPLEMENT GOOD PRACTICE</a:t>
          </a:r>
          <a:endParaRPr lang="en-US" sz="1400" dirty="0">
            <a:solidFill>
              <a:schemeClr val="bg1"/>
            </a:solidFill>
          </a:endParaRPr>
        </a:p>
      </dgm:t>
    </dgm:pt>
    <dgm:pt modelId="{6B18381E-308E-471A-A261-98ECFF585815}" type="parTrans" cxnId="{EDE47FC7-AC85-4E1E-A84F-66AFBF9FC041}">
      <dgm:prSet/>
      <dgm:spPr/>
      <dgm:t>
        <a:bodyPr/>
        <a:lstStyle/>
        <a:p>
          <a:endParaRPr lang="en-US"/>
        </a:p>
      </dgm:t>
    </dgm:pt>
    <dgm:pt modelId="{E9E10BDC-C5CC-43B9-AE27-D38C065AA0F5}" type="sibTrans" cxnId="{EDE47FC7-AC85-4E1E-A84F-66AFBF9FC041}">
      <dgm:prSet/>
      <dgm:spPr/>
      <dgm:t>
        <a:bodyPr/>
        <a:lstStyle/>
        <a:p>
          <a:endParaRPr lang="en-US"/>
        </a:p>
      </dgm:t>
    </dgm:pt>
    <dgm:pt modelId="{71C90FD8-EA7E-416E-B298-AACC85A7B003}">
      <dgm:prSet custT="1"/>
      <dgm:spPr/>
      <dgm:t>
        <a:bodyPr/>
        <a:lstStyle/>
        <a:p>
          <a:r>
            <a:rPr lang="en-US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Regulated HealthCare Categories</a:t>
          </a:r>
          <a:r>
            <a:rPr lang="en-US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: Food, Drug, Medical Device, Cosmetic. In case of doubt </a:t>
          </a:r>
          <a:r>
            <a:rPr lang="en-US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i</a:t>
          </a:r>
          <a:r>
            <a:rPr lang="en-US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t’s a drug</a:t>
          </a:r>
          <a:endParaRPr lang="en-US" sz="1300" dirty="0"/>
        </a:p>
      </dgm:t>
    </dgm:pt>
    <dgm:pt modelId="{ECF3DCA0-E54E-4FD3-8988-D6739CE5809B}" type="parTrans" cxnId="{6B00A46D-D075-4C15-9003-3DF264D3CFDE}">
      <dgm:prSet/>
      <dgm:spPr/>
      <dgm:t>
        <a:bodyPr/>
        <a:lstStyle/>
        <a:p>
          <a:endParaRPr lang="en-US"/>
        </a:p>
      </dgm:t>
    </dgm:pt>
    <dgm:pt modelId="{DB5F2B23-3E8D-4A8B-998A-0D611710B45E}" type="sibTrans" cxnId="{6B00A46D-D075-4C15-9003-3DF264D3CFDE}">
      <dgm:prSet/>
      <dgm:spPr/>
      <dgm:t>
        <a:bodyPr/>
        <a:lstStyle/>
        <a:p>
          <a:endParaRPr lang="en-US"/>
        </a:p>
      </dgm:t>
    </dgm:pt>
    <dgm:pt modelId="{DCC78AC5-5E96-4003-AC2B-1DB41681FCE6}">
      <dgm:prSet/>
      <dgm:spPr/>
      <dgm:t>
        <a:bodyPr/>
        <a:lstStyle/>
        <a:p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Remove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unnecessary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b="1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technical</a:t>
          </a:r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b="1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barriers</a:t>
          </a:r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(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harmonize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/converge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rules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globally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(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Codex et al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): CMC, GMP …)</a:t>
          </a:r>
          <a:endParaRPr lang="en-US" sz="1300" dirty="0"/>
        </a:p>
      </dgm:t>
    </dgm:pt>
    <dgm:pt modelId="{5B29B416-923C-43B1-B094-F0B906A9A35E}" type="parTrans" cxnId="{D994558C-3D80-44AC-9E13-067795C262C0}">
      <dgm:prSet/>
      <dgm:spPr/>
      <dgm:t>
        <a:bodyPr/>
        <a:lstStyle/>
        <a:p>
          <a:endParaRPr lang="en-US"/>
        </a:p>
      </dgm:t>
    </dgm:pt>
    <dgm:pt modelId="{9A08A94E-5076-4C26-BD08-333424EC9C9E}" type="sibTrans" cxnId="{D994558C-3D80-44AC-9E13-067795C262C0}">
      <dgm:prSet/>
      <dgm:spPr/>
      <dgm:t>
        <a:bodyPr/>
        <a:lstStyle/>
        <a:p>
          <a:endParaRPr lang="en-US"/>
        </a:p>
      </dgm:t>
    </dgm:pt>
    <dgm:pt modelId="{92FCFE1E-5B23-4970-BCE3-B2876214CFDA}">
      <dgm:prSet/>
      <dgm:spPr/>
      <dgm:t>
        <a:bodyPr/>
        <a:lstStyle/>
        <a:p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New («omics») diagnostics 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challenge «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health-disease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»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categories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(-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50% people «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diseased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»/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CTs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NRV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)</a:t>
          </a:r>
          <a:endParaRPr lang="fr-CH" sz="13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</dgm:t>
    </dgm:pt>
    <dgm:pt modelId="{4829C188-8AD4-4519-B6FB-E88C20493688}" type="parTrans" cxnId="{52D0AAF5-F982-409D-9ACB-5FEDF8AD33A8}">
      <dgm:prSet/>
      <dgm:spPr/>
      <dgm:t>
        <a:bodyPr/>
        <a:lstStyle/>
        <a:p>
          <a:endParaRPr lang="en-US"/>
        </a:p>
      </dgm:t>
    </dgm:pt>
    <dgm:pt modelId="{169070CF-74C8-4CC2-8BF6-C6FA1B9C9678}" type="sibTrans" cxnId="{52D0AAF5-F982-409D-9ACB-5FEDF8AD33A8}">
      <dgm:prSet/>
      <dgm:spPr/>
      <dgm:t>
        <a:bodyPr/>
        <a:lstStyle/>
        <a:p>
          <a:endParaRPr lang="en-US"/>
        </a:p>
      </dgm:t>
    </dgm:pt>
    <dgm:pt modelId="{2F8533B3-A0B6-4198-AB46-11A96B1CCC97}">
      <dgm:prSet custT="1"/>
      <dgm:spPr/>
      <dgm:t>
        <a:bodyPr/>
        <a:lstStyle/>
        <a:p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Disease </a:t>
          </a:r>
          <a:r>
            <a:rPr lang="fr-CH" sz="1300" b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Prevention</a:t>
          </a:r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(1)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solves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problems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before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they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occur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,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yet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lacks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incentive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[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e.g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.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just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3% EU R&amp;D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investment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(i.e.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remainder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on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medicinal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treatments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)] 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(2)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should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not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automatically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equal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«Drug»</a:t>
          </a:r>
          <a:endParaRPr lang="fr-CH" sz="1100" i="1" dirty="0" smtClean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5AD1AA2-08AE-4793-935B-CAE002C7A119}" type="parTrans" cxnId="{9A7BD62E-A3C1-4117-A526-59D419D41D6D}">
      <dgm:prSet/>
      <dgm:spPr/>
      <dgm:t>
        <a:bodyPr/>
        <a:lstStyle/>
        <a:p>
          <a:endParaRPr lang="en-US"/>
        </a:p>
      </dgm:t>
    </dgm:pt>
    <dgm:pt modelId="{5112A830-8872-42ED-914F-7D66B8C5130C}" type="sibTrans" cxnId="{9A7BD62E-A3C1-4117-A526-59D419D41D6D}">
      <dgm:prSet/>
      <dgm:spPr/>
      <dgm:t>
        <a:bodyPr/>
        <a:lstStyle/>
        <a:p>
          <a:endParaRPr lang="en-US"/>
        </a:p>
      </dgm:t>
    </dgm:pt>
    <dgm:pt modelId="{339B891F-3B92-44BA-91CF-BB3F7EE3D7D5}">
      <dgm:prSet custT="1"/>
      <dgm:spPr/>
      <dgm:t>
        <a:bodyPr/>
        <a:lstStyle/>
        <a:p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Co-existence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of «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averaging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» </a:t>
          </a:r>
          <a:r>
            <a:rPr lang="fr-CH" sz="1300" u="sng" dirty="0" smtClean="0">
              <a:solidFill>
                <a:srgbClr val="002060"/>
              </a:solidFill>
              <a:latin typeface="Arial Narrow" panose="020B0606020202030204" pitchFamily="34" charset="0"/>
            </a:rPr>
            <a:t>plus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«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personalizing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» nutrition </a:t>
          </a:r>
          <a:r>
            <a:rPr lang="fr-CH" sz="1300" u="sng" dirty="0" smtClean="0">
              <a:solidFill>
                <a:srgbClr val="002060"/>
              </a:solidFill>
              <a:latin typeface="Arial Narrow" panose="020B0606020202030204" pitchFamily="34" charset="0"/>
            </a:rPr>
            <a:t>plus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medicine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(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holistically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)</a:t>
          </a:r>
          <a:endParaRPr lang="en-US" sz="1300" dirty="0"/>
        </a:p>
      </dgm:t>
    </dgm:pt>
    <dgm:pt modelId="{DDBEA841-62C0-47DB-952B-0A92E96EDF99}" type="parTrans" cxnId="{08DCB1FC-6CAF-49A9-AE26-FFFBFC3DF805}">
      <dgm:prSet/>
      <dgm:spPr/>
      <dgm:t>
        <a:bodyPr/>
        <a:lstStyle/>
        <a:p>
          <a:endParaRPr lang="en-US"/>
        </a:p>
      </dgm:t>
    </dgm:pt>
    <dgm:pt modelId="{B8B2C025-DC19-4B4C-B53A-CE96C0C568C6}" type="sibTrans" cxnId="{08DCB1FC-6CAF-49A9-AE26-FFFBFC3DF805}">
      <dgm:prSet/>
      <dgm:spPr/>
      <dgm:t>
        <a:bodyPr/>
        <a:lstStyle/>
        <a:p>
          <a:endParaRPr lang="en-US"/>
        </a:p>
      </dgm:t>
    </dgm:pt>
    <dgm:pt modelId="{321E8C0C-9F67-448F-B545-FED2AD5D2FD3}">
      <dgm:prSet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Rules </a:t>
          </a:r>
          <a:r>
            <a:rPr lang="en-US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average requirement </a:t>
          </a:r>
          <a:r>
            <a:rPr lang="en-US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based; </a:t>
          </a:r>
          <a:r>
            <a:rPr lang="en-US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personal physiological needs </a:t>
          </a:r>
          <a:r>
            <a:rPr lang="en-US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may differ 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(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individual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vs.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homeostasis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vs. </a:t>
          </a:r>
          <a:r>
            <a:rPr lang="fr-CH" sz="1300" i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</a:t>
          </a:r>
          <a:r>
            <a:rPr lang="fr-CH" sz="1300" i="1" dirty="0" smtClean="0">
              <a:solidFill>
                <a:srgbClr val="002060"/>
              </a:solidFill>
              <a:latin typeface="Arial Narrow" panose="020B0606020202030204" pitchFamily="34" charset="0"/>
            </a:rPr>
            <a:t> states)</a:t>
          </a:r>
          <a:r>
            <a:rPr lang="en-US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en-US" sz="13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en-US" sz="1300" b="1" dirty="0" smtClean="0">
              <a:solidFill>
                <a:srgbClr val="FF0000"/>
              </a:solidFill>
              <a:latin typeface="Arial Narrow" panose="020B0606020202030204" pitchFamily="34" charset="0"/>
            </a:rPr>
            <a:t>Both </a:t>
          </a:r>
          <a:r>
            <a:rPr lang="en-US" sz="1300" dirty="0" smtClean="0">
              <a:solidFill>
                <a:srgbClr val="FF0000"/>
              </a:solidFill>
              <a:latin typeface="Arial Narrow" panose="020B0606020202030204" pitchFamily="34" charset="0"/>
            </a:rPr>
            <a:t>approaches can </a:t>
          </a:r>
          <a:r>
            <a:rPr lang="en-US" sz="1300" b="1" dirty="0" smtClean="0">
              <a:solidFill>
                <a:srgbClr val="FF0000"/>
              </a:solidFill>
              <a:latin typeface="Arial Narrow" panose="020B0606020202030204" pitchFamily="34" charset="0"/>
            </a:rPr>
            <a:t>co-exist, n</a:t>
          </a:r>
          <a:r>
            <a:rPr lang="fr-CH" sz="1300" b="1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o «over-</a:t>
          </a:r>
          <a:r>
            <a:rPr lang="fr-CH" sz="1300" b="1" dirty="0" err="1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personalizing</a:t>
          </a:r>
          <a:r>
            <a:rPr lang="fr-CH" sz="1300" b="1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»</a:t>
          </a:r>
          <a:endParaRPr lang="en-US" sz="1300" dirty="0"/>
        </a:p>
      </dgm:t>
    </dgm:pt>
    <dgm:pt modelId="{8A38B917-BE80-4C89-90F7-39031A6A18DE}" type="parTrans" cxnId="{DC51C450-5A84-481A-80B8-8A6BEEAF60A7}">
      <dgm:prSet/>
      <dgm:spPr/>
      <dgm:t>
        <a:bodyPr/>
        <a:lstStyle/>
        <a:p>
          <a:endParaRPr lang="en-US"/>
        </a:p>
      </dgm:t>
    </dgm:pt>
    <dgm:pt modelId="{F767FFB2-D2DE-4BD7-9B31-3A1EE7C79F14}" type="sibTrans" cxnId="{DC51C450-5A84-481A-80B8-8A6BEEAF60A7}">
      <dgm:prSet/>
      <dgm:spPr/>
      <dgm:t>
        <a:bodyPr/>
        <a:lstStyle/>
        <a:p>
          <a:endParaRPr lang="en-US"/>
        </a:p>
      </dgm:t>
    </dgm:pt>
    <dgm:pt modelId="{B671F269-B264-4575-BCF4-6395A97342CB}">
      <dgm:prSet custT="1"/>
      <dgm:spPr/>
      <dgm:t>
        <a:bodyPr/>
        <a:lstStyle/>
        <a:p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Optimal Nutrition Care for All (ONCA) </a:t>
          </a:r>
          <a:r>
            <a:rPr lang="fr-CH" sz="1300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multistakeholder</a:t>
          </a:r>
          <a:r>
            <a:rPr lang="fr-CH" sz="1300" b="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campaign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: </a:t>
          </a:r>
          <a:r>
            <a:rPr lang="en-US" sz="1000" i="1" dirty="0" smtClean="0">
              <a:solidFill>
                <a:srgbClr val="002060"/>
              </a:solidFill>
              <a:latin typeface="Arial Narrow" panose="020B0606020202030204" pitchFamily="34" charset="0"/>
            </a:rPr>
            <a:t>Every patient who is malnourished or at risk of undernutrition is systematically screened &amp; has access to appropriate, equitable, high quality nutritional care’ </a:t>
          </a:r>
          <a:r>
            <a:rPr lang="fr-CH" sz="1000" dirty="0" smtClean="0">
              <a:solidFill>
                <a:srgbClr val="002060"/>
              </a:solidFill>
              <a:latin typeface="Arial Narrow" panose="020B0606020202030204" pitchFamily="34" charset="0"/>
            </a:rPr>
            <a:t>(18 </a:t>
          </a:r>
          <a:r>
            <a:rPr lang="fr-CH" sz="10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European</a:t>
          </a:r>
          <a:r>
            <a:rPr lang="fr-CH" sz="1000" dirty="0" smtClean="0">
              <a:solidFill>
                <a:srgbClr val="002060"/>
              </a:solidFill>
              <a:latin typeface="Arial Narrow" panose="020B0606020202030204" pitchFamily="34" charset="0"/>
            </a:rPr>
            <a:t> Countries)</a:t>
          </a:r>
          <a:endParaRPr lang="en-US" sz="1050" i="1" dirty="0"/>
        </a:p>
      </dgm:t>
    </dgm:pt>
    <dgm:pt modelId="{E9E91219-8397-4A77-9E6A-45543D819788}" type="parTrans" cxnId="{34EF1C3D-3032-486B-BBC0-D91CB899AE3D}">
      <dgm:prSet/>
      <dgm:spPr/>
      <dgm:t>
        <a:bodyPr/>
        <a:lstStyle/>
        <a:p>
          <a:endParaRPr lang="en-US"/>
        </a:p>
      </dgm:t>
    </dgm:pt>
    <dgm:pt modelId="{4B612F18-236B-4130-89BC-0FCCEC4BB473}" type="sibTrans" cxnId="{34EF1C3D-3032-486B-BBC0-D91CB899AE3D}">
      <dgm:prSet/>
      <dgm:spPr/>
      <dgm:t>
        <a:bodyPr/>
        <a:lstStyle/>
        <a:p>
          <a:endParaRPr lang="en-US"/>
        </a:p>
      </dgm:t>
    </dgm:pt>
    <dgm:pt modelId="{005B91E7-8D82-4571-8022-FAC698BD8C36}">
      <dgm:prSet/>
      <dgm:spPr/>
      <dgm:t>
        <a:bodyPr/>
        <a:lstStyle/>
        <a:p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</a:rPr>
            <a:t>Microbiome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follows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regulatory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principles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 of «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quality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safety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efficacy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</a:rPr>
            <a:t>» 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Yet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: Baseline &amp; (Un-)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Certainty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?</a:t>
          </a:r>
          <a:endParaRPr lang="fr-CH" sz="13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</dgm:t>
    </dgm:pt>
    <dgm:pt modelId="{D0B83028-33DC-4BC6-913A-4B25C3ED5A38}" type="parTrans" cxnId="{F669258E-16B9-4413-AD41-E4413602E9FE}">
      <dgm:prSet/>
      <dgm:spPr/>
      <dgm:t>
        <a:bodyPr/>
        <a:lstStyle/>
        <a:p>
          <a:endParaRPr lang="en-US"/>
        </a:p>
      </dgm:t>
    </dgm:pt>
    <dgm:pt modelId="{A8AC131F-435F-4A0B-AF4F-C1D50650C78D}" type="sibTrans" cxnId="{F669258E-16B9-4413-AD41-E4413602E9FE}">
      <dgm:prSet/>
      <dgm:spPr/>
      <dgm:t>
        <a:bodyPr/>
        <a:lstStyle/>
        <a:p>
          <a:endParaRPr lang="en-US"/>
        </a:p>
      </dgm:t>
    </dgm:pt>
    <dgm:pt modelId="{283D6EBD-3AA9-4355-9C4B-4C5A51FC3DA8}">
      <dgm:prSet custT="1"/>
      <dgm:spPr/>
      <dgm:t>
        <a:bodyPr/>
        <a:lstStyle/>
        <a:p>
          <a:r>
            <a:rPr lang="fr-CH" sz="1300" b="1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Efficacy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based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on (total) Evidence (= incl.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RCTs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); «</a:t>
          </a:r>
          <a:r>
            <a:rPr lang="fr-CH" sz="1300" b="1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Personalize</a:t>
          </a:r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b="1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Averages</a:t>
          </a:r>
          <a:r>
            <a:rPr lang="fr-CH" sz="13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»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: NCD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NRVs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, N-of-1 </a:t>
          </a:r>
          <a:r>
            <a:rPr lang="fr-CH" sz="13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studies</a:t>
          </a:r>
          <a:r>
            <a:rPr lang="fr-CH" sz="13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...</a:t>
          </a:r>
          <a:endParaRPr lang="fr-CH" sz="1100" i="1" dirty="0" smtClean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5194B7B-404C-4BB9-BC64-D7C2D032A7FA}" type="parTrans" cxnId="{D1351FAD-152E-4A91-B4B9-8660EC9B9195}">
      <dgm:prSet/>
      <dgm:spPr/>
      <dgm:t>
        <a:bodyPr/>
        <a:lstStyle/>
        <a:p>
          <a:endParaRPr lang="en-US"/>
        </a:p>
      </dgm:t>
    </dgm:pt>
    <dgm:pt modelId="{6A2D17F0-FF84-400A-8557-A1B437929DCB}" type="sibTrans" cxnId="{D1351FAD-152E-4A91-B4B9-8660EC9B9195}">
      <dgm:prSet/>
      <dgm:spPr/>
      <dgm:t>
        <a:bodyPr/>
        <a:lstStyle/>
        <a:p>
          <a:endParaRPr lang="en-US"/>
        </a:p>
      </dgm:t>
    </dgm:pt>
    <dgm:pt modelId="{4487F171-4A45-40B1-A036-E0E4E2C2DCC9}" type="pres">
      <dgm:prSet presAssocID="{C131C6FF-75D9-42ED-8934-2280EDD67A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76B122-BEAE-404F-9D47-55AAAE34513A}" type="pres">
      <dgm:prSet presAssocID="{0DDD5EBF-A1D3-4D89-BAC0-E5D16A20FC9B}" presName="parentLin" presStyleCnt="0"/>
      <dgm:spPr/>
    </dgm:pt>
    <dgm:pt modelId="{E51E61EE-24BB-4856-8A02-0698CE194672}" type="pres">
      <dgm:prSet presAssocID="{0DDD5EBF-A1D3-4D89-BAC0-E5D16A20FC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EB12AA-8567-4032-B274-0047F93FCDDB}" type="pres">
      <dgm:prSet presAssocID="{0DDD5EBF-A1D3-4D89-BAC0-E5D16A20FC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B2E7B-9366-461E-883B-B69246F164E0}" type="pres">
      <dgm:prSet presAssocID="{0DDD5EBF-A1D3-4D89-BAC0-E5D16A20FC9B}" presName="negativeSpace" presStyleCnt="0"/>
      <dgm:spPr/>
    </dgm:pt>
    <dgm:pt modelId="{B93AAE8F-BFC5-409C-9D47-B7CD502EF031}" type="pres">
      <dgm:prSet presAssocID="{0DDD5EBF-A1D3-4D89-BAC0-E5D16A20FC9B}" presName="childText" presStyleLbl="conFgAcc1" presStyleIdx="0" presStyleCnt="3" custLinFactNeighborY="-21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B2BE-1393-4486-AF3A-9AD63E4E9C30}" type="pres">
      <dgm:prSet presAssocID="{D2C9C317-58E0-4966-BC17-954108BC7387}" presName="spaceBetweenRectangles" presStyleCnt="0"/>
      <dgm:spPr/>
    </dgm:pt>
    <dgm:pt modelId="{E969AABB-3ED1-4AB5-B477-EDA66ED7A435}" type="pres">
      <dgm:prSet presAssocID="{30B120E0-CCF6-48F5-900A-ED6B828DFB63}" presName="parentLin" presStyleCnt="0"/>
      <dgm:spPr/>
    </dgm:pt>
    <dgm:pt modelId="{B229A10E-27D6-4D34-8DE4-B2CFE004F5A1}" type="pres">
      <dgm:prSet presAssocID="{30B120E0-CCF6-48F5-900A-ED6B828DFB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C777AB-8EE6-4BF3-8901-169C657E3E61}" type="pres">
      <dgm:prSet presAssocID="{30B120E0-CCF6-48F5-900A-ED6B828DFB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D1CDA-963A-406A-8E3B-D66FB8B8AD2A}" type="pres">
      <dgm:prSet presAssocID="{30B120E0-CCF6-48F5-900A-ED6B828DFB63}" presName="negativeSpace" presStyleCnt="0"/>
      <dgm:spPr/>
    </dgm:pt>
    <dgm:pt modelId="{042E1A23-1C5B-44C3-9BE6-7C11DC24EF69}" type="pres">
      <dgm:prSet presAssocID="{30B120E0-CCF6-48F5-900A-ED6B828DFB63}" presName="childText" presStyleLbl="conFgAcc1" presStyleIdx="1" presStyleCnt="3" custLinFactNeighborY="21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AFDBF-A842-42EE-8C29-93A3C8316481}" type="pres">
      <dgm:prSet presAssocID="{D4389FA3-825E-492D-8A56-25D4F5C6C03E}" presName="spaceBetweenRectangles" presStyleCnt="0"/>
      <dgm:spPr/>
    </dgm:pt>
    <dgm:pt modelId="{E2C19039-5A5D-4438-8829-111296F95249}" type="pres">
      <dgm:prSet presAssocID="{F5F9307C-64A4-4670-84D8-7B24B658EBC6}" presName="parentLin" presStyleCnt="0"/>
      <dgm:spPr/>
    </dgm:pt>
    <dgm:pt modelId="{0BF90F85-9D5C-4224-9FBC-39DB463D9D51}" type="pres">
      <dgm:prSet presAssocID="{F5F9307C-64A4-4670-84D8-7B24B658EBC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7B430C1-1B1E-499F-A643-8B58E1B617EE}" type="pres">
      <dgm:prSet presAssocID="{F5F9307C-64A4-4670-84D8-7B24B658EB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ABCB2-27F4-4EA3-B313-66535A9B3969}" type="pres">
      <dgm:prSet presAssocID="{F5F9307C-64A4-4670-84D8-7B24B658EBC6}" presName="negativeSpace" presStyleCnt="0"/>
      <dgm:spPr/>
    </dgm:pt>
    <dgm:pt modelId="{6A7C3011-3D80-465D-89BF-710A9C2FA81F}" type="pres">
      <dgm:prSet presAssocID="{F5F9307C-64A4-4670-84D8-7B24B658EBC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0F8AF-F75A-457E-9727-D12F1E0AE8D6}" type="presOf" srcId="{B671F269-B264-4575-BCF4-6395A97342CB}" destId="{6A7C3011-3D80-465D-89BF-710A9C2FA81F}" srcOrd="0" destOrd="1" presId="urn:microsoft.com/office/officeart/2005/8/layout/list1"/>
    <dgm:cxn modelId="{E55824AD-CC9D-4E04-BE3F-27B9469DF77E}" type="presOf" srcId="{C131C6FF-75D9-42ED-8934-2280EDD67A9A}" destId="{4487F171-4A45-40B1-A036-E0E4E2C2DCC9}" srcOrd="0" destOrd="0" presId="urn:microsoft.com/office/officeart/2005/8/layout/list1"/>
    <dgm:cxn modelId="{B51D9D44-0CB5-47F6-AF8D-B2E4034DC876}" srcId="{C131C6FF-75D9-42ED-8934-2280EDD67A9A}" destId="{0DDD5EBF-A1D3-4D89-BAC0-E5D16A20FC9B}" srcOrd="0" destOrd="0" parTransId="{E518742E-A84D-49CF-BAC8-62EF95913B08}" sibTransId="{D2C9C317-58E0-4966-BC17-954108BC7387}"/>
    <dgm:cxn modelId="{C9876D57-538F-49E8-8E05-94CF6ECD4DEF}" type="presOf" srcId="{71C90FD8-EA7E-416E-B298-AACC85A7B003}" destId="{B93AAE8F-BFC5-409C-9D47-B7CD502EF031}" srcOrd="0" destOrd="0" presId="urn:microsoft.com/office/officeart/2005/8/layout/list1"/>
    <dgm:cxn modelId="{D1351FAD-152E-4A91-B4B9-8660EC9B9195}" srcId="{30B120E0-CCF6-48F5-900A-ED6B828DFB63}" destId="{283D6EBD-3AA9-4355-9C4B-4C5A51FC3DA8}" srcOrd="3" destOrd="0" parTransId="{E5194B7B-404C-4BB9-BC64-D7C2D032A7FA}" sibTransId="{6A2D17F0-FF84-400A-8557-A1B437929DCB}"/>
    <dgm:cxn modelId="{52D0AAF5-F982-409D-9ACB-5FEDF8AD33A8}" srcId="{30B120E0-CCF6-48F5-900A-ED6B828DFB63}" destId="{92FCFE1E-5B23-4970-BCE3-B2876214CFDA}" srcOrd="1" destOrd="0" parTransId="{4829C188-8AD4-4519-B6FB-E88C20493688}" sibTransId="{169070CF-74C8-4CC2-8BF6-C6FA1B9C9678}"/>
    <dgm:cxn modelId="{295226A1-9C43-44E0-8E62-BE2B4F54196D}" srcId="{C131C6FF-75D9-42ED-8934-2280EDD67A9A}" destId="{30B120E0-CCF6-48F5-900A-ED6B828DFB63}" srcOrd="1" destOrd="0" parTransId="{CD22B7BA-7017-4C6A-95CB-C5DAA56B1FDD}" sibTransId="{D4389FA3-825E-492D-8A56-25D4F5C6C03E}"/>
    <dgm:cxn modelId="{9A7BD62E-A3C1-4117-A526-59D419D41D6D}" srcId="{30B120E0-CCF6-48F5-900A-ED6B828DFB63}" destId="{2F8533B3-A0B6-4198-AB46-11A96B1CCC97}" srcOrd="2" destOrd="0" parTransId="{A5AD1AA2-08AE-4793-935B-CAE002C7A119}" sibTransId="{5112A830-8872-42ED-914F-7D66B8C5130C}"/>
    <dgm:cxn modelId="{6B00A46D-D075-4C15-9003-3DF264D3CFDE}" srcId="{0DDD5EBF-A1D3-4D89-BAC0-E5D16A20FC9B}" destId="{71C90FD8-EA7E-416E-B298-AACC85A7B003}" srcOrd="0" destOrd="0" parTransId="{ECF3DCA0-E54E-4FD3-8988-D6739CE5809B}" sibTransId="{DB5F2B23-3E8D-4A8B-998A-0D611710B45E}"/>
    <dgm:cxn modelId="{51FDD680-4383-47E6-B6BF-4EE09EEDC26A}" type="presOf" srcId="{0DDD5EBF-A1D3-4D89-BAC0-E5D16A20FC9B}" destId="{E51E61EE-24BB-4856-8A02-0698CE194672}" srcOrd="0" destOrd="0" presId="urn:microsoft.com/office/officeart/2005/8/layout/list1"/>
    <dgm:cxn modelId="{7510D505-EC31-4682-96C2-9E31336C7ED9}" type="presOf" srcId="{2F8533B3-A0B6-4198-AB46-11A96B1CCC97}" destId="{042E1A23-1C5B-44C3-9BE6-7C11DC24EF69}" srcOrd="0" destOrd="2" presId="urn:microsoft.com/office/officeart/2005/8/layout/list1"/>
    <dgm:cxn modelId="{2CE0EA56-A4BC-4DC6-BD77-D16956854270}" type="presOf" srcId="{005B91E7-8D82-4571-8022-FAC698BD8C36}" destId="{042E1A23-1C5B-44C3-9BE6-7C11DC24EF69}" srcOrd="0" destOrd="4" presId="urn:microsoft.com/office/officeart/2005/8/layout/list1"/>
    <dgm:cxn modelId="{3D3B2C1A-24AF-405B-83DC-512A3A39CA71}" type="presOf" srcId="{F5F9307C-64A4-4670-84D8-7B24B658EBC6}" destId="{0BF90F85-9D5C-4224-9FBC-39DB463D9D51}" srcOrd="0" destOrd="0" presId="urn:microsoft.com/office/officeart/2005/8/layout/list1"/>
    <dgm:cxn modelId="{97A783B9-1DFE-43A7-A10A-62E020EE0038}" type="presOf" srcId="{321E8C0C-9F67-448F-B545-FED2AD5D2FD3}" destId="{B93AAE8F-BFC5-409C-9D47-B7CD502EF031}" srcOrd="0" destOrd="1" presId="urn:microsoft.com/office/officeart/2005/8/layout/list1"/>
    <dgm:cxn modelId="{5BE2EEEF-645E-4434-B222-A4FCEAC39C05}" type="presOf" srcId="{283D6EBD-3AA9-4355-9C4B-4C5A51FC3DA8}" destId="{042E1A23-1C5B-44C3-9BE6-7C11DC24EF69}" srcOrd="0" destOrd="3" presId="urn:microsoft.com/office/officeart/2005/8/layout/list1"/>
    <dgm:cxn modelId="{34EF1C3D-3032-486B-BBC0-D91CB899AE3D}" srcId="{F5F9307C-64A4-4670-84D8-7B24B658EBC6}" destId="{B671F269-B264-4575-BCF4-6395A97342CB}" srcOrd="1" destOrd="0" parTransId="{E9E91219-8397-4A77-9E6A-45543D819788}" sibTransId="{4B612F18-236B-4130-89BC-0FCCEC4BB473}"/>
    <dgm:cxn modelId="{8E6B38D7-7E1E-4935-8573-A1088C254299}" type="presOf" srcId="{30B120E0-CCF6-48F5-900A-ED6B828DFB63}" destId="{B229A10E-27D6-4D34-8DE4-B2CFE004F5A1}" srcOrd="0" destOrd="0" presId="urn:microsoft.com/office/officeart/2005/8/layout/list1"/>
    <dgm:cxn modelId="{9E27CCA1-D937-4ACB-B542-3B7527CBD272}" type="presOf" srcId="{339B891F-3B92-44BA-91CF-BB3F7EE3D7D5}" destId="{6A7C3011-3D80-465D-89BF-710A9C2FA81F}" srcOrd="0" destOrd="0" presId="urn:microsoft.com/office/officeart/2005/8/layout/list1"/>
    <dgm:cxn modelId="{08DCB1FC-6CAF-49A9-AE26-FFFBFC3DF805}" srcId="{F5F9307C-64A4-4670-84D8-7B24B658EBC6}" destId="{339B891F-3B92-44BA-91CF-BB3F7EE3D7D5}" srcOrd="0" destOrd="0" parTransId="{DDBEA841-62C0-47DB-952B-0A92E96EDF99}" sibTransId="{B8B2C025-DC19-4B4C-B53A-CE96C0C568C6}"/>
    <dgm:cxn modelId="{D4ED787A-113A-4FD8-BB30-F2187C35AA62}" type="presOf" srcId="{F5F9307C-64A4-4670-84D8-7B24B658EBC6}" destId="{D7B430C1-1B1E-499F-A643-8B58E1B617EE}" srcOrd="1" destOrd="0" presId="urn:microsoft.com/office/officeart/2005/8/layout/list1"/>
    <dgm:cxn modelId="{FF3DB596-3344-4457-9CF2-D719B19F123D}" type="presOf" srcId="{30B120E0-CCF6-48F5-900A-ED6B828DFB63}" destId="{68C777AB-8EE6-4BF3-8901-169C657E3E61}" srcOrd="1" destOrd="0" presId="urn:microsoft.com/office/officeart/2005/8/layout/list1"/>
    <dgm:cxn modelId="{BAA9BC37-3BDF-40F5-AE9A-57CDD1AEFFE6}" type="presOf" srcId="{92FCFE1E-5B23-4970-BCE3-B2876214CFDA}" destId="{042E1A23-1C5B-44C3-9BE6-7C11DC24EF69}" srcOrd="0" destOrd="1" presId="urn:microsoft.com/office/officeart/2005/8/layout/list1"/>
    <dgm:cxn modelId="{F669258E-16B9-4413-AD41-E4413602E9FE}" srcId="{30B120E0-CCF6-48F5-900A-ED6B828DFB63}" destId="{005B91E7-8D82-4571-8022-FAC698BD8C36}" srcOrd="4" destOrd="0" parTransId="{D0B83028-33DC-4BC6-913A-4B25C3ED5A38}" sibTransId="{A8AC131F-435F-4A0B-AF4F-C1D50650C78D}"/>
    <dgm:cxn modelId="{6EC553F0-4DF6-4CDA-B61A-ED2E9969C49E}" type="presOf" srcId="{0DDD5EBF-A1D3-4D89-BAC0-E5D16A20FC9B}" destId="{79EB12AA-8567-4032-B274-0047F93FCDDB}" srcOrd="1" destOrd="0" presId="urn:microsoft.com/office/officeart/2005/8/layout/list1"/>
    <dgm:cxn modelId="{EDE47FC7-AC85-4E1E-A84F-66AFBF9FC041}" srcId="{C131C6FF-75D9-42ED-8934-2280EDD67A9A}" destId="{F5F9307C-64A4-4670-84D8-7B24B658EBC6}" srcOrd="2" destOrd="0" parTransId="{6B18381E-308E-471A-A261-98ECFF585815}" sibTransId="{E9E10BDC-C5CC-43B9-AE27-D38C065AA0F5}"/>
    <dgm:cxn modelId="{DC51C450-5A84-481A-80B8-8A6BEEAF60A7}" srcId="{0DDD5EBF-A1D3-4D89-BAC0-E5D16A20FC9B}" destId="{321E8C0C-9F67-448F-B545-FED2AD5D2FD3}" srcOrd="1" destOrd="0" parTransId="{8A38B917-BE80-4C89-90F7-39031A6A18DE}" sibTransId="{F767FFB2-D2DE-4BD7-9B31-3A1EE7C79F14}"/>
    <dgm:cxn modelId="{D994558C-3D80-44AC-9E13-067795C262C0}" srcId="{30B120E0-CCF6-48F5-900A-ED6B828DFB63}" destId="{DCC78AC5-5E96-4003-AC2B-1DB41681FCE6}" srcOrd="0" destOrd="0" parTransId="{5B29B416-923C-43B1-B094-F0B906A9A35E}" sibTransId="{9A08A94E-5076-4C26-BD08-333424EC9C9E}"/>
    <dgm:cxn modelId="{CAB6272E-0941-492C-9E28-8B19412DB3F7}" type="presOf" srcId="{DCC78AC5-5E96-4003-AC2B-1DB41681FCE6}" destId="{042E1A23-1C5B-44C3-9BE6-7C11DC24EF69}" srcOrd="0" destOrd="0" presId="urn:microsoft.com/office/officeart/2005/8/layout/list1"/>
    <dgm:cxn modelId="{BA4DD58D-1DDC-4DEA-A47D-D3E8A0D48125}" type="presParOf" srcId="{4487F171-4A45-40B1-A036-E0E4E2C2DCC9}" destId="{5C76B122-BEAE-404F-9D47-55AAAE34513A}" srcOrd="0" destOrd="0" presId="urn:microsoft.com/office/officeart/2005/8/layout/list1"/>
    <dgm:cxn modelId="{D5584560-4C0E-4404-B84D-06FA6DAB2954}" type="presParOf" srcId="{5C76B122-BEAE-404F-9D47-55AAAE34513A}" destId="{E51E61EE-24BB-4856-8A02-0698CE194672}" srcOrd="0" destOrd="0" presId="urn:microsoft.com/office/officeart/2005/8/layout/list1"/>
    <dgm:cxn modelId="{3BE880C8-A4D5-470D-9502-549FB7AC1ECE}" type="presParOf" srcId="{5C76B122-BEAE-404F-9D47-55AAAE34513A}" destId="{79EB12AA-8567-4032-B274-0047F93FCDDB}" srcOrd="1" destOrd="0" presId="urn:microsoft.com/office/officeart/2005/8/layout/list1"/>
    <dgm:cxn modelId="{73F92550-3E71-4BD2-8358-EBFA56D6D876}" type="presParOf" srcId="{4487F171-4A45-40B1-A036-E0E4E2C2DCC9}" destId="{555B2E7B-9366-461E-883B-B69246F164E0}" srcOrd="1" destOrd="0" presId="urn:microsoft.com/office/officeart/2005/8/layout/list1"/>
    <dgm:cxn modelId="{C0B13DFA-5848-4092-BC89-5A2E44100229}" type="presParOf" srcId="{4487F171-4A45-40B1-A036-E0E4E2C2DCC9}" destId="{B93AAE8F-BFC5-409C-9D47-B7CD502EF031}" srcOrd="2" destOrd="0" presId="urn:microsoft.com/office/officeart/2005/8/layout/list1"/>
    <dgm:cxn modelId="{58FE0DA2-7B80-4E36-AEE4-F63BF23FACEC}" type="presParOf" srcId="{4487F171-4A45-40B1-A036-E0E4E2C2DCC9}" destId="{F605B2BE-1393-4486-AF3A-9AD63E4E9C30}" srcOrd="3" destOrd="0" presId="urn:microsoft.com/office/officeart/2005/8/layout/list1"/>
    <dgm:cxn modelId="{CA495FDC-7A73-4E5D-8647-2B49098B550A}" type="presParOf" srcId="{4487F171-4A45-40B1-A036-E0E4E2C2DCC9}" destId="{E969AABB-3ED1-4AB5-B477-EDA66ED7A435}" srcOrd="4" destOrd="0" presId="urn:microsoft.com/office/officeart/2005/8/layout/list1"/>
    <dgm:cxn modelId="{5EA08E75-7E7B-453E-80F2-606D5973D95E}" type="presParOf" srcId="{E969AABB-3ED1-4AB5-B477-EDA66ED7A435}" destId="{B229A10E-27D6-4D34-8DE4-B2CFE004F5A1}" srcOrd="0" destOrd="0" presId="urn:microsoft.com/office/officeart/2005/8/layout/list1"/>
    <dgm:cxn modelId="{D7E987A2-1921-4DBD-A322-6D4221EADDCE}" type="presParOf" srcId="{E969AABB-3ED1-4AB5-B477-EDA66ED7A435}" destId="{68C777AB-8EE6-4BF3-8901-169C657E3E61}" srcOrd="1" destOrd="0" presId="urn:microsoft.com/office/officeart/2005/8/layout/list1"/>
    <dgm:cxn modelId="{7A406C74-E1A0-4340-AB2B-C104B91B0FD8}" type="presParOf" srcId="{4487F171-4A45-40B1-A036-E0E4E2C2DCC9}" destId="{D0FD1CDA-963A-406A-8E3B-D66FB8B8AD2A}" srcOrd="5" destOrd="0" presId="urn:microsoft.com/office/officeart/2005/8/layout/list1"/>
    <dgm:cxn modelId="{2ABD503B-34EB-49FC-A90D-1F0DF87E747B}" type="presParOf" srcId="{4487F171-4A45-40B1-A036-E0E4E2C2DCC9}" destId="{042E1A23-1C5B-44C3-9BE6-7C11DC24EF69}" srcOrd="6" destOrd="0" presId="urn:microsoft.com/office/officeart/2005/8/layout/list1"/>
    <dgm:cxn modelId="{98AB4C16-2F7B-4EA3-8842-AA36658D5D36}" type="presParOf" srcId="{4487F171-4A45-40B1-A036-E0E4E2C2DCC9}" destId="{671AFDBF-A842-42EE-8C29-93A3C8316481}" srcOrd="7" destOrd="0" presId="urn:microsoft.com/office/officeart/2005/8/layout/list1"/>
    <dgm:cxn modelId="{E516F973-8CB4-4E2B-A447-69A2E5F65E5C}" type="presParOf" srcId="{4487F171-4A45-40B1-A036-E0E4E2C2DCC9}" destId="{E2C19039-5A5D-4438-8829-111296F95249}" srcOrd="8" destOrd="0" presId="urn:microsoft.com/office/officeart/2005/8/layout/list1"/>
    <dgm:cxn modelId="{C2D85AC2-79DD-4A99-A2A0-209CD6331F37}" type="presParOf" srcId="{E2C19039-5A5D-4438-8829-111296F95249}" destId="{0BF90F85-9D5C-4224-9FBC-39DB463D9D51}" srcOrd="0" destOrd="0" presId="urn:microsoft.com/office/officeart/2005/8/layout/list1"/>
    <dgm:cxn modelId="{244AB811-2099-4827-A890-C941A2C632F7}" type="presParOf" srcId="{E2C19039-5A5D-4438-8829-111296F95249}" destId="{D7B430C1-1B1E-499F-A643-8B58E1B617EE}" srcOrd="1" destOrd="0" presId="urn:microsoft.com/office/officeart/2005/8/layout/list1"/>
    <dgm:cxn modelId="{8469568D-3840-4908-B912-1D2F1A883C09}" type="presParOf" srcId="{4487F171-4A45-40B1-A036-E0E4E2C2DCC9}" destId="{5D8ABCB2-27F4-4EA3-B313-66535A9B3969}" srcOrd="9" destOrd="0" presId="urn:microsoft.com/office/officeart/2005/8/layout/list1"/>
    <dgm:cxn modelId="{C3052EAF-90F5-45B9-BE14-B08960F54E20}" type="presParOf" srcId="{4487F171-4A45-40B1-A036-E0E4E2C2DCC9}" destId="{6A7C3011-3D80-465D-89BF-710A9C2FA8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899D6B-AF5B-409A-AB46-13443DF1C9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41F78-9852-46C2-8DC5-D61AF0151546}">
      <dgm:prSet phldrT="[Text]" custT="1"/>
      <dgm:spPr/>
      <dgm:t>
        <a:bodyPr/>
        <a:lstStyle/>
        <a:p>
          <a:r>
            <a:rPr lang="fr-CH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NUTRITION IS ESSENTIAL IN HEALTH &amp; DISEASE MANAGEMENT</a:t>
          </a:r>
          <a:endParaRPr lang="en-US" sz="1600" dirty="0">
            <a:solidFill>
              <a:schemeClr val="bg1"/>
            </a:solidFill>
          </a:endParaRPr>
        </a:p>
      </dgm:t>
    </dgm:pt>
    <dgm:pt modelId="{BC8930A3-50FA-427C-8A01-71752F43C0D0}" type="parTrans" cxnId="{DE308B76-E8BB-4389-A1B1-0C0FA67042C2}">
      <dgm:prSet/>
      <dgm:spPr/>
      <dgm:t>
        <a:bodyPr/>
        <a:lstStyle/>
        <a:p>
          <a:endParaRPr lang="en-US"/>
        </a:p>
      </dgm:t>
    </dgm:pt>
    <dgm:pt modelId="{B40C335D-3D07-4B59-A783-245004F8130B}" type="sibTrans" cxnId="{DE308B76-E8BB-4389-A1B1-0C0FA67042C2}">
      <dgm:prSet/>
      <dgm:spPr/>
      <dgm:t>
        <a:bodyPr/>
        <a:lstStyle/>
        <a:p>
          <a:endParaRPr lang="en-US"/>
        </a:p>
      </dgm:t>
    </dgm:pt>
    <dgm:pt modelId="{E627B802-0551-439F-A4B3-EA469A18A326}">
      <dgm:prSet phldrT="[Text]" custT="1"/>
      <dgm:spPr/>
      <dgm:t>
        <a:bodyPr/>
        <a:lstStyle/>
        <a:p>
          <a:r>
            <a:rPr lang="fr-CH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PUBLIC INTEREST: USE NUTRITION POTENTIAL IN A «21st CENTURY» WAY</a:t>
          </a:r>
          <a:endParaRPr lang="en-US" sz="1600" dirty="0">
            <a:solidFill>
              <a:schemeClr val="bg1"/>
            </a:solidFill>
          </a:endParaRPr>
        </a:p>
      </dgm:t>
    </dgm:pt>
    <dgm:pt modelId="{E4769F17-5F4D-402C-A49C-0C2DDE045732}" type="parTrans" cxnId="{E6EA6B8A-D849-40F2-B014-7A9C0D8ABB5E}">
      <dgm:prSet/>
      <dgm:spPr/>
      <dgm:t>
        <a:bodyPr/>
        <a:lstStyle/>
        <a:p>
          <a:endParaRPr lang="en-US"/>
        </a:p>
      </dgm:t>
    </dgm:pt>
    <dgm:pt modelId="{6B84EBE9-20B7-4349-93EA-7816BAA3C90F}" type="sibTrans" cxnId="{E6EA6B8A-D849-40F2-B014-7A9C0D8ABB5E}">
      <dgm:prSet/>
      <dgm:spPr/>
      <dgm:t>
        <a:bodyPr/>
        <a:lstStyle/>
        <a:p>
          <a:endParaRPr lang="en-US"/>
        </a:p>
      </dgm:t>
    </dgm:pt>
    <dgm:pt modelId="{EB194E6C-0542-41EA-8ECF-25AB45B3DEE8}">
      <dgm:prSet custT="1"/>
      <dgm:spPr/>
      <dgm:t>
        <a:bodyPr/>
        <a:lstStyle/>
        <a:p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Nutrition </a:t>
          </a:r>
          <a:r>
            <a:rPr lang="fr-CH" sz="14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is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CH" sz="14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safe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, </a:t>
          </a:r>
          <a:r>
            <a:rPr lang="fr-CH" sz="14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physiologic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, </a:t>
          </a:r>
          <a:r>
            <a:rPr lang="fr-CH" sz="14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nourishes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 (!) </a:t>
          </a:r>
          <a:r>
            <a:rPr lang="fr-CH" sz="1400" dirty="0" err="1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citizens</a:t>
          </a:r>
          <a:r>
            <a:rPr lang="fr-CH" sz="14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AND</a:t>
          </a:r>
          <a:r>
            <a:rPr lang="fr-CH" sz="14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dirty="0" err="1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is</a:t>
          </a:r>
          <a:r>
            <a:rPr lang="fr-CH" sz="14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cost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-efficient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can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be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personalized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, a sole or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additional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solution to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maintain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&amp; for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risk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reduction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/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prevention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/ malnutrition/ management. </a:t>
          </a:r>
          <a:b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(1) 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No over-</a:t>
          </a:r>
          <a:r>
            <a:rPr lang="fr-CH" sz="14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personalization</a:t>
          </a:r>
          <a:r>
            <a:rPr lang="fr-CH" sz="1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CH" sz="1400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needed</a:t>
          </a:r>
          <a:r>
            <a:rPr lang="fr-CH" sz="1400" b="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(2) 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Microbiome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= an extra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target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&amp;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partner</a:t>
          </a:r>
          <a:endParaRPr lang="en-US" sz="1400" dirty="0"/>
        </a:p>
      </dgm:t>
    </dgm:pt>
    <dgm:pt modelId="{BA9471FE-4A8F-4DD6-9CDE-7247B83FD4FF}" type="parTrans" cxnId="{B586845E-C10F-440A-A7D3-E8914647C45F}">
      <dgm:prSet/>
      <dgm:spPr/>
      <dgm:t>
        <a:bodyPr/>
        <a:lstStyle/>
        <a:p>
          <a:endParaRPr lang="en-US"/>
        </a:p>
      </dgm:t>
    </dgm:pt>
    <dgm:pt modelId="{9B19EDB0-3C57-4103-AE22-BE33691BFA21}" type="sibTrans" cxnId="{B586845E-C10F-440A-A7D3-E8914647C45F}">
      <dgm:prSet/>
      <dgm:spPr/>
      <dgm:t>
        <a:bodyPr/>
        <a:lstStyle/>
        <a:p>
          <a:endParaRPr lang="en-US"/>
        </a:p>
      </dgm:t>
    </dgm:pt>
    <dgm:pt modelId="{D5BE0E05-E66A-45B6-A99A-49D340B338A7}">
      <dgm:prSet/>
      <dgm:spPr/>
      <dgm:t>
        <a:bodyPr/>
        <a:lstStyle/>
        <a:p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Food Supplements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: shift focus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from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«consumer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safety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» to «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citizen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» (=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including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safety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)</a:t>
          </a:r>
          <a:endParaRPr lang="fr-CH" sz="14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A0E8A214-FAC9-47D5-B5BF-B857967BA6E1}" type="parTrans" cxnId="{D1AAE7F5-34AA-473E-A969-CAC4B1FA7E81}">
      <dgm:prSet/>
      <dgm:spPr/>
      <dgm:t>
        <a:bodyPr/>
        <a:lstStyle/>
        <a:p>
          <a:endParaRPr lang="en-US"/>
        </a:p>
      </dgm:t>
    </dgm:pt>
    <dgm:pt modelId="{DDAFE340-AC52-4BCD-997A-74649B386735}" type="sibTrans" cxnId="{D1AAE7F5-34AA-473E-A969-CAC4B1FA7E81}">
      <dgm:prSet/>
      <dgm:spPr/>
      <dgm:t>
        <a:bodyPr/>
        <a:lstStyle/>
        <a:p>
          <a:endParaRPr lang="en-US"/>
        </a:p>
      </dgm:t>
    </dgm:pt>
    <dgm:pt modelId="{C6771194-A7B2-45EB-974D-BDF890098F76}">
      <dgm:prSet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Increase incentives </a:t>
          </a:r>
          <a:r>
            <a:rPr lang="en-US" sz="1400" b="0" dirty="0" smtClean="0">
              <a:solidFill>
                <a:srgbClr val="002060"/>
              </a:solidFill>
              <a:latin typeface="Arial Narrow" panose="020B0606020202030204" pitchFamily="34" charset="0"/>
            </a:rPr>
            <a:t>for the development of nutrition solutions</a:t>
          </a:r>
          <a:r>
            <a:rPr lang="en-US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en-US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Accelerate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current approaches &amp; </a:t>
          </a:r>
          <a:b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repare for </a:t>
          </a:r>
          <a:r>
            <a:rPr lang="en-US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unexpected “disruptive”, cost-efficient solutions 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(“omics”, wearables, IT/ Big data, …)</a:t>
          </a:r>
          <a:endParaRPr lang="en-US" sz="1400" dirty="0"/>
        </a:p>
      </dgm:t>
    </dgm:pt>
    <dgm:pt modelId="{D5756173-268C-4CDF-B9CE-175C51CCB81D}" type="parTrans" cxnId="{648EDB8F-57A2-4251-AD4D-A097F04BA4F7}">
      <dgm:prSet/>
      <dgm:spPr/>
      <dgm:t>
        <a:bodyPr/>
        <a:lstStyle/>
        <a:p>
          <a:endParaRPr lang="en-US"/>
        </a:p>
      </dgm:t>
    </dgm:pt>
    <dgm:pt modelId="{B3DBE956-2FB4-4BED-8D80-B305CDEC6EEE}" type="sibTrans" cxnId="{648EDB8F-57A2-4251-AD4D-A097F04BA4F7}">
      <dgm:prSet/>
      <dgm:spPr/>
      <dgm:t>
        <a:bodyPr/>
        <a:lstStyle/>
        <a:p>
          <a:endParaRPr lang="en-US"/>
        </a:p>
      </dgm:t>
    </dgm:pt>
    <dgm:pt modelId="{3116EFAD-10CF-4873-B111-B67A48318AB5}">
      <dgm:prSet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“Health 1</a:t>
          </a:r>
          <a:r>
            <a:rPr lang="en-US" sz="1400" b="1" baseline="30000" dirty="0" smtClean="0">
              <a:solidFill>
                <a:srgbClr val="002060"/>
              </a:solidFill>
              <a:latin typeface="Arial Narrow" panose="020B0606020202030204" pitchFamily="34" charset="0"/>
            </a:rPr>
            <a:t>st</a:t>
          </a:r>
          <a:r>
            <a:rPr lang="en-US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”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: 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innovatively interpret/enforce regulations for </a:t>
          </a:r>
          <a:r>
            <a:rPr lang="en-US" sz="1400" u="sng" dirty="0" smtClean="0">
              <a:solidFill>
                <a:srgbClr val="002060"/>
              </a:solidFill>
              <a:latin typeface="Arial Narrow" panose="020B0606020202030204" pitchFamily="34" charset="0"/>
            </a:rPr>
            <a:t>citizens</a:t>
          </a: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, use «precautionary» approach wisely</a:t>
          </a:r>
          <a:b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en-US" sz="14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We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can’t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afford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not to 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use </a:t>
          </a:r>
          <a:r>
            <a:rPr lang="fr-CH" sz="1400" b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low-risk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b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healthcare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 nutrition solutions </a:t>
          </a:r>
          <a:b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400" u="none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Need</a:t>
          </a:r>
          <a:r>
            <a:rPr lang="fr-CH" sz="1400" u="none" dirty="0" smtClean="0">
              <a:solidFill>
                <a:srgbClr val="002060"/>
              </a:solidFill>
              <a:latin typeface="Arial Narrow" panose="020B0606020202030204" pitchFamily="34" charset="0"/>
            </a:rPr>
            <a:t> a constructive </a:t>
          </a:r>
          <a:r>
            <a:rPr lang="fr-CH" sz="1400" b="1" u="none" dirty="0" smtClean="0">
              <a:solidFill>
                <a:srgbClr val="002060"/>
              </a:solidFill>
              <a:latin typeface="Arial Narrow" panose="020B0606020202030204" pitchFamily="34" charset="0"/>
            </a:rPr>
            <a:t>«</a:t>
          </a:r>
          <a:r>
            <a:rPr lang="fr-CH" sz="1400" b="1" u="none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</a:t>
          </a:r>
          <a:r>
            <a:rPr lang="fr-CH" sz="1400" b="1" u="none" dirty="0" smtClean="0">
              <a:solidFill>
                <a:srgbClr val="002060"/>
              </a:solidFill>
              <a:latin typeface="Arial Narrow" panose="020B0606020202030204" pitchFamily="34" charset="0"/>
            </a:rPr>
            <a:t>-mortem» multi-</a:t>
          </a:r>
          <a:r>
            <a:rPr lang="fr-CH" sz="1400" b="1" u="none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stakeholder</a:t>
          </a:r>
          <a:r>
            <a:rPr lang="fr-CH" sz="1400" b="1" u="none" dirty="0" smtClean="0">
              <a:solidFill>
                <a:srgbClr val="002060"/>
              </a:solidFill>
              <a:latin typeface="Arial Narrow" panose="020B0606020202030204" pitchFamily="34" charset="0"/>
            </a:rPr>
            <a:t> dialogue</a:t>
          </a:r>
          <a:endParaRPr lang="fr-CH" sz="1400" b="1" u="none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EB43B579-E7F7-458D-B6DB-ABDEB6C669DB}" type="parTrans" cxnId="{637F1D1D-DFA7-4B29-AF68-142BB7F34F7E}">
      <dgm:prSet/>
      <dgm:spPr/>
      <dgm:t>
        <a:bodyPr/>
        <a:lstStyle/>
        <a:p>
          <a:endParaRPr lang="en-US"/>
        </a:p>
      </dgm:t>
    </dgm:pt>
    <dgm:pt modelId="{239EB88A-1186-4A34-BECE-FFFE9AEF24C5}" type="sibTrans" cxnId="{637F1D1D-DFA7-4B29-AF68-142BB7F34F7E}">
      <dgm:prSet/>
      <dgm:spPr/>
      <dgm:t>
        <a:bodyPr/>
        <a:lstStyle/>
        <a:p>
          <a:endParaRPr lang="en-US"/>
        </a:p>
      </dgm:t>
    </dgm:pt>
    <dgm:pt modelId="{B6ADEDFC-66ED-4C73-A4B8-57920E5498FF}">
      <dgm:prSet custT="1"/>
      <dgm:spPr/>
      <dgm:t>
        <a:bodyPr/>
        <a:lstStyle/>
        <a:p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Use 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Power of Nutrition (</a:t>
          </a:r>
          <a:r>
            <a:rPr lang="fr-CH" sz="1400" b="1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Therapy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)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complementing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drugs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 («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/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treat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/cure </a:t>
          </a:r>
          <a:r>
            <a:rPr lang="fr-CH" sz="14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»)</a:t>
          </a:r>
          <a:endParaRPr lang="fr-CH" sz="14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</dgm:t>
    </dgm:pt>
    <dgm:pt modelId="{CAF1773B-D63B-4AD5-9F48-3E11CDDBBDA7}" type="parTrans" cxnId="{EF309D99-0590-4B48-9CA7-7D105B284D58}">
      <dgm:prSet/>
      <dgm:spPr/>
      <dgm:t>
        <a:bodyPr/>
        <a:lstStyle/>
        <a:p>
          <a:endParaRPr lang="en-US"/>
        </a:p>
      </dgm:t>
    </dgm:pt>
    <dgm:pt modelId="{08386DEC-C998-44F8-9552-A38E9D4A1D7F}" type="sibTrans" cxnId="{EF309D99-0590-4B48-9CA7-7D105B284D58}">
      <dgm:prSet/>
      <dgm:spPr/>
      <dgm:t>
        <a:bodyPr/>
        <a:lstStyle/>
        <a:p>
          <a:endParaRPr lang="en-US"/>
        </a:p>
      </dgm:t>
    </dgm:pt>
    <dgm:pt modelId="{A02B6945-3186-4F3E-B560-C4A1B0A4519E}">
      <dgm:prSet custT="1"/>
      <dgm:spPr/>
      <dgm:t>
        <a:bodyPr/>
        <a:lstStyle/>
        <a:p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Disease-</a:t>
          </a:r>
          <a:r>
            <a:rPr lang="fr-CH" sz="1400" b="1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related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malnutrition </a:t>
          </a:r>
          <a:r>
            <a:rPr lang="fr-CH" sz="1400" b="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(DRM in EU: 170Bn€/y) 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400" b="1" dirty="0" smtClean="0">
              <a:solidFill>
                <a:srgbClr val="002060"/>
              </a:solidFill>
              <a:latin typeface="Arial Narrow" panose="020B0606020202030204" pitchFamily="34" charset="0"/>
            </a:rPr>
            <a:t>Patient Access</a:t>
          </a:r>
          <a:r>
            <a:rPr lang="fr-CH" sz="1400" b="0" dirty="0" smtClean="0">
              <a:solidFill>
                <a:srgbClr val="002060"/>
              </a:solidFill>
              <a:latin typeface="Arial Narrow" panose="020B0606020202030204" pitchFamily="34" charset="0"/>
            </a:rPr>
            <a:t>: </a:t>
          </a:r>
          <a:r>
            <a:rPr lang="fr-CH" sz="1400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measure</a:t>
          </a:r>
          <a:r>
            <a:rPr lang="fr-CH" sz="1400" b="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600" b="1" dirty="0" smtClean="0">
              <a:solidFill>
                <a:srgbClr val="002060"/>
              </a:solidFill>
              <a:latin typeface="Arial Narrow" panose="020B0606020202030204" pitchFamily="34" charset="0"/>
            </a:rPr>
            <a:t>+</a:t>
          </a:r>
          <a:r>
            <a:rPr lang="fr-CH" sz="1200" b="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implement</a:t>
          </a:r>
          <a:r>
            <a:rPr lang="fr-CH" sz="1400" b="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dirty="0" smtClean="0">
              <a:solidFill>
                <a:srgbClr val="002060"/>
              </a:solidFill>
              <a:latin typeface="Arial Narrow" panose="020B0606020202030204" pitchFamily="34" charset="0"/>
            </a:rPr>
            <a:t>solutions</a:t>
          </a:r>
          <a:endParaRPr lang="fr-CH" sz="14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</dgm:t>
    </dgm:pt>
    <dgm:pt modelId="{54E3FE4B-6684-417F-82B4-A9B2CE2737BB}" type="parTrans" cxnId="{C0374E56-8A64-4A39-BD6A-3DEA935C1832}">
      <dgm:prSet/>
      <dgm:spPr/>
      <dgm:t>
        <a:bodyPr/>
        <a:lstStyle/>
        <a:p>
          <a:endParaRPr lang="en-US"/>
        </a:p>
      </dgm:t>
    </dgm:pt>
    <dgm:pt modelId="{855DF741-ECC7-41AB-8B14-F297F0D019E2}" type="sibTrans" cxnId="{C0374E56-8A64-4A39-BD6A-3DEA935C1832}">
      <dgm:prSet/>
      <dgm:spPr/>
      <dgm:t>
        <a:bodyPr/>
        <a:lstStyle/>
        <a:p>
          <a:endParaRPr lang="en-US"/>
        </a:p>
      </dgm:t>
    </dgm:pt>
    <dgm:pt modelId="{4AFBCBA6-8CA4-4668-8ACA-06C4938BCF0C}" type="pres">
      <dgm:prSet presAssocID="{47899D6B-AF5B-409A-AB46-13443DF1C9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43EDF-A55F-4FEE-A8E7-A4A78E5AA93D}" type="pres">
      <dgm:prSet presAssocID="{A2E41F78-9852-46C2-8DC5-D61AF0151546}" presName="parentLin" presStyleCnt="0"/>
      <dgm:spPr/>
    </dgm:pt>
    <dgm:pt modelId="{226C6BD3-EFDE-4752-8106-DB52D0F16015}" type="pres">
      <dgm:prSet presAssocID="{A2E41F78-9852-46C2-8DC5-D61AF015154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E57A025-3E0C-4B70-A260-DB5472EB953D}" type="pres">
      <dgm:prSet presAssocID="{A2E41F78-9852-46C2-8DC5-D61AF0151546}" presName="parentText" presStyleLbl="node1" presStyleIdx="0" presStyleCnt="2" custScaleX="1138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17C76-DDE8-42BB-8089-30FA1166A455}" type="pres">
      <dgm:prSet presAssocID="{A2E41F78-9852-46C2-8DC5-D61AF0151546}" presName="negativeSpace" presStyleCnt="0"/>
      <dgm:spPr/>
    </dgm:pt>
    <dgm:pt modelId="{6F972E3C-7B06-4EAB-A6B7-6129C7E58E57}" type="pres">
      <dgm:prSet presAssocID="{A2E41F78-9852-46C2-8DC5-D61AF0151546}" presName="childText" presStyleLbl="conFgAcc1" presStyleIdx="0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665C9-6B3D-484E-9A1D-6503662E0D8A}" type="pres">
      <dgm:prSet presAssocID="{B40C335D-3D07-4B59-A783-245004F8130B}" presName="spaceBetweenRectangles" presStyleCnt="0"/>
      <dgm:spPr/>
    </dgm:pt>
    <dgm:pt modelId="{A1A5A0E4-0702-4E80-9968-8C339B1EFA4B}" type="pres">
      <dgm:prSet presAssocID="{E627B802-0551-439F-A4B3-EA469A18A326}" presName="parentLin" presStyleCnt="0"/>
      <dgm:spPr/>
    </dgm:pt>
    <dgm:pt modelId="{6DBF00B1-784A-4C0B-9161-B0A4E662C732}" type="pres">
      <dgm:prSet presAssocID="{E627B802-0551-439F-A4B3-EA469A18A32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1A54B51-FF9D-4870-A764-F0D25B1FE73D}" type="pres">
      <dgm:prSet presAssocID="{E627B802-0551-439F-A4B3-EA469A18A326}" presName="parentText" presStyleLbl="node1" presStyleIdx="1" presStyleCnt="2" custScaleX="1146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35BD4-9C5C-4110-856F-5A42281EBAE6}" type="pres">
      <dgm:prSet presAssocID="{E627B802-0551-439F-A4B3-EA469A18A326}" presName="negativeSpace" presStyleCnt="0"/>
      <dgm:spPr/>
    </dgm:pt>
    <dgm:pt modelId="{D0275257-1C2A-4F8F-A3F4-289D99BF80BA}" type="pres">
      <dgm:prSet presAssocID="{E627B802-0551-439F-A4B3-EA469A18A32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A6B8A-D849-40F2-B014-7A9C0D8ABB5E}" srcId="{47899D6B-AF5B-409A-AB46-13443DF1C9F8}" destId="{E627B802-0551-439F-A4B3-EA469A18A326}" srcOrd="1" destOrd="0" parTransId="{E4769F17-5F4D-402C-A49C-0C2DDE045732}" sibTransId="{6B84EBE9-20B7-4349-93EA-7816BAA3C90F}"/>
    <dgm:cxn modelId="{86BE991A-F37F-491D-9655-027FDF77155D}" type="presOf" srcId="{A2E41F78-9852-46C2-8DC5-D61AF0151546}" destId="{AE57A025-3E0C-4B70-A260-DB5472EB953D}" srcOrd="1" destOrd="0" presId="urn:microsoft.com/office/officeart/2005/8/layout/list1"/>
    <dgm:cxn modelId="{D3FDA318-F07C-4E8B-AEB3-3CA0AA6468BC}" type="presOf" srcId="{E627B802-0551-439F-A4B3-EA469A18A326}" destId="{81A54B51-FF9D-4870-A764-F0D25B1FE73D}" srcOrd="1" destOrd="0" presId="urn:microsoft.com/office/officeart/2005/8/layout/list1"/>
    <dgm:cxn modelId="{EF309D99-0590-4B48-9CA7-7D105B284D58}" srcId="{A2E41F78-9852-46C2-8DC5-D61AF0151546}" destId="{B6ADEDFC-66ED-4C73-A4B8-57920E5498FF}" srcOrd="1" destOrd="0" parTransId="{CAF1773B-D63B-4AD5-9F48-3E11CDDBBDA7}" sibTransId="{08386DEC-C998-44F8-9552-A38E9D4A1D7F}"/>
    <dgm:cxn modelId="{9330AB86-96E3-4499-8B83-54A80CBD0C38}" type="presOf" srcId="{C6771194-A7B2-45EB-974D-BDF890098F76}" destId="{D0275257-1C2A-4F8F-A3F4-289D99BF80BA}" srcOrd="0" destOrd="0" presId="urn:microsoft.com/office/officeart/2005/8/layout/list1"/>
    <dgm:cxn modelId="{5BA7E9C3-658B-4850-91C4-87004738353D}" type="presOf" srcId="{D5BE0E05-E66A-45B6-A99A-49D340B338A7}" destId="{6F972E3C-7B06-4EAB-A6B7-6129C7E58E57}" srcOrd="0" destOrd="3" presId="urn:microsoft.com/office/officeart/2005/8/layout/list1"/>
    <dgm:cxn modelId="{9D0F56DC-D02F-4CC5-A816-256988E5EA10}" type="presOf" srcId="{B6ADEDFC-66ED-4C73-A4B8-57920E5498FF}" destId="{6F972E3C-7B06-4EAB-A6B7-6129C7E58E57}" srcOrd="0" destOrd="1" presId="urn:microsoft.com/office/officeart/2005/8/layout/list1"/>
    <dgm:cxn modelId="{A3F0BF8D-C447-4BA1-8FA2-C15E04F0CF2C}" type="presOf" srcId="{EB194E6C-0542-41EA-8ECF-25AB45B3DEE8}" destId="{6F972E3C-7B06-4EAB-A6B7-6129C7E58E57}" srcOrd="0" destOrd="0" presId="urn:microsoft.com/office/officeart/2005/8/layout/list1"/>
    <dgm:cxn modelId="{A06CD04E-6FFC-46EE-85DE-3DB212289882}" type="presOf" srcId="{47899D6B-AF5B-409A-AB46-13443DF1C9F8}" destId="{4AFBCBA6-8CA4-4668-8ACA-06C4938BCF0C}" srcOrd="0" destOrd="0" presId="urn:microsoft.com/office/officeart/2005/8/layout/list1"/>
    <dgm:cxn modelId="{DE308B76-E8BB-4389-A1B1-0C0FA67042C2}" srcId="{47899D6B-AF5B-409A-AB46-13443DF1C9F8}" destId="{A2E41F78-9852-46C2-8DC5-D61AF0151546}" srcOrd="0" destOrd="0" parTransId="{BC8930A3-50FA-427C-8A01-71752F43C0D0}" sibTransId="{B40C335D-3D07-4B59-A783-245004F8130B}"/>
    <dgm:cxn modelId="{5C2415BA-2A2E-4242-A256-93AFAC1AFB1D}" type="presOf" srcId="{E627B802-0551-439F-A4B3-EA469A18A326}" destId="{6DBF00B1-784A-4C0B-9161-B0A4E662C732}" srcOrd="0" destOrd="0" presId="urn:microsoft.com/office/officeart/2005/8/layout/list1"/>
    <dgm:cxn modelId="{4C6957DC-BA00-4168-BEB4-C71ACD1AD888}" type="presOf" srcId="{A2E41F78-9852-46C2-8DC5-D61AF0151546}" destId="{226C6BD3-EFDE-4752-8106-DB52D0F16015}" srcOrd="0" destOrd="0" presId="urn:microsoft.com/office/officeart/2005/8/layout/list1"/>
    <dgm:cxn modelId="{637F1D1D-DFA7-4B29-AF68-142BB7F34F7E}" srcId="{E627B802-0551-439F-A4B3-EA469A18A326}" destId="{3116EFAD-10CF-4873-B111-B67A48318AB5}" srcOrd="1" destOrd="0" parTransId="{EB43B579-E7F7-458D-B6DB-ABDEB6C669DB}" sibTransId="{239EB88A-1186-4A34-BECE-FFFE9AEF24C5}"/>
    <dgm:cxn modelId="{6D7BF580-2759-4912-8764-7F01873864B3}" type="presOf" srcId="{A02B6945-3186-4F3E-B560-C4A1B0A4519E}" destId="{6F972E3C-7B06-4EAB-A6B7-6129C7E58E57}" srcOrd="0" destOrd="2" presId="urn:microsoft.com/office/officeart/2005/8/layout/list1"/>
    <dgm:cxn modelId="{648EDB8F-57A2-4251-AD4D-A097F04BA4F7}" srcId="{E627B802-0551-439F-A4B3-EA469A18A326}" destId="{C6771194-A7B2-45EB-974D-BDF890098F76}" srcOrd="0" destOrd="0" parTransId="{D5756173-268C-4CDF-B9CE-175C51CCB81D}" sibTransId="{B3DBE956-2FB4-4BED-8D80-B305CDEC6EEE}"/>
    <dgm:cxn modelId="{C0374E56-8A64-4A39-BD6A-3DEA935C1832}" srcId="{A2E41F78-9852-46C2-8DC5-D61AF0151546}" destId="{A02B6945-3186-4F3E-B560-C4A1B0A4519E}" srcOrd="2" destOrd="0" parTransId="{54E3FE4B-6684-417F-82B4-A9B2CE2737BB}" sibTransId="{855DF741-ECC7-41AB-8B14-F297F0D019E2}"/>
    <dgm:cxn modelId="{033BD8AA-B1D9-4FBF-8806-579312E4BD15}" type="presOf" srcId="{3116EFAD-10CF-4873-B111-B67A48318AB5}" destId="{D0275257-1C2A-4F8F-A3F4-289D99BF80BA}" srcOrd="0" destOrd="1" presId="urn:microsoft.com/office/officeart/2005/8/layout/list1"/>
    <dgm:cxn modelId="{B586845E-C10F-440A-A7D3-E8914647C45F}" srcId="{A2E41F78-9852-46C2-8DC5-D61AF0151546}" destId="{EB194E6C-0542-41EA-8ECF-25AB45B3DEE8}" srcOrd="0" destOrd="0" parTransId="{BA9471FE-4A8F-4DD6-9CDE-7247B83FD4FF}" sibTransId="{9B19EDB0-3C57-4103-AE22-BE33691BFA21}"/>
    <dgm:cxn modelId="{D1AAE7F5-34AA-473E-A969-CAC4B1FA7E81}" srcId="{A2E41F78-9852-46C2-8DC5-D61AF0151546}" destId="{D5BE0E05-E66A-45B6-A99A-49D340B338A7}" srcOrd="3" destOrd="0" parTransId="{A0E8A214-FAC9-47D5-B5BF-B857967BA6E1}" sibTransId="{DDAFE340-AC52-4BCD-997A-74649B386735}"/>
    <dgm:cxn modelId="{9D2F053A-2BE4-45AF-BD9E-BB4BFE5662C3}" type="presParOf" srcId="{4AFBCBA6-8CA4-4668-8ACA-06C4938BCF0C}" destId="{91643EDF-A55F-4FEE-A8E7-A4A78E5AA93D}" srcOrd="0" destOrd="0" presId="urn:microsoft.com/office/officeart/2005/8/layout/list1"/>
    <dgm:cxn modelId="{C4287FC8-B234-46B1-963D-D1F592E528B0}" type="presParOf" srcId="{91643EDF-A55F-4FEE-A8E7-A4A78E5AA93D}" destId="{226C6BD3-EFDE-4752-8106-DB52D0F16015}" srcOrd="0" destOrd="0" presId="urn:microsoft.com/office/officeart/2005/8/layout/list1"/>
    <dgm:cxn modelId="{14D0C43D-C985-42C0-84E4-89DCE07092FE}" type="presParOf" srcId="{91643EDF-A55F-4FEE-A8E7-A4A78E5AA93D}" destId="{AE57A025-3E0C-4B70-A260-DB5472EB953D}" srcOrd="1" destOrd="0" presId="urn:microsoft.com/office/officeart/2005/8/layout/list1"/>
    <dgm:cxn modelId="{80D9AB2F-88B9-4E4C-9EB4-0420BE1BC008}" type="presParOf" srcId="{4AFBCBA6-8CA4-4668-8ACA-06C4938BCF0C}" destId="{93017C76-DDE8-42BB-8089-30FA1166A455}" srcOrd="1" destOrd="0" presId="urn:microsoft.com/office/officeart/2005/8/layout/list1"/>
    <dgm:cxn modelId="{5FB93A99-38A4-4107-87E4-5201E5E4CEC7}" type="presParOf" srcId="{4AFBCBA6-8CA4-4668-8ACA-06C4938BCF0C}" destId="{6F972E3C-7B06-4EAB-A6B7-6129C7E58E57}" srcOrd="2" destOrd="0" presId="urn:microsoft.com/office/officeart/2005/8/layout/list1"/>
    <dgm:cxn modelId="{F608064B-A3BB-4C79-9C24-E7F9BAEB9F8E}" type="presParOf" srcId="{4AFBCBA6-8CA4-4668-8ACA-06C4938BCF0C}" destId="{054665C9-6B3D-484E-9A1D-6503662E0D8A}" srcOrd="3" destOrd="0" presId="urn:microsoft.com/office/officeart/2005/8/layout/list1"/>
    <dgm:cxn modelId="{68AC56AB-FC55-4ADC-BF66-A90AEBF8EDFE}" type="presParOf" srcId="{4AFBCBA6-8CA4-4668-8ACA-06C4938BCF0C}" destId="{A1A5A0E4-0702-4E80-9968-8C339B1EFA4B}" srcOrd="4" destOrd="0" presId="urn:microsoft.com/office/officeart/2005/8/layout/list1"/>
    <dgm:cxn modelId="{BAF33801-A0B9-42E2-A74F-808B075F1FB4}" type="presParOf" srcId="{A1A5A0E4-0702-4E80-9968-8C339B1EFA4B}" destId="{6DBF00B1-784A-4C0B-9161-B0A4E662C732}" srcOrd="0" destOrd="0" presId="urn:microsoft.com/office/officeart/2005/8/layout/list1"/>
    <dgm:cxn modelId="{BF18A5E3-2AD1-41BF-83B0-2DAF356C5C3D}" type="presParOf" srcId="{A1A5A0E4-0702-4E80-9968-8C339B1EFA4B}" destId="{81A54B51-FF9D-4870-A764-F0D25B1FE73D}" srcOrd="1" destOrd="0" presId="urn:microsoft.com/office/officeart/2005/8/layout/list1"/>
    <dgm:cxn modelId="{F1AB5E28-9C85-4A2E-8F28-E0D03EAF02AB}" type="presParOf" srcId="{4AFBCBA6-8CA4-4668-8ACA-06C4938BCF0C}" destId="{89235BD4-9C5C-4110-856F-5A42281EBAE6}" srcOrd="5" destOrd="0" presId="urn:microsoft.com/office/officeart/2005/8/layout/list1"/>
    <dgm:cxn modelId="{DBD0D8B0-714D-4983-A8CE-704B800A4FB9}" type="presParOf" srcId="{4AFBCBA6-8CA4-4668-8ACA-06C4938BCF0C}" destId="{D0275257-1C2A-4F8F-A3F4-289D99BF80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FC440-0EC7-4616-B4B2-F06C6CD00F6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A2D1A77-5E4C-48AC-8E80-F515DC8A36D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fr-CH" sz="2400" dirty="0" smtClean="0"/>
        </a:p>
        <a:p>
          <a:r>
            <a:rPr lang="fr-CH" sz="2400" b="1" dirty="0" smtClean="0">
              <a:solidFill>
                <a:schemeClr val="bg1"/>
              </a:solidFill>
            </a:rPr>
            <a:t>I.V.</a:t>
          </a:r>
          <a:br>
            <a:rPr lang="fr-CH" sz="2400" b="1" dirty="0" smtClean="0">
              <a:solidFill>
                <a:schemeClr val="bg1"/>
              </a:solidFill>
            </a:rPr>
          </a:br>
          <a:r>
            <a:rPr lang="fr-CH" sz="1800" b="1" dirty="0" smtClean="0">
              <a:solidFill>
                <a:schemeClr val="bg1"/>
              </a:solidFill>
            </a:rPr>
            <a:t>Nutrition </a:t>
          </a:r>
          <a:r>
            <a:rPr lang="fr-CH" sz="1600" b="0" i="1" dirty="0" smtClean="0">
              <a:solidFill>
                <a:schemeClr val="bg1"/>
              </a:solidFill>
            </a:rPr>
            <a:t>(Drug</a:t>
          </a:r>
          <a:r>
            <a:rPr lang="fr-CH" sz="1400" b="1" i="1" dirty="0" smtClean="0">
              <a:solidFill>
                <a:schemeClr val="bg1"/>
              </a:solidFill>
            </a:rPr>
            <a:t>)</a:t>
          </a:r>
          <a:endParaRPr lang="en-US" sz="1400" b="1" i="1" dirty="0">
            <a:solidFill>
              <a:schemeClr val="bg1"/>
            </a:solidFill>
          </a:endParaRPr>
        </a:p>
      </dgm:t>
    </dgm:pt>
    <dgm:pt modelId="{0932C26C-74C8-4FC0-8D62-302576C4F68F}" type="parTrans" cxnId="{F92B1CBB-D3D3-4619-8237-9FFEB9B4138F}">
      <dgm:prSet/>
      <dgm:spPr/>
      <dgm:t>
        <a:bodyPr/>
        <a:lstStyle/>
        <a:p>
          <a:endParaRPr lang="en-US"/>
        </a:p>
      </dgm:t>
    </dgm:pt>
    <dgm:pt modelId="{FEB9F1AB-8F2C-4254-91EE-41AD60DB4131}" type="sibTrans" cxnId="{F92B1CBB-D3D3-4619-8237-9FFEB9B4138F}">
      <dgm:prSet/>
      <dgm:spPr/>
      <dgm:t>
        <a:bodyPr/>
        <a:lstStyle/>
        <a:p>
          <a:endParaRPr lang="en-US"/>
        </a:p>
      </dgm:t>
    </dgm:pt>
    <dgm:pt modelId="{E1AFC656-D17D-4398-907D-13AC01FA27E3}">
      <dgm:prSet phldrT="[Text]" custT="1"/>
      <dgm:spPr>
        <a:solidFill>
          <a:srgbClr val="7030A0"/>
        </a:solidFill>
      </dgm:spPr>
      <dgm:t>
        <a:bodyPr/>
        <a:lstStyle/>
        <a:p>
          <a:endParaRPr lang="en-US" sz="1400" b="0" i="1" dirty="0">
            <a:solidFill>
              <a:srgbClr val="FFFF99"/>
            </a:solidFill>
          </a:endParaRPr>
        </a:p>
      </dgm:t>
    </dgm:pt>
    <dgm:pt modelId="{4C0A8CC0-9761-4D6E-B046-4CEBBEAB77E6}" type="parTrans" cxnId="{2FB1A325-8E46-44C2-B2C3-1E6344B96E8B}">
      <dgm:prSet/>
      <dgm:spPr/>
      <dgm:t>
        <a:bodyPr/>
        <a:lstStyle/>
        <a:p>
          <a:endParaRPr lang="en-US"/>
        </a:p>
      </dgm:t>
    </dgm:pt>
    <dgm:pt modelId="{B9FB2CB0-473E-44BD-9E73-9EBAC779A488}" type="sibTrans" cxnId="{2FB1A325-8E46-44C2-B2C3-1E6344B96E8B}">
      <dgm:prSet/>
      <dgm:spPr/>
      <dgm:t>
        <a:bodyPr/>
        <a:lstStyle/>
        <a:p>
          <a:endParaRPr lang="en-US"/>
        </a:p>
      </dgm:t>
    </dgm:pt>
    <dgm:pt modelId="{C1509FE5-7CCD-4669-89EF-2FF2458BF24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CH" sz="1600" dirty="0" smtClean="0">
              <a:solidFill>
                <a:srgbClr val="002060"/>
              </a:solidFill>
            </a:rPr>
            <a:t>General Food </a:t>
          </a:r>
          <a:r>
            <a:rPr lang="fr-CH" sz="1500" dirty="0" smtClean="0">
              <a:solidFill>
                <a:srgbClr val="002060"/>
              </a:solidFill>
              <a:sym typeface="Wingdings" panose="05000000000000000000" pitchFamily="2" charset="2"/>
            </a:rPr>
            <a:t> </a:t>
          </a:r>
          <a:r>
            <a:rPr lang="fr-CH" sz="1400" i="1" dirty="0" err="1" smtClean="0">
              <a:solidFill>
                <a:srgbClr val="002060"/>
              </a:solidFill>
            </a:rPr>
            <a:t>balanced</a:t>
          </a:r>
          <a:r>
            <a:rPr lang="fr-CH" sz="1400" i="1" dirty="0" smtClean="0">
              <a:solidFill>
                <a:srgbClr val="002060"/>
              </a:solidFill>
            </a:rPr>
            <a:t> &amp; </a:t>
          </a:r>
          <a:r>
            <a:rPr lang="fr-CH" sz="1400" i="1" dirty="0" err="1" smtClean="0">
              <a:solidFill>
                <a:srgbClr val="002060"/>
              </a:solidFill>
            </a:rPr>
            <a:t>varied</a:t>
          </a:r>
          <a:r>
            <a:rPr lang="fr-CH" sz="1400" i="1" dirty="0" smtClean="0">
              <a:solidFill>
                <a:srgbClr val="002060"/>
              </a:solidFill>
            </a:rPr>
            <a:t> «normal» </a:t>
          </a:r>
          <a:r>
            <a:rPr lang="fr-CH" sz="1400" i="1" dirty="0" err="1" smtClean="0">
              <a:solidFill>
                <a:srgbClr val="002060"/>
              </a:solidFill>
            </a:rPr>
            <a:t>diet</a:t>
          </a:r>
          <a:r>
            <a:rPr lang="fr-CH" sz="1500" i="1" dirty="0" smtClean="0">
              <a:solidFill>
                <a:srgbClr val="002060"/>
              </a:solidFill>
            </a:rPr>
            <a:t/>
          </a:r>
          <a:br>
            <a:rPr lang="fr-CH" sz="1500" i="1" dirty="0" smtClean="0">
              <a:solidFill>
                <a:srgbClr val="002060"/>
              </a:solidFill>
            </a:rPr>
          </a:br>
          <a:r>
            <a:rPr lang="fr-CH" sz="1200" i="1" dirty="0" smtClean="0">
              <a:solidFill>
                <a:srgbClr val="002060"/>
              </a:solidFill>
            </a:rPr>
            <a:t>(incl. Food Fortification, «</a:t>
          </a:r>
          <a:r>
            <a:rPr lang="fr-CH" sz="1200" i="1" dirty="0" err="1" smtClean="0">
              <a:solidFill>
                <a:srgbClr val="002060"/>
              </a:solidFill>
            </a:rPr>
            <a:t>Functional</a:t>
          </a:r>
          <a:r>
            <a:rPr lang="fr-CH" sz="1200" i="1" dirty="0" smtClean="0">
              <a:solidFill>
                <a:srgbClr val="002060"/>
              </a:solidFill>
            </a:rPr>
            <a:t> Food» (Health Claims))</a:t>
          </a:r>
          <a:endParaRPr lang="en-US" sz="1200" i="1" dirty="0">
            <a:solidFill>
              <a:srgbClr val="002060"/>
            </a:solidFill>
          </a:endParaRPr>
        </a:p>
      </dgm:t>
    </dgm:pt>
    <dgm:pt modelId="{2C31E51F-A162-4F5A-9194-B1F7E6FC46F7}" type="parTrans" cxnId="{E758472F-F2CC-4389-9642-4BD5B02C723C}">
      <dgm:prSet/>
      <dgm:spPr/>
      <dgm:t>
        <a:bodyPr/>
        <a:lstStyle/>
        <a:p>
          <a:endParaRPr lang="en-US"/>
        </a:p>
      </dgm:t>
    </dgm:pt>
    <dgm:pt modelId="{4503EDF9-8A27-4DA8-9CF2-F08C387C611E}" type="sibTrans" cxnId="{E758472F-F2CC-4389-9642-4BD5B02C723C}">
      <dgm:prSet/>
      <dgm:spPr/>
      <dgm:t>
        <a:bodyPr/>
        <a:lstStyle/>
        <a:p>
          <a:endParaRPr lang="en-US"/>
        </a:p>
      </dgm:t>
    </dgm:pt>
    <dgm:pt modelId="{3380EA65-CF77-42DC-8C79-0506C273694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r-CH" sz="1600" b="1" dirty="0" smtClean="0">
              <a:solidFill>
                <a:schemeClr val="tx1">
                  <a:lumMod val="50000"/>
                </a:schemeClr>
              </a:solidFill>
            </a:rPr>
            <a:t>Food </a:t>
          </a:r>
          <a:r>
            <a:rPr lang="fr-CH" sz="1600" b="1" dirty="0" err="1" smtClean="0">
              <a:solidFill>
                <a:schemeClr val="tx1">
                  <a:lumMod val="50000"/>
                </a:schemeClr>
              </a:solidFill>
            </a:rPr>
            <a:t>Supplements</a:t>
          </a:r>
          <a:r>
            <a:rPr lang="fr-CH" sz="1600" b="1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fr-CH" sz="1500" b="0" i="1" dirty="0" smtClean="0">
              <a:solidFill>
                <a:schemeClr val="tx1">
                  <a:lumMod val="50000"/>
                </a:schemeClr>
              </a:solidFill>
            </a:rPr>
            <a:t>(Health Claims)</a:t>
          </a:r>
          <a:endParaRPr lang="en-US" sz="1500" b="0" i="1" dirty="0">
            <a:solidFill>
              <a:schemeClr val="tx1">
                <a:lumMod val="50000"/>
              </a:schemeClr>
            </a:solidFill>
          </a:endParaRPr>
        </a:p>
      </dgm:t>
    </dgm:pt>
    <dgm:pt modelId="{8D1C370C-C381-4992-9FB5-033932AF3469}" type="sibTrans" cxnId="{96564A03-3939-43FB-894C-9FBB676CBAAD}">
      <dgm:prSet/>
      <dgm:spPr/>
      <dgm:t>
        <a:bodyPr/>
        <a:lstStyle/>
        <a:p>
          <a:endParaRPr lang="en-US"/>
        </a:p>
      </dgm:t>
    </dgm:pt>
    <dgm:pt modelId="{ED2EC243-E3B8-48D9-9183-F4F9A4BA2048}" type="parTrans" cxnId="{96564A03-3939-43FB-894C-9FBB676CBAAD}">
      <dgm:prSet/>
      <dgm:spPr/>
      <dgm:t>
        <a:bodyPr/>
        <a:lstStyle/>
        <a:p>
          <a:endParaRPr lang="en-US"/>
        </a:p>
      </dgm:t>
    </dgm:pt>
    <dgm:pt modelId="{DD13B2DF-35A6-4A4B-B25D-AE96792F9D4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H" sz="1150" b="0" i="0" dirty="0" smtClean="0">
              <a:solidFill>
                <a:schemeClr val="bg1"/>
              </a:solidFill>
            </a:rPr>
            <a:t>Food for </a:t>
          </a:r>
          <a:r>
            <a:rPr lang="fr-CH" sz="1150" b="0" i="0" dirty="0" err="1" smtClean="0">
              <a:solidFill>
                <a:schemeClr val="bg1"/>
              </a:solidFill>
            </a:rPr>
            <a:t>Specific</a:t>
          </a:r>
          <a:r>
            <a:rPr lang="fr-CH" sz="1150" b="0" i="0" dirty="0" smtClean="0">
              <a:solidFill>
                <a:schemeClr val="bg1"/>
              </a:solidFill>
            </a:rPr>
            <a:t> Groups (FSG) </a:t>
          </a:r>
          <a:br>
            <a:rPr lang="fr-CH" sz="1150" b="0" i="0" dirty="0" smtClean="0">
              <a:solidFill>
                <a:schemeClr val="bg1"/>
              </a:solidFill>
            </a:rPr>
          </a:br>
          <a:r>
            <a:rPr lang="fr-CH" sz="1150" b="0" i="0" dirty="0" smtClean="0">
              <a:solidFill>
                <a:schemeClr val="bg1"/>
              </a:solidFill>
            </a:rPr>
            <a:t>Food for </a:t>
          </a:r>
          <a:r>
            <a:rPr lang="fr-CH" sz="1150" b="0" i="0" dirty="0" err="1" smtClean="0">
              <a:solidFill>
                <a:schemeClr val="bg1"/>
              </a:solidFill>
            </a:rPr>
            <a:t>Specific</a:t>
          </a:r>
          <a:r>
            <a:rPr lang="fr-CH" sz="1150" b="0" i="0" dirty="0" smtClean="0">
              <a:solidFill>
                <a:schemeClr val="bg1"/>
              </a:solidFill>
            </a:rPr>
            <a:t> </a:t>
          </a:r>
          <a:r>
            <a:rPr lang="fr-CH" sz="1150" b="0" i="0" dirty="0" err="1" smtClean="0">
              <a:solidFill>
                <a:schemeClr val="bg1"/>
              </a:solidFill>
            </a:rPr>
            <a:t>Dietary</a:t>
          </a:r>
          <a:r>
            <a:rPr lang="fr-CH" sz="1150" b="0" i="0" dirty="0" smtClean="0">
              <a:solidFill>
                <a:schemeClr val="bg1"/>
              </a:solidFill>
            </a:rPr>
            <a:t> Uses </a:t>
          </a:r>
          <a:r>
            <a:rPr lang="fr-CH" sz="1000" b="0" i="0" dirty="0" smtClean="0">
              <a:solidFill>
                <a:schemeClr val="bg1"/>
              </a:solidFill>
            </a:rPr>
            <a:t>(FSDU)</a:t>
          </a:r>
          <a:endParaRPr lang="fr-CH" sz="400" b="1" i="0" dirty="0" smtClean="0">
            <a:solidFill>
              <a:schemeClr val="bg1"/>
            </a:solidFill>
          </a:endParaRPr>
        </a:p>
      </dgm:t>
    </dgm:pt>
    <dgm:pt modelId="{777B8FFA-F9F3-4556-9508-F8D79ED35546}" type="sibTrans" cxnId="{A6CA0DC0-80CB-4C03-92DD-54F0390614DF}">
      <dgm:prSet/>
      <dgm:spPr/>
      <dgm:t>
        <a:bodyPr/>
        <a:lstStyle/>
        <a:p>
          <a:endParaRPr lang="en-US"/>
        </a:p>
      </dgm:t>
    </dgm:pt>
    <dgm:pt modelId="{4123B61B-94BF-4964-80EC-C217DB556CAA}" type="parTrans" cxnId="{A6CA0DC0-80CB-4C03-92DD-54F0390614DF}">
      <dgm:prSet/>
      <dgm:spPr/>
      <dgm:t>
        <a:bodyPr/>
        <a:lstStyle/>
        <a:p>
          <a:endParaRPr lang="en-US"/>
        </a:p>
      </dgm:t>
    </dgm:pt>
    <dgm:pt modelId="{46C0316E-5660-4E73-BBD6-918903BB7F00}" type="pres">
      <dgm:prSet presAssocID="{CA7FC440-0EC7-4616-B4B2-F06C6CD00F67}" presName="Name0" presStyleCnt="0">
        <dgm:presLayoutVars>
          <dgm:dir/>
          <dgm:animLvl val="lvl"/>
          <dgm:resizeHandles val="exact"/>
        </dgm:presLayoutVars>
      </dgm:prSet>
      <dgm:spPr/>
    </dgm:pt>
    <dgm:pt modelId="{710F6E3D-DDEF-453A-8237-7ED9597CCF4D}" type="pres">
      <dgm:prSet presAssocID="{AA2D1A77-5E4C-48AC-8E80-F515DC8A36D6}" presName="Name8" presStyleCnt="0"/>
      <dgm:spPr/>
    </dgm:pt>
    <dgm:pt modelId="{6F5ADA61-118F-460D-B80D-502AC3E4DA99}" type="pres">
      <dgm:prSet presAssocID="{AA2D1A77-5E4C-48AC-8E80-F515DC8A36D6}" presName="level" presStyleLbl="node1" presStyleIdx="0" presStyleCnt="5" custLinFactNeighborY="-11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A44B5-FAD6-4E30-A14C-21C433136428}" type="pres">
      <dgm:prSet presAssocID="{AA2D1A77-5E4C-48AC-8E80-F515DC8A36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22B36-E270-4B00-9FEA-11C530300BD1}" type="pres">
      <dgm:prSet presAssocID="{E1AFC656-D17D-4398-907D-13AC01FA27E3}" presName="Name8" presStyleCnt="0"/>
      <dgm:spPr/>
    </dgm:pt>
    <dgm:pt modelId="{50925D4C-F307-432D-B04A-9E08F7FB514D}" type="pres">
      <dgm:prSet presAssocID="{E1AFC656-D17D-4398-907D-13AC01FA27E3}" presName="level" presStyleLbl="node1" presStyleIdx="1" presStyleCnt="5" custLinFactNeighborY="12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1A0C5-D18D-4F1A-8F63-BDCFE18503C3}" type="pres">
      <dgm:prSet presAssocID="{E1AFC656-D17D-4398-907D-13AC01FA27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F4A66-5136-44C5-B087-6076AE24A426}" type="pres">
      <dgm:prSet presAssocID="{DD13B2DF-35A6-4A4B-B25D-AE96792F9D42}" presName="Name8" presStyleCnt="0"/>
      <dgm:spPr/>
    </dgm:pt>
    <dgm:pt modelId="{68C63D0C-879A-4694-9653-66474C5343A9}" type="pres">
      <dgm:prSet presAssocID="{DD13B2DF-35A6-4A4B-B25D-AE96792F9D42}" presName="level" presStyleLbl="node1" presStyleIdx="2" presStyleCnt="5" custScaleY="85813" custLinFactNeighborY="1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56AC4-F9AF-4B57-808A-72A7084D7246}" type="pres">
      <dgm:prSet presAssocID="{DD13B2DF-35A6-4A4B-B25D-AE96792F9D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78AE-8F2A-436A-B7B3-DEFA86C86E94}" type="pres">
      <dgm:prSet presAssocID="{3380EA65-CF77-42DC-8C79-0506C2736948}" presName="Name8" presStyleCnt="0"/>
      <dgm:spPr/>
    </dgm:pt>
    <dgm:pt modelId="{34C9695A-847A-4C24-BEC7-B60DE41A6D91}" type="pres">
      <dgm:prSet presAssocID="{3380EA65-CF77-42DC-8C79-0506C273694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D421E-FBDF-4140-AAB3-09BFB966CB38}" type="pres">
      <dgm:prSet presAssocID="{3380EA65-CF77-42DC-8C79-0506C27369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C8D7D-2F7E-4589-9428-32C7A53475B6}" type="pres">
      <dgm:prSet presAssocID="{C1509FE5-7CCD-4669-89EF-2FF2458BF244}" presName="Name8" presStyleCnt="0"/>
      <dgm:spPr/>
    </dgm:pt>
    <dgm:pt modelId="{1ECCBD48-EFE7-4AEC-A8FB-0E2E0FB46CBB}" type="pres">
      <dgm:prSet presAssocID="{C1509FE5-7CCD-4669-89EF-2FF2458BF244}" presName="level" presStyleLbl="node1" presStyleIdx="4" presStyleCnt="5" custLinFactNeighborY="6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712D8-84D1-4C2F-A19B-29F1F12E84B0}" type="pres">
      <dgm:prSet presAssocID="{C1509FE5-7CCD-4669-89EF-2FF2458BF2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1A325-8E46-44C2-B2C3-1E6344B96E8B}" srcId="{CA7FC440-0EC7-4616-B4B2-F06C6CD00F67}" destId="{E1AFC656-D17D-4398-907D-13AC01FA27E3}" srcOrd="1" destOrd="0" parTransId="{4C0A8CC0-9761-4D6E-B046-4CEBBEAB77E6}" sibTransId="{B9FB2CB0-473E-44BD-9E73-9EBAC779A488}"/>
    <dgm:cxn modelId="{E758472F-F2CC-4389-9642-4BD5B02C723C}" srcId="{CA7FC440-0EC7-4616-B4B2-F06C6CD00F67}" destId="{C1509FE5-7CCD-4669-89EF-2FF2458BF244}" srcOrd="4" destOrd="0" parTransId="{2C31E51F-A162-4F5A-9194-B1F7E6FC46F7}" sibTransId="{4503EDF9-8A27-4DA8-9CF2-F08C387C611E}"/>
    <dgm:cxn modelId="{0B6B081A-ADC6-4CE6-A4D0-EF0337C29B37}" type="presOf" srcId="{C1509FE5-7CCD-4669-89EF-2FF2458BF244}" destId="{052712D8-84D1-4C2F-A19B-29F1F12E84B0}" srcOrd="1" destOrd="0" presId="urn:microsoft.com/office/officeart/2005/8/layout/pyramid1"/>
    <dgm:cxn modelId="{DE0061DA-15A0-435E-B0C3-D8ADB746DB3C}" type="presOf" srcId="{DD13B2DF-35A6-4A4B-B25D-AE96792F9D42}" destId="{8A856AC4-F9AF-4B57-808A-72A7084D7246}" srcOrd="1" destOrd="0" presId="urn:microsoft.com/office/officeart/2005/8/layout/pyramid1"/>
    <dgm:cxn modelId="{D90042CD-B4BA-4E4F-8E2C-6233544B7418}" type="presOf" srcId="{AA2D1A77-5E4C-48AC-8E80-F515DC8A36D6}" destId="{6F5ADA61-118F-460D-B80D-502AC3E4DA99}" srcOrd="0" destOrd="0" presId="urn:microsoft.com/office/officeart/2005/8/layout/pyramid1"/>
    <dgm:cxn modelId="{519B80AB-9A06-49A3-8A22-87D06B8E2D96}" type="presOf" srcId="{E1AFC656-D17D-4398-907D-13AC01FA27E3}" destId="{50925D4C-F307-432D-B04A-9E08F7FB514D}" srcOrd="0" destOrd="0" presId="urn:microsoft.com/office/officeart/2005/8/layout/pyramid1"/>
    <dgm:cxn modelId="{1BF920CB-B9E0-44B1-828B-2F51BA36D6C0}" type="presOf" srcId="{CA7FC440-0EC7-4616-B4B2-F06C6CD00F67}" destId="{46C0316E-5660-4E73-BBD6-918903BB7F00}" srcOrd="0" destOrd="0" presId="urn:microsoft.com/office/officeart/2005/8/layout/pyramid1"/>
    <dgm:cxn modelId="{A7D01505-EA11-42B7-B735-DE1C990F2AAA}" type="presOf" srcId="{3380EA65-CF77-42DC-8C79-0506C2736948}" destId="{74FD421E-FBDF-4140-AAB3-09BFB966CB38}" srcOrd="1" destOrd="0" presId="urn:microsoft.com/office/officeart/2005/8/layout/pyramid1"/>
    <dgm:cxn modelId="{D34178EB-6DE7-4BBA-A067-5F9422CD7C57}" type="presOf" srcId="{DD13B2DF-35A6-4A4B-B25D-AE96792F9D42}" destId="{68C63D0C-879A-4694-9653-66474C5343A9}" srcOrd="0" destOrd="0" presId="urn:microsoft.com/office/officeart/2005/8/layout/pyramid1"/>
    <dgm:cxn modelId="{F92B1CBB-D3D3-4619-8237-9FFEB9B4138F}" srcId="{CA7FC440-0EC7-4616-B4B2-F06C6CD00F67}" destId="{AA2D1A77-5E4C-48AC-8E80-F515DC8A36D6}" srcOrd="0" destOrd="0" parTransId="{0932C26C-74C8-4FC0-8D62-302576C4F68F}" sibTransId="{FEB9F1AB-8F2C-4254-91EE-41AD60DB4131}"/>
    <dgm:cxn modelId="{96564A03-3939-43FB-894C-9FBB676CBAAD}" srcId="{CA7FC440-0EC7-4616-B4B2-F06C6CD00F67}" destId="{3380EA65-CF77-42DC-8C79-0506C2736948}" srcOrd="3" destOrd="0" parTransId="{ED2EC243-E3B8-48D9-9183-F4F9A4BA2048}" sibTransId="{8D1C370C-C381-4992-9FB5-033932AF3469}"/>
    <dgm:cxn modelId="{A6CA0DC0-80CB-4C03-92DD-54F0390614DF}" srcId="{CA7FC440-0EC7-4616-B4B2-F06C6CD00F67}" destId="{DD13B2DF-35A6-4A4B-B25D-AE96792F9D42}" srcOrd="2" destOrd="0" parTransId="{4123B61B-94BF-4964-80EC-C217DB556CAA}" sibTransId="{777B8FFA-F9F3-4556-9508-F8D79ED35546}"/>
    <dgm:cxn modelId="{E92D0385-ADA6-494A-86FF-C3A4C73408E7}" type="presOf" srcId="{E1AFC656-D17D-4398-907D-13AC01FA27E3}" destId="{6141A0C5-D18D-4F1A-8F63-BDCFE18503C3}" srcOrd="1" destOrd="0" presId="urn:microsoft.com/office/officeart/2005/8/layout/pyramid1"/>
    <dgm:cxn modelId="{3AEA3363-9A18-485D-89CC-3E1A36E33499}" type="presOf" srcId="{3380EA65-CF77-42DC-8C79-0506C2736948}" destId="{34C9695A-847A-4C24-BEC7-B60DE41A6D91}" srcOrd="0" destOrd="0" presId="urn:microsoft.com/office/officeart/2005/8/layout/pyramid1"/>
    <dgm:cxn modelId="{53846375-5D4C-416A-B053-71FAEDA59161}" type="presOf" srcId="{C1509FE5-7CCD-4669-89EF-2FF2458BF244}" destId="{1ECCBD48-EFE7-4AEC-A8FB-0E2E0FB46CBB}" srcOrd="0" destOrd="0" presId="urn:microsoft.com/office/officeart/2005/8/layout/pyramid1"/>
    <dgm:cxn modelId="{F30C4DF3-137F-41BD-BBC9-A1CA2269866B}" type="presOf" srcId="{AA2D1A77-5E4C-48AC-8E80-F515DC8A36D6}" destId="{A58A44B5-FAD6-4E30-A14C-21C433136428}" srcOrd="1" destOrd="0" presId="urn:microsoft.com/office/officeart/2005/8/layout/pyramid1"/>
    <dgm:cxn modelId="{9B57A006-6D56-46D7-B8DF-DB076535C083}" type="presParOf" srcId="{46C0316E-5660-4E73-BBD6-918903BB7F00}" destId="{710F6E3D-DDEF-453A-8237-7ED9597CCF4D}" srcOrd="0" destOrd="0" presId="urn:microsoft.com/office/officeart/2005/8/layout/pyramid1"/>
    <dgm:cxn modelId="{89EA45E9-7850-4675-9D7F-358F4559C178}" type="presParOf" srcId="{710F6E3D-DDEF-453A-8237-7ED9597CCF4D}" destId="{6F5ADA61-118F-460D-B80D-502AC3E4DA99}" srcOrd="0" destOrd="0" presId="urn:microsoft.com/office/officeart/2005/8/layout/pyramid1"/>
    <dgm:cxn modelId="{79A822E8-FF12-40F4-B839-FDFDF61756F9}" type="presParOf" srcId="{710F6E3D-DDEF-453A-8237-7ED9597CCF4D}" destId="{A58A44B5-FAD6-4E30-A14C-21C433136428}" srcOrd="1" destOrd="0" presId="urn:microsoft.com/office/officeart/2005/8/layout/pyramid1"/>
    <dgm:cxn modelId="{2A2D8FAD-5025-49F1-BDFE-5DC51420CA45}" type="presParOf" srcId="{46C0316E-5660-4E73-BBD6-918903BB7F00}" destId="{D3C22B36-E270-4B00-9FEA-11C530300BD1}" srcOrd="1" destOrd="0" presId="urn:microsoft.com/office/officeart/2005/8/layout/pyramid1"/>
    <dgm:cxn modelId="{5C8F7616-C2A7-42D0-BE66-5BBE7862895D}" type="presParOf" srcId="{D3C22B36-E270-4B00-9FEA-11C530300BD1}" destId="{50925D4C-F307-432D-B04A-9E08F7FB514D}" srcOrd="0" destOrd="0" presId="urn:microsoft.com/office/officeart/2005/8/layout/pyramid1"/>
    <dgm:cxn modelId="{CCF899D2-6050-41AD-91D3-5C5D30CFC199}" type="presParOf" srcId="{D3C22B36-E270-4B00-9FEA-11C530300BD1}" destId="{6141A0C5-D18D-4F1A-8F63-BDCFE18503C3}" srcOrd="1" destOrd="0" presId="urn:microsoft.com/office/officeart/2005/8/layout/pyramid1"/>
    <dgm:cxn modelId="{4870A9F8-8681-491D-852D-493E960FDCA9}" type="presParOf" srcId="{46C0316E-5660-4E73-BBD6-918903BB7F00}" destId="{59EF4A66-5136-44C5-B087-6076AE24A426}" srcOrd="2" destOrd="0" presId="urn:microsoft.com/office/officeart/2005/8/layout/pyramid1"/>
    <dgm:cxn modelId="{0D69C148-2841-4188-A05C-F64E823AEBEC}" type="presParOf" srcId="{59EF4A66-5136-44C5-B087-6076AE24A426}" destId="{68C63D0C-879A-4694-9653-66474C5343A9}" srcOrd="0" destOrd="0" presId="urn:microsoft.com/office/officeart/2005/8/layout/pyramid1"/>
    <dgm:cxn modelId="{0216B4AC-D97D-4750-BAEE-5C93B21DB7F7}" type="presParOf" srcId="{59EF4A66-5136-44C5-B087-6076AE24A426}" destId="{8A856AC4-F9AF-4B57-808A-72A7084D7246}" srcOrd="1" destOrd="0" presId="urn:microsoft.com/office/officeart/2005/8/layout/pyramid1"/>
    <dgm:cxn modelId="{FF96DF94-B2BF-4E40-A3D4-3749117A1AE1}" type="presParOf" srcId="{46C0316E-5660-4E73-BBD6-918903BB7F00}" destId="{210B78AE-8F2A-436A-B7B3-DEFA86C86E94}" srcOrd="3" destOrd="0" presId="urn:microsoft.com/office/officeart/2005/8/layout/pyramid1"/>
    <dgm:cxn modelId="{F06C477D-02CD-4887-93F2-76786906A5A7}" type="presParOf" srcId="{210B78AE-8F2A-436A-B7B3-DEFA86C86E94}" destId="{34C9695A-847A-4C24-BEC7-B60DE41A6D91}" srcOrd="0" destOrd="0" presId="urn:microsoft.com/office/officeart/2005/8/layout/pyramid1"/>
    <dgm:cxn modelId="{A4B0813B-6D0D-4D34-9B13-7DBE78BDC3C3}" type="presParOf" srcId="{210B78AE-8F2A-436A-B7B3-DEFA86C86E94}" destId="{74FD421E-FBDF-4140-AAB3-09BFB966CB38}" srcOrd="1" destOrd="0" presId="urn:microsoft.com/office/officeart/2005/8/layout/pyramid1"/>
    <dgm:cxn modelId="{3EFBAD81-8BAA-4412-92F2-B45CA43A1474}" type="presParOf" srcId="{46C0316E-5660-4E73-BBD6-918903BB7F00}" destId="{FA8C8D7D-2F7E-4589-9428-32C7A53475B6}" srcOrd="4" destOrd="0" presId="urn:microsoft.com/office/officeart/2005/8/layout/pyramid1"/>
    <dgm:cxn modelId="{21E11F0D-1D16-443F-BA9B-EEB1BD2D1062}" type="presParOf" srcId="{FA8C8D7D-2F7E-4589-9428-32C7A53475B6}" destId="{1ECCBD48-EFE7-4AEC-A8FB-0E2E0FB46CBB}" srcOrd="0" destOrd="0" presId="urn:microsoft.com/office/officeart/2005/8/layout/pyramid1"/>
    <dgm:cxn modelId="{51E3F553-7281-4055-B071-6837A3EC0A05}" type="presParOf" srcId="{FA8C8D7D-2F7E-4589-9428-32C7A53475B6}" destId="{052712D8-84D1-4C2F-A19B-29F1F12E84B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25531-5BF1-4641-8B08-54EC7936C66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E8151-A917-43B3-B2C9-B491B8099D02}">
      <dgm:prSet phldrT="[Text]"/>
      <dgm:spPr>
        <a:solidFill>
          <a:srgbClr val="FFC000"/>
        </a:solidFill>
      </dgm:spPr>
      <dgm:t>
        <a:bodyPr/>
        <a:lstStyle/>
        <a:p>
          <a:r>
            <a:rPr lang="fr-CH" b="1" dirty="0" smtClean="0">
              <a:solidFill>
                <a:srgbClr val="000000"/>
              </a:solidFill>
            </a:rPr>
            <a:t>Links</a:t>
          </a:r>
          <a:endParaRPr lang="en-US" b="1" dirty="0">
            <a:solidFill>
              <a:srgbClr val="000000"/>
            </a:solidFill>
          </a:endParaRPr>
        </a:p>
      </dgm:t>
    </dgm:pt>
    <dgm:pt modelId="{5AA2A2BA-D0A4-4DA9-AC83-1BEB76B2E073}" type="parTrans" cxnId="{A95FA663-964B-45E1-AE5F-9057A45246C4}">
      <dgm:prSet/>
      <dgm:spPr/>
      <dgm:t>
        <a:bodyPr/>
        <a:lstStyle/>
        <a:p>
          <a:endParaRPr lang="en-US"/>
        </a:p>
      </dgm:t>
    </dgm:pt>
    <dgm:pt modelId="{78FCAEDF-1FBF-4264-BC6C-771DC1B78A41}" type="sibTrans" cxnId="{A95FA663-964B-45E1-AE5F-9057A45246C4}">
      <dgm:prSet/>
      <dgm:spPr/>
      <dgm:t>
        <a:bodyPr/>
        <a:lstStyle/>
        <a:p>
          <a:endParaRPr lang="en-US"/>
        </a:p>
      </dgm:t>
    </dgm:pt>
    <dgm:pt modelId="{D7AB29C0-1CB1-4A0F-87D8-DBFE179FE5CA}">
      <dgm:prSet phldrT="[Text]"/>
      <dgm:spPr>
        <a:solidFill>
          <a:srgbClr val="00B050"/>
        </a:solidFill>
      </dgm:spPr>
      <dgm:t>
        <a:bodyPr/>
        <a:lstStyle/>
        <a:p>
          <a:r>
            <a:rPr lang="fr-CH" b="1" dirty="0" smtClean="0"/>
            <a:t>Diet</a:t>
          </a:r>
          <a:endParaRPr lang="en-US" b="1" dirty="0"/>
        </a:p>
      </dgm:t>
    </dgm:pt>
    <dgm:pt modelId="{C6B121DB-2AD1-4CF7-B288-44D57F726C40}" type="parTrans" cxnId="{654B6BAA-DC04-49D1-90A2-9DA27841CA6F}">
      <dgm:prSet/>
      <dgm:spPr/>
      <dgm:t>
        <a:bodyPr/>
        <a:lstStyle/>
        <a:p>
          <a:endParaRPr lang="en-US"/>
        </a:p>
      </dgm:t>
    </dgm:pt>
    <dgm:pt modelId="{D96A116E-95A7-4B69-AD56-27A7938BE4ED}" type="sibTrans" cxnId="{654B6BAA-DC04-49D1-90A2-9DA27841CA6F}">
      <dgm:prSet/>
      <dgm:spPr/>
      <dgm:t>
        <a:bodyPr/>
        <a:lstStyle/>
        <a:p>
          <a:endParaRPr lang="en-US"/>
        </a:p>
      </dgm:t>
    </dgm:pt>
    <dgm:pt modelId="{80058D8F-D657-4CB8-8093-6EDD5BDF8448}">
      <dgm:prSet phldrT="[Text]"/>
      <dgm:spPr/>
      <dgm:t>
        <a:bodyPr/>
        <a:lstStyle/>
        <a:p>
          <a:r>
            <a:rPr lang="fr-CH" b="1" dirty="0" smtClean="0"/>
            <a:t>(Epi-) </a:t>
          </a:r>
          <a:r>
            <a:rPr lang="fr-CH" b="1" dirty="0" err="1" smtClean="0"/>
            <a:t>Genes</a:t>
          </a:r>
          <a:endParaRPr lang="en-US" b="1" dirty="0"/>
        </a:p>
      </dgm:t>
    </dgm:pt>
    <dgm:pt modelId="{AA299470-8401-41CB-BBE8-DD6EDE0133F0}" type="parTrans" cxnId="{F81525FF-3AAE-4CBB-8F7B-FD2CA785453E}">
      <dgm:prSet/>
      <dgm:spPr/>
      <dgm:t>
        <a:bodyPr/>
        <a:lstStyle/>
        <a:p>
          <a:endParaRPr lang="en-US"/>
        </a:p>
      </dgm:t>
    </dgm:pt>
    <dgm:pt modelId="{4015094E-52DE-401E-923A-4F0FFAAC40C1}" type="sibTrans" cxnId="{F81525FF-3AAE-4CBB-8F7B-FD2CA785453E}">
      <dgm:prSet/>
      <dgm:spPr/>
      <dgm:t>
        <a:bodyPr/>
        <a:lstStyle/>
        <a:p>
          <a:endParaRPr lang="en-US"/>
        </a:p>
      </dgm:t>
    </dgm:pt>
    <dgm:pt modelId="{EF050B24-FE0B-471F-8268-E433D575756F}">
      <dgm:prSet phldrT="[Text]"/>
      <dgm:spPr>
        <a:solidFill>
          <a:srgbClr val="FF0000"/>
        </a:solidFill>
      </dgm:spPr>
      <dgm:t>
        <a:bodyPr/>
        <a:lstStyle/>
        <a:p>
          <a:r>
            <a:rPr lang="fr-CH" b="1" dirty="0" smtClean="0"/>
            <a:t>Life-</a:t>
          </a:r>
        </a:p>
        <a:p>
          <a:r>
            <a:rPr lang="fr-CH" b="1" dirty="0" smtClean="0"/>
            <a:t>style</a:t>
          </a:r>
          <a:endParaRPr lang="en-US" b="1" dirty="0"/>
        </a:p>
      </dgm:t>
    </dgm:pt>
    <dgm:pt modelId="{C2C6581E-CEF2-4315-B556-BEFFF9DA13B3}" type="parTrans" cxnId="{FB6ED7E8-A96E-4C51-99BA-F0538D5AC00B}">
      <dgm:prSet/>
      <dgm:spPr/>
      <dgm:t>
        <a:bodyPr/>
        <a:lstStyle/>
        <a:p>
          <a:endParaRPr lang="en-US"/>
        </a:p>
      </dgm:t>
    </dgm:pt>
    <dgm:pt modelId="{5D70B82F-D496-45F7-BFC3-1B7572553055}" type="sibTrans" cxnId="{FB6ED7E8-A96E-4C51-99BA-F0538D5AC00B}">
      <dgm:prSet/>
      <dgm:spPr/>
      <dgm:t>
        <a:bodyPr/>
        <a:lstStyle/>
        <a:p>
          <a:endParaRPr lang="en-US"/>
        </a:p>
      </dgm:t>
    </dgm:pt>
    <dgm:pt modelId="{32CF6D29-A81E-4C76-8D62-37041509927D}">
      <dgm:prSet phldrT="[Text]"/>
      <dgm:spPr/>
      <dgm:t>
        <a:bodyPr/>
        <a:lstStyle/>
        <a:p>
          <a:endParaRPr lang="en-US" dirty="0"/>
        </a:p>
      </dgm:t>
    </dgm:pt>
    <dgm:pt modelId="{515895CA-6886-41E0-825E-F3C045E66EE1}" type="parTrans" cxnId="{A06A4B96-96A7-482A-B506-0A8B325219E4}">
      <dgm:prSet/>
      <dgm:spPr/>
      <dgm:t>
        <a:bodyPr/>
        <a:lstStyle/>
        <a:p>
          <a:endParaRPr lang="en-US"/>
        </a:p>
      </dgm:t>
    </dgm:pt>
    <dgm:pt modelId="{31A7453D-4AD7-41D4-9A49-7309C6B98ECF}" type="sibTrans" cxnId="{A06A4B96-96A7-482A-B506-0A8B325219E4}">
      <dgm:prSet/>
      <dgm:spPr/>
      <dgm:t>
        <a:bodyPr/>
        <a:lstStyle/>
        <a:p>
          <a:endParaRPr lang="en-US"/>
        </a:p>
      </dgm:t>
    </dgm:pt>
    <dgm:pt modelId="{199EE6B7-279F-4E9B-A801-3A620167B1D8}" type="pres">
      <dgm:prSet presAssocID="{4DE25531-5BF1-4641-8B08-54EC7936C6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5D6443-6D3F-4664-A745-F8264BA10910}" type="pres">
      <dgm:prSet presAssocID="{0EAE8151-A917-43B3-B2C9-B491B8099D02}" presName="centerShape" presStyleLbl="node0" presStyleIdx="0" presStyleCnt="1"/>
      <dgm:spPr/>
      <dgm:t>
        <a:bodyPr/>
        <a:lstStyle/>
        <a:p>
          <a:endParaRPr lang="en-US"/>
        </a:p>
      </dgm:t>
    </dgm:pt>
    <dgm:pt modelId="{732DA91E-8522-412D-97D7-A59E0C7E4BFA}" type="pres">
      <dgm:prSet presAssocID="{D7AB29C0-1CB1-4A0F-87D8-DBFE179FE5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01B2A-8FBD-4071-A5BF-4AA451E1B35F}" type="pres">
      <dgm:prSet presAssocID="{D7AB29C0-1CB1-4A0F-87D8-DBFE179FE5CA}" presName="dummy" presStyleCnt="0"/>
      <dgm:spPr/>
    </dgm:pt>
    <dgm:pt modelId="{3422E9D7-ACFC-431F-8E99-3746C10D5DE1}" type="pres">
      <dgm:prSet presAssocID="{D96A116E-95A7-4B69-AD56-27A7938BE4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41220E6-6807-4DD7-B9D2-874560AA2C0B}" type="pres">
      <dgm:prSet presAssocID="{80058D8F-D657-4CB8-8093-6EDD5BDF84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25C45-A663-4400-9014-D67678AEE6AA}" type="pres">
      <dgm:prSet presAssocID="{80058D8F-D657-4CB8-8093-6EDD5BDF8448}" presName="dummy" presStyleCnt="0"/>
      <dgm:spPr/>
    </dgm:pt>
    <dgm:pt modelId="{88C361E1-FCF2-4CBE-989D-68D282EE01DC}" type="pres">
      <dgm:prSet presAssocID="{4015094E-52DE-401E-923A-4F0FFAAC40C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B2BC5AA-F389-48AA-A1A0-E41429B1B07B}" type="pres">
      <dgm:prSet presAssocID="{EF050B24-FE0B-471F-8268-E433D57575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6CEEB-D67C-47AE-9210-9783CDB3BDCE}" type="pres">
      <dgm:prSet presAssocID="{EF050B24-FE0B-471F-8268-E433D575756F}" presName="dummy" presStyleCnt="0"/>
      <dgm:spPr/>
    </dgm:pt>
    <dgm:pt modelId="{D6C24F37-84A2-4B6A-A85F-875264617860}" type="pres">
      <dgm:prSet presAssocID="{5D70B82F-D496-45F7-BFC3-1B757255305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386B236-E73A-4B44-91A7-468896817621}" type="presOf" srcId="{0EAE8151-A917-43B3-B2C9-B491B8099D02}" destId="{495D6443-6D3F-4664-A745-F8264BA10910}" srcOrd="0" destOrd="0" presId="urn:microsoft.com/office/officeart/2005/8/layout/radial6"/>
    <dgm:cxn modelId="{8CE3BEE0-F499-42E0-85E8-E6CC8188C745}" type="presOf" srcId="{4DE25531-5BF1-4641-8B08-54EC7936C663}" destId="{199EE6B7-279F-4E9B-A801-3A620167B1D8}" srcOrd="0" destOrd="0" presId="urn:microsoft.com/office/officeart/2005/8/layout/radial6"/>
    <dgm:cxn modelId="{298646AE-EE9E-4292-8EBA-8DEBF7AFDD2E}" type="presOf" srcId="{80058D8F-D657-4CB8-8093-6EDD5BDF8448}" destId="{941220E6-6807-4DD7-B9D2-874560AA2C0B}" srcOrd="0" destOrd="0" presId="urn:microsoft.com/office/officeart/2005/8/layout/radial6"/>
    <dgm:cxn modelId="{E878554B-74F0-479A-A085-9A4AF7401FAD}" type="presOf" srcId="{D96A116E-95A7-4B69-AD56-27A7938BE4ED}" destId="{3422E9D7-ACFC-431F-8E99-3746C10D5DE1}" srcOrd="0" destOrd="0" presId="urn:microsoft.com/office/officeart/2005/8/layout/radial6"/>
    <dgm:cxn modelId="{18201149-845D-4BEA-A944-D90AE2B01DC9}" type="presOf" srcId="{EF050B24-FE0B-471F-8268-E433D575756F}" destId="{2B2BC5AA-F389-48AA-A1A0-E41429B1B07B}" srcOrd="0" destOrd="0" presId="urn:microsoft.com/office/officeart/2005/8/layout/radial6"/>
    <dgm:cxn modelId="{86EDC663-C4B0-4588-B4F5-73568185BE51}" type="presOf" srcId="{4015094E-52DE-401E-923A-4F0FFAAC40C1}" destId="{88C361E1-FCF2-4CBE-989D-68D282EE01DC}" srcOrd="0" destOrd="0" presId="urn:microsoft.com/office/officeart/2005/8/layout/radial6"/>
    <dgm:cxn modelId="{483CF341-32CF-4421-AF3B-DC4CF19C6536}" type="presOf" srcId="{5D70B82F-D496-45F7-BFC3-1B7572553055}" destId="{D6C24F37-84A2-4B6A-A85F-875264617860}" srcOrd="0" destOrd="0" presId="urn:microsoft.com/office/officeart/2005/8/layout/radial6"/>
    <dgm:cxn modelId="{A95FA663-964B-45E1-AE5F-9057A45246C4}" srcId="{4DE25531-5BF1-4641-8B08-54EC7936C663}" destId="{0EAE8151-A917-43B3-B2C9-B491B8099D02}" srcOrd="0" destOrd="0" parTransId="{5AA2A2BA-D0A4-4DA9-AC83-1BEB76B2E073}" sibTransId="{78FCAEDF-1FBF-4264-BC6C-771DC1B78A41}"/>
    <dgm:cxn modelId="{A06A4B96-96A7-482A-B506-0A8B325219E4}" srcId="{4DE25531-5BF1-4641-8B08-54EC7936C663}" destId="{32CF6D29-A81E-4C76-8D62-37041509927D}" srcOrd="1" destOrd="0" parTransId="{515895CA-6886-41E0-825E-F3C045E66EE1}" sibTransId="{31A7453D-4AD7-41D4-9A49-7309C6B98ECF}"/>
    <dgm:cxn modelId="{654B6BAA-DC04-49D1-90A2-9DA27841CA6F}" srcId="{0EAE8151-A917-43B3-B2C9-B491B8099D02}" destId="{D7AB29C0-1CB1-4A0F-87D8-DBFE179FE5CA}" srcOrd="0" destOrd="0" parTransId="{C6B121DB-2AD1-4CF7-B288-44D57F726C40}" sibTransId="{D96A116E-95A7-4B69-AD56-27A7938BE4ED}"/>
    <dgm:cxn modelId="{F81525FF-3AAE-4CBB-8F7B-FD2CA785453E}" srcId="{0EAE8151-A917-43B3-B2C9-B491B8099D02}" destId="{80058D8F-D657-4CB8-8093-6EDD5BDF8448}" srcOrd="1" destOrd="0" parTransId="{AA299470-8401-41CB-BBE8-DD6EDE0133F0}" sibTransId="{4015094E-52DE-401E-923A-4F0FFAAC40C1}"/>
    <dgm:cxn modelId="{FB6ED7E8-A96E-4C51-99BA-F0538D5AC00B}" srcId="{0EAE8151-A917-43B3-B2C9-B491B8099D02}" destId="{EF050B24-FE0B-471F-8268-E433D575756F}" srcOrd="2" destOrd="0" parTransId="{C2C6581E-CEF2-4315-B556-BEFFF9DA13B3}" sibTransId="{5D70B82F-D496-45F7-BFC3-1B7572553055}"/>
    <dgm:cxn modelId="{FF6CD259-78DC-46CA-8295-A3D3B2B5E3B4}" type="presOf" srcId="{D7AB29C0-1CB1-4A0F-87D8-DBFE179FE5CA}" destId="{732DA91E-8522-412D-97D7-A59E0C7E4BFA}" srcOrd="0" destOrd="0" presId="urn:microsoft.com/office/officeart/2005/8/layout/radial6"/>
    <dgm:cxn modelId="{2AAFB399-58BE-46B1-BF29-46A523BF690C}" type="presParOf" srcId="{199EE6B7-279F-4E9B-A801-3A620167B1D8}" destId="{495D6443-6D3F-4664-A745-F8264BA10910}" srcOrd="0" destOrd="0" presId="urn:microsoft.com/office/officeart/2005/8/layout/radial6"/>
    <dgm:cxn modelId="{BFE8B453-9426-4ADB-A701-DA99A3A0FA68}" type="presParOf" srcId="{199EE6B7-279F-4E9B-A801-3A620167B1D8}" destId="{732DA91E-8522-412D-97D7-A59E0C7E4BFA}" srcOrd="1" destOrd="0" presId="urn:microsoft.com/office/officeart/2005/8/layout/radial6"/>
    <dgm:cxn modelId="{79BA93EC-7334-4E1F-B40D-5880D39A75A0}" type="presParOf" srcId="{199EE6B7-279F-4E9B-A801-3A620167B1D8}" destId="{DD401B2A-8FBD-4071-A5BF-4AA451E1B35F}" srcOrd="2" destOrd="0" presId="urn:microsoft.com/office/officeart/2005/8/layout/radial6"/>
    <dgm:cxn modelId="{194F64EC-2ECE-4C20-9B74-B2D1D2A97FB9}" type="presParOf" srcId="{199EE6B7-279F-4E9B-A801-3A620167B1D8}" destId="{3422E9D7-ACFC-431F-8E99-3746C10D5DE1}" srcOrd="3" destOrd="0" presId="urn:microsoft.com/office/officeart/2005/8/layout/radial6"/>
    <dgm:cxn modelId="{715B546D-49CB-4DF4-9DBE-F183245FBA1A}" type="presParOf" srcId="{199EE6B7-279F-4E9B-A801-3A620167B1D8}" destId="{941220E6-6807-4DD7-B9D2-874560AA2C0B}" srcOrd="4" destOrd="0" presId="urn:microsoft.com/office/officeart/2005/8/layout/radial6"/>
    <dgm:cxn modelId="{BEAED3E4-F9B0-4E2F-8C08-C4991BC16371}" type="presParOf" srcId="{199EE6B7-279F-4E9B-A801-3A620167B1D8}" destId="{A4025C45-A663-4400-9014-D67678AEE6AA}" srcOrd="5" destOrd="0" presId="urn:microsoft.com/office/officeart/2005/8/layout/radial6"/>
    <dgm:cxn modelId="{66671FF6-71FE-4AA3-BC59-FE5CBC3AD470}" type="presParOf" srcId="{199EE6B7-279F-4E9B-A801-3A620167B1D8}" destId="{88C361E1-FCF2-4CBE-989D-68D282EE01DC}" srcOrd="6" destOrd="0" presId="urn:microsoft.com/office/officeart/2005/8/layout/radial6"/>
    <dgm:cxn modelId="{D2CE51B6-7C34-4543-B2F6-CFB20599BEFC}" type="presParOf" srcId="{199EE6B7-279F-4E9B-A801-3A620167B1D8}" destId="{2B2BC5AA-F389-48AA-A1A0-E41429B1B07B}" srcOrd="7" destOrd="0" presId="urn:microsoft.com/office/officeart/2005/8/layout/radial6"/>
    <dgm:cxn modelId="{AA753104-7633-4B81-83E0-11F517C52D74}" type="presParOf" srcId="{199EE6B7-279F-4E9B-A801-3A620167B1D8}" destId="{D156CEEB-D67C-47AE-9210-9783CDB3BDCE}" srcOrd="8" destOrd="0" presId="urn:microsoft.com/office/officeart/2005/8/layout/radial6"/>
    <dgm:cxn modelId="{2EAEAF18-521A-40F1-AC55-39DD2800296E}" type="presParOf" srcId="{199EE6B7-279F-4E9B-A801-3A620167B1D8}" destId="{D6C24F37-84A2-4B6A-A85F-8752646178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61582-9B2A-4FE0-AE5A-D9EEE4D4E71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B80520-F878-42DC-87DE-497FE21B1328}">
      <dgm:prSet phldrT="[Text]" custT="1"/>
      <dgm:spPr>
        <a:solidFill>
          <a:srgbClr val="BEE396"/>
        </a:solidFill>
      </dgm:spPr>
      <dgm:t>
        <a:bodyPr/>
        <a:lstStyle/>
        <a:p>
          <a:r>
            <a:rPr lang="fr-CH" sz="1600" b="1" dirty="0" smtClean="0">
              <a:solidFill>
                <a:schemeClr val="tx1"/>
              </a:solidFill>
            </a:rPr>
            <a:t>CORE DRIVERS</a:t>
          </a:r>
        </a:p>
      </dgm:t>
    </dgm:pt>
    <dgm:pt modelId="{198C8B47-324E-4251-B0FF-D22FC4D5B32C}" type="parTrans" cxnId="{A19B8781-8061-4720-AC54-5F381BFDFA1D}">
      <dgm:prSet/>
      <dgm:spPr/>
      <dgm:t>
        <a:bodyPr/>
        <a:lstStyle/>
        <a:p>
          <a:endParaRPr lang="en-US"/>
        </a:p>
      </dgm:t>
    </dgm:pt>
    <dgm:pt modelId="{76649199-4779-459D-88E8-E1E02ECDEC20}" type="sibTrans" cxnId="{A19B8781-8061-4720-AC54-5F381BFDFA1D}">
      <dgm:prSet/>
      <dgm:spPr/>
      <dgm:t>
        <a:bodyPr/>
        <a:lstStyle/>
        <a:p>
          <a:endParaRPr lang="en-US"/>
        </a:p>
      </dgm:t>
    </dgm:pt>
    <dgm:pt modelId="{1FDADB16-5E34-48AE-BC89-238CAD4C29F4}">
      <dgm:prSet phldrT="[Text]" custT="1"/>
      <dgm:spPr/>
      <dgm:t>
        <a:bodyPr/>
        <a:lstStyle/>
        <a:p>
          <a:r>
            <a:rPr lang="fr-CH" sz="1050" b="1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  <a:t>OFFICIAL RULES</a:t>
          </a:r>
          <a:br>
            <a:rPr lang="fr-CH" sz="1050" b="1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</a:br>
          <a:r>
            <a:rPr lang="fr-CH" sz="1050" b="1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  <a:t>&amp; </a:t>
          </a:r>
          <a:r>
            <a:rPr lang="fr-CH" sz="1050" b="1" dirty="0" err="1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  <a:t>Qs</a:t>
          </a:r>
          <a:endParaRPr lang="en-US" sz="1050" b="1" dirty="0">
            <a:solidFill>
              <a:schemeClr val="bg1"/>
            </a:solidFill>
          </a:endParaRPr>
        </a:p>
      </dgm:t>
    </dgm:pt>
    <dgm:pt modelId="{F04B6C71-CDCE-43A8-BD51-65EBF2F1FF0D}" type="parTrans" cxnId="{EEA67298-B86B-46B4-BACB-76D30AF2976F}">
      <dgm:prSet/>
      <dgm:spPr/>
      <dgm:t>
        <a:bodyPr/>
        <a:lstStyle/>
        <a:p>
          <a:endParaRPr lang="en-US"/>
        </a:p>
      </dgm:t>
    </dgm:pt>
    <dgm:pt modelId="{7B8A70CF-36B1-4853-A980-FEA2A67BB140}" type="sibTrans" cxnId="{EEA67298-B86B-46B4-BACB-76D30AF2976F}">
      <dgm:prSet/>
      <dgm:spPr/>
      <dgm:t>
        <a:bodyPr/>
        <a:lstStyle/>
        <a:p>
          <a:endParaRPr lang="en-US"/>
        </a:p>
      </dgm:t>
    </dgm:pt>
    <dgm:pt modelId="{70E2A8B7-35D7-4827-9EAB-953F86560AD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CH" sz="1200" b="1" kern="1200" dirty="0" smtClean="0"/>
            <a:t>REALITY</a:t>
          </a:r>
          <a:endParaRPr lang="en-US" sz="1200" b="1" kern="1200" dirty="0">
            <a:solidFill>
              <a:schemeClr val="tx1"/>
            </a:solidFill>
            <a:latin typeface="Arial" charset="0"/>
            <a:ea typeface="+mn-ea"/>
            <a:cs typeface="Arial" charset="0"/>
          </a:endParaRPr>
        </a:p>
      </dgm:t>
    </dgm:pt>
    <dgm:pt modelId="{777C69F4-DCED-4CE1-ACFF-721ACD461E14}" type="parTrans" cxnId="{F4D9A3DF-D980-46CB-AF85-400C2F53B466}">
      <dgm:prSet/>
      <dgm:spPr/>
      <dgm:t>
        <a:bodyPr/>
        <a:lstStyle/>
        <a:p>
          <a:endParaRPr lang="en-US"/>
        </a:p>
      </dgm:t>
    </dgm:pt>
    <dgm:pt modelId="{F5D6CD2E-5791-4888-9B46-562935973749}" type="sibTrans" cxnId="{F4D9A3DF-D980-46CB-AF85-400C2F53B466}">
      <dgm:prSet/>
      <dgm:spPr/>
      <dgm:t>
        <a:bodyPr/>
        <a:lstStyle/>
        <a:p>
          <a:endParaRPr lang="en-US"/>
        </a:p>
      </dgm:t>
    </dgm:pt>
    <dgm:pt modelId="{7B2412AD-AEE7-4DE4-80C8-472D6DD476DC}" type="pres">
      <dgm:prSet presAssocID="{F6261582-9B2A-4FE0-AE5A-D9EEE4D4E7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1917D1-7288-459A-B4F5-336CA7F87071}" type="pres">
      <dgm:prSet presAssocID="{4BB80520-F878-42DC-87DE-497FE21B132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1EE43-B6E7-4C0A-A45D-4D85FE5A5901}" type="pres">
      <dgm:prSet presAssocID="{4BB80520-F878-42DC-87DE-497FE21B1328}" presName="gear1srcNode" presStyleLbl="node1" presStyleIdx="0" presStyleCnt="3"/>
      <dgm:spPr/>
      <dgm:t>
        <a:bodyPr/>
        <a:lstStyle/>
        <a:p>
          <a:endParaRPr lang="en-US"/>
        </a:p>
      </dgm:t>
    </dgm:pt>
    <dgm:pt modelId="{DCBF08D1-84A6-47D8-BDF5-0A5AFCB1ECE1}" type="pres">
      <dgm:prSet presAssocID="{4BB80520-F878-42DC-87DE-497FE21B1328}" presName="gear1dstNode" presStyleLbl="node1" presStyleIdx="0" presStyleCnt="3"/>
      <dgm:spPr/>
      <dgm:t>
        <a:bodyPr/>
        <a:lstStyle/>
        <a:p>
          <a:endParaRPr lang="en-US"/>
        </a:p>
      </dgm:t>
    </dgm:pt>
    <dgm:pt modelId="{2F9D33B6-FC2B-4C9E-9808-5E58DBCF74CA}" type="pres">
      <dgm:prSet presAssocID="{1FDADB16-5E34-48AE-BC89-238CAD4C29F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F6694-4CE5-4359-A84F-7730E29887CE}" type="pres">
      <dgm:prSet presAssocID="{1FDADB16-5E34-48AE-BC89-238CAD4C29F4}" presName="gear2srcNode" presStyleLbl="node1" presStyleIdx="1" presStyleCnt="3"/>
      <dgm:spPr/>
      <dgm:t>
        <a:bodyPr/>
        <a:lstStyle/>
        <a:p>
          <a:endParaRPr lang="en-US"/>
        </a:p>
      </dgm:t>
    </dgm:pt>
    <dgm:pt modelId="{E01BBDC8-ED2B-4D2D-8A9B-33E8D3F234E5}" type="pres">
      <dgm:prSet presAssocID="{1FDADB16-5E34-48AE-BC89-238CAD4C29F4}" presName="gear2dstNode" presStyleLbl="node1" presStyleIdx="1" presStyleCnt="3"/>
      <dgm:spPr/>
      <dgm:t>
        <a:bodyPr/>
        <a:lstStyle/>
        <a:p>
          <a:endParaRPr lang="en-US"/>
        </a:p>
      </dgm:t>
    </dgm:pt>
    <dgm:pt modelId="{AEFCED8B-FFBC-47FB-A961-B07033101EB8}" type="pres">
      <dgm:prSet presAssocID="{70E2A8B7-35D7-4827-9EAB-953F86560ADB}" presName="gear3" presStyleLbl="node1" presStyleIdx="2" presStyleCnt="3" custLinFactNeighborY="2412"/>
      <dgm:spPr/>
      <dgm:t>
        <a:bodyPr/>
        <a:lstStyle/>
        <a:p>
          <a:endParaRPr lang="en-US"/>
        </a:p>
      </dgm:t>
    </dgm:pt>
    <dgm:pt modelId="{47D726AC-7F28-4CE9-930C-B3CBD382D83F}" type="pres">
      <dgm:prSet presAssocID="{70E2A8B7-35D7-4827-9EAB-953F86560AD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5D622-904F-4B55-A2EE-F10B0D034BC0}" type="pres">
      <dgm:prSet presAssocID="{70E2A8B7-35D7-4827-9EAB-953F86560ADB}" presName="gear3srcNode" presStyleLbl="node1" presStyleIdx="2" presStyleCnt="3"/>
      <dgm:spPr/>
      <dgm:t>
        <a:bodyPr/>
        <a:lstStyle/>
        <a:p>
          <a:endParaRPr lang="en-US"/>
        </a:p>
      </dgm:t>
    </dgm:pt>
    <dgm:pt modelId="{0A3561E5-7D5B-4140-9825-B8AA2CF214D1}" type="pres">
      <dgm:prSet presAssocID="{70E2A8B7-35D7-4827-9EAB-953F86560ADB}" presName="gear3dstNode" presStyleLbl="node1" presStyleIdx="2" presStyleCnt="3"/>
      <dgm:spPr/>
      <dgm:t>
        <a:bodyPr/>
        <a:lstStyle/>
        <a:p>
          <a:endParaRPr lang="en-US"/>
        </a:p>
      </dgm:t>
    </dgm:pt>
    <dgm:pt modelId="{EDC83A71-E76F-4DE9-946A-FF01E3532DA8}" type="pres">
      <dgm:prSet presAssocID="{76649199-4779-459D-88E8-E1E02ECDEC2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1D870AE-9774-4EB4-AECB-2B56453518E9}" type="pres">
      <dgm:prSet presAssocID="{7B8A70CF-36B1-4853-A980-FEA2A67BB14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3514654-9504-48CC-A3F5-55769AC4E218}" type="pres">
      <dgm:prSet presAssocID="{F5D6CD2E-5791-4888-9B46-56293597374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4D9A3DF-D980-46CB-AF85-400C2F53B466}" srcId="{F6261582-9B2A-4FE0-AE5A-D9EEE4D4E71E}" destId="{70E2A8B7-35D7-4827-9EAB-953F86560ADB}" srcOrd="2" destOrd="0" parTransId="{777C69F4-DCED-4CE1-ACFF-721ACD461E14}" sibTransId="{F5D6CD2E-5791-4888-9B46-562935973749}"/>
    <dgm:cxn modelId="{3B09A988-69FC-4CC7-8656-AB83AE10DB60}" type="presOf" srcId="{70E2A8B7-35D7-4827-9EAB-953F86560ADB}" destId="{47D726AC-7F28-4CE9-930C-B3CBD382D83F}" srcOrd="1" destOrd="0" presId="urn:microsoft.com/office/officeart/2005/8/layout/gear1"/>
    <dgm:cxn modelId="{89358DEC-F3D5-484B-8D5F-2FD737AA6C83}" type="presOf" srcId="{1FDADB16-5E34-48AE-BC89-238CAD4C29F4}" destId="{E01BBDC8-ED2B-4D2D-8A9B-33E8D3F234E5}" srcOrd="2" destOrd="0" presId="urn:microsoft.com/office/officeart/2005/8/layout/gear1"/>
    <dgm:cxn modelId="{A191F136-953A-4882-B077-E3EC3629F3BB}" type="presOf" srcId="{4BB80520-F878-42DC-87DE-497FE21B1328}" destId="{C441EE43-B6E7-4C0A-A45D-4D85FE5A5901}" srcOrd="1" destOrd="0" presId="urn:microsoft.com/office/officeart/2005/8/layout/gear1"/>
    <dgm:cxn modelId="{C8CB0A22-77C2-4262-983B-3D772B6DB3AC}" type="presOf" srcId="{7B8A70CF-36B1-4853-A980-FEA2A67BB140}" destId="{81D870AE-9774-4EB4-AECB-2B56453518E9}" srcOrd="0" destOrd="0" presId="urn:microsoft.com/office/officeart/2005/8/layout/gear1"/>
    <dgm:cxn modelId="{9DED51AE-89C2-443C-ABA0-FB0CE0A253FE}" type="presOf" srcId="{F6261582-9B2A-4FE0-AE5A-D9EEE4D4E71E}" destId="{7B2412AD-AEE7-4DE4-80C8-472D6DD476DC}" srcOrd="0" destOrd="0" presId="urn:microsoft.com/office/officeart/2005/8/layout/gear1"/>
    <dgm:cxn modelId="{57A44256-9769-464A-ACFC-05551DA14C8F}" type="presOf" srcId="{76649199-4779-459D-88E8-E1E02ECDEC20}" destId="{EDC83A71-E76F-4DE9-946A-FF01E3532DA8}" srcOrd="0" destOrd="0" presId="urn:microsoft.com/office/officeart/2005/8/layout/gear1"/>
    <dgm:cxn modelId="{3A8EE77F-F105-4D60-803D-BD4639146669}" type="presOf" srcId="{70E2A8B7-35D7-4827-9EAB-953F86560ADB}" destId="{B4C5D622-904F-4B55-A2EE-F10B0D034BC0}" srcOrd="2" destOrd="0" presId="urn:microsoft.com/office/officeart/2005/8/layout/gear1"/>
    <dgm:cxn modelId="{B4B1DB03-A892-4515-949E-3D6C996C9286}" type="presOf" srcId="{70E2A8B7-35D7-4827-9EAB-953F86560ADB}" destId="{AEFCED8B-FFBC-47FB-A961-B07033101EB8}" srcOrd="0" destOrd="0" presId="urn:microsoft.com/office/officeart/2005/8/layout/gear1"/>
    <dgm:cxn modelId="{EEA67298-B86B-46B4-BACB-76D30AF2976F}" srcId="{F6261582-9B2A-4FE0-AE5A-D9EEE4D4E71E}" destId="{1FDADB16-5E34-48AE-BC89-238CAD4C29F4}" srcOrd="1" destOrd="0" parTransId="{F04B6C71-CDCE-43A8-BD51-65EBF2F1FF0D}" sibTransId="{7B8A70CF-36B1-4853-A980-FEA2A67BB140}"/>
    <dgm:cxn modelId="{6890D5DE-7E32-4DAB-B473-436B861F5FC4}" type="presOf" srcId="{4BB80520-F878-42DC-87DE-497FE21B1328}" destId="{DCBF08D1-84A6-47D8-BDF5-0A5AFCB1ECE1}" srcOrd="2" destOrd="0" presId="urn:microsoft.com/office/officeart/2005/8/layout/gear1"/>
    <dgm:cxn modelId="{4A7BCA5F-4008-4400-AA11-0308631E9AF5}" type="presOf" srcId="{1FDADB16-5E34-48AE-BC89-238CAD4C29F4}" destId="{2F9D33B6-FC2B-4C9E-9808-5E58DBCF74CA}" srcOrd="0" destOrd="0" presId="urn:microsoft.com/office/officeart/2005/8/layout/gear1"/>
    <dgm:cxn modelId="{35B9E107-85E7-4D52-B988-BF90C3C91EF4}" type="presOf" srcId="{F5D6CD2E-5791-4888-9B46-562935973749}" destId="{83514654-9504-48CC-A3F5-55769AC4E218}" srcOrd="0" destOrd="0" presId="urn:microsoft.com/office/officeart/2005/8/layout/gear1"/>
    <dgm:cxn modelId="{550295DA-68E0-409C-87D2-1BAB879D712D}" type="presOf" srcId="{4BB80520-F878-42DC-87DE-497FE21B1328}" destId="{1A1917D1-7288-459A-B4F5-336CA7F87071}" srcOrd="0" destOrd="0" presId="urn:microsoft.com/office/officeart/2005/8/layout/gear1"/>
    <dgm:cxn modelId="{3DE1E279-CD3F-4659-A930-975BE9A1B962}" type="presOf" srcId="{70E2A8B7-35D7-4827-9EAB-953F86560ADB}" destId="{0A3561E5-7D5B-4140-9825-B8AA2CF214D1}" srcOrd="3" destOrd="0" presId="urn:microsoft.com/office/officeart/2005/8/layout/gear1"/>
    <dgm:cxn modelId="{95701840-878C-4729-AD36-8469DDB4EAA9}" type="presOf" srcId="{1FDADB16-5E34-48AE-BC89-238CAD4C29F4}" destId="{686F6694-4CE5-4359-A84F-7730E29887CE}" srcOrd="1" destOrd="0" presId="urn:microsoft.com/office/officeart/2005/8/layout/gear1"/>
    <dgm:cxn modelId="{A19B8781-8061-4720-AC54-5F381BFDFA1D}" srcId="{F6261582-9B2A-4FE0-AE5A-D9EEE4D4E71E}" destId="{4BB80520-F878-42DC-87DE-497FE21B1328}" srcOrd="0" destOrd="0" parTransId="{198C8B47-324E-4251-B0FF-D22FC4D5B32C}" sibTransId="{76649199-4779-459D-88E8-E1E02ECDEC20}"/>
    <dgm:cxn modelId="{CA7DA197-5167-4927-B2FC-180AD505820B}" type="presParOf" srcId="{7B2412AD-AEE7-4DE4-80C8-472D6DD476DC}" destId="{1A1917D1-7288-459A-B4F5-336CA7F87071}" srcOrd="0" destOrd="0" presId="urn:microsoft.com/office/officeart/2005/8/layout/gear1"/>
    <dgm:cxn modelId="{DC447B33-95F4-4BCB-9525-5A6A4C38EB07}" type="presParOf" srcId="{7B2412AD-AEE7-4DE4-80C8-472D6DD476DC}" destId="{C441EE43-B6E7-4C0A-A45D-4D85FE5A5901}" srcOrd="1" destOrd="0" presId="urn:microsoft.com/office/officeart/2005/8/layout/gear1"/>
    <dgm:cxn modelId="{FA6445F9-199A-40FD-84F7-345BA396066A}" type="presParOf" srcId="{7B2412AD-AEE7-4DE4-80C8-472D6DD476DC}" destId="{DCBF08D1-84A6-47D8-BDF5-0A5AFCB1ECE1}" srcOrd="2" destOrd="0" presId="urn:microsoft.com/office/officeart/2005/8/layout/gear1"/>
    <dgm:cxn modelId="{D25C121C-5D0D-4C53-8935-B14B8F086294}" type="presParOf" srcId="{7B2412AD-AEE7-4DE4-80C8-472D6DD476DC}" destId="{2F9D33B6-FC2B-4C9E-9808-5E58DBCF74CA}" srcOrd="3" destOrd="0" presId="urn:microsoft.com/office/officeart/2005/8/layout/gear1"/>
    <dgm:cxn modelId="{DCCE45B7-81DE-416E-A93D-35FF71E07A43}" type="presParOf" srcId="{7B2412AD-AEE7-4DE4-80C8-472D6DD476DC}" destId="{686F6694-4CE5-4359-A84F-7730E29887CE}" srcOrd="4" destOrd="0" presId="urn:microsoft.com/office/officeart/2005/8/layout/gear1"/>
    <dgm:cxn modelId="{C9F69A33-985F-4CF2-A5CC-FA518AB10437}" type="presParOf" srcId="{7B2412AD-AEE7-4DE4-80C8-472D6DD476DC}" destId="{E01BBDC8-ED2B-4D2D-8A9B-33E8D3F234E5}" srcOrd="5" destOrd="0" presId="urn:microsoft.com/office/officeart/2005/8/layout/gear1"/>
    <dgm:cxn modelId="{F88E6857-89A8-4700-BC58-99BB35394979}" type="presParOf" srcId="{7B2412AD-AEE7-4DE4-80C8-472D6DD476DC}" destId="{AEFCED8B-FFBC-47FB-A961-B07033101EB8}" srcOrd="6" destOrd="0" presId="urn:microsoft.com/office/officeart/2005/8/layout/gear1"/>
    <dgm:cxn modelId="{A147A766-3277-4921-B984-8B557FF2B6BD}" type="presParOf" srcId="{7B2412AD-AEE7-4DE4-80C8-472D6DD476DC}" destId="{47D726AC-7F28-4CE9-930C-B3CBD382D83F}" srcOrd="7" destOrd="0" presId="urn:microsoft.com/office/officeart/2005/8/layout/gear1"/>
    <dgm:cxn modelId="{0AEFBC38-65BB-4C27-905D-E53E7A07EC9D}" type="presParOf" srcId="{7B2412AD-AEE7-4DE4-80C8-472D6DD476DC}" destId="{B4C5D622-904F-4B55-A2EE-F10B0D034BC0}" srcOrd="8" destOrd="0" presId="urn:microsoft.com/office/officeart/2005/8/layout/gear1"/>
    <dgm:cxn modelId="{821F2E08-E215-481F-85D2-1BE8EE618C7A}" type="presParOf" srcId="{7B2412AD-AEE7-4DE4-80C8-472D6DD476DC}" destId="{0A3561E5-7D5B-4140-9825-B8AA2CF214D1}" srcOrd="9" destOrd="0" presId="urn:microsoft.com/office/officeart/2005/8/layout/gear1"/>
    <dgm:cxn modelId="{A07F7755-810A-4D57-80F4-787EDD367AA6}" type="presParOf" srcId="{7B2412AD-AEE7-4DE4-80C8-472D6DD476DC}" destId="{EDC83A71-E76F-4DE9-946A-FF01E3532DA8}" srcOrd="10" destOrd="0" presId="urn:microsoft.com/office/officeart/2005/8/layout/gear1"/>
    <dgm:cxn modelId="{5EA2DB47-4F85-4C2D-9B00-D263D848E262}" type="presParOf" srcId="{7B2412AD-AEE7-4DE4-80C8-472D6DD476DC}" destId="{81D870AE-9774-4EB4-AECB-2B56453518E9}" srcOrd="11" destOrd="0" presId="urn:microsoft.com/office/officeart/2005/8/layout/gear1"/>
    <dgm:cxn modelId="{141920F6-145C-424C-9B7B-D70D2602B4DE}" type="presParOf" srcId="{7B2412AD-AEE7-4DE4-80C8-472D6DD476DC}" destId="{83514654-9504-48CC-A3F5-55769AC4E21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BD520-1184-492F-B74E-DFD6131F46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0EAF8-74AD-4EF7-9DAC-432CD66E11AD}">
      <dgm:prSet phldrT="[Text]" custT="1"/>
      <dgm:spPr/>
      <dgm:t>
        <a:bodyPr/>
        <a:lstStyle/>
        <a:p>
          <a:r>
            <a:rPr lang="fr-CH" sz="1400" b="1" dirty="0" smtClean="0">
              <a:solidFill>
                <a:schemeClr val="bg1"/>
              </a:solidFill>
            </a:rPr>
            <a:t>GET THE  BASICS RIGHT</a:t>
          </a:r>
          <a:r>
            <a:rPr lang="fr-CH" sz="1400" dirty="0" smtClean="0">
              <a:solidFill>
                <a:schemeClr val="bg1"/>
              </a:solidFill>
            </a:rPr>
            <a:t>! START WITH MEASURING</a:t>
          </a:r>
          <a:endParaRPr lang="en-US" sz="1400" dirty="0">
            <a:solidFill>
              <a:schemeClr val="bg1"/>
            </a:solidFill>
          </a:endParaRPr>
        </a:p>
      </dgm:t>
    </dgm:pt>
    <dgm:pt modelId="{297B8B31-84D6-47F4-9952-65FFD4F9EFFA}" type="parTrans" cxnId="{8894960A-7A92-4EAD-B308-CD85161E86B1}">
      <dgm:prSet/>
      <dgm:spPr/>
      <dgm:t>
        <a:bodyPr/>
        <a:lstStyle/>
        <a:p>
          <a:endParaRPr lang="en-US"/>
        </a:p>
      </dgm:t>
    </dgm:pt>
    <dgm:pt modelId="{02D848D6-6013-452B-BC51-D702F936875C}" type="sibTrans" cxnId="{8894960A-7A92-4EAD-B308-CD85161E86B1}">
      <dgm:prSet/>
      <dgm:spPr/>
      <dgm:t>
        <a:bodyPr/>
        <a:lstStyle/>
        <a:p>
          <a:endParaRPr lang="en-US"/>
        </a:p>
      </dgm:t>
    </dgm:pt>
    <dgm:pt modelId="{37AD5447-0E49-4550-87BA-3735BCE608F7}">
      <dgm:prSet phldrT="[Text]" custT="1"/>
      <dgm:spPr/>
      <dgm:t>
        <a:bodyPr/>
        <a:lstStyle/>
        <a:p>
          <a:r>
            <a:rPr lang="fr-CH" sz="1400" b="1" dirty="0" smtClean="0">
              <a:solidFill>
                <a:schemeClr val="bg1"/>
              </a:solidFill>
            </a:rPr>
            <a:t>WHAT IS THE REAL ADVANTAGE? </a:t>
          </a:r>
          <a:r>
            <a:rPr lang="fr-CH" sz="1400" b="0" dirty="0" smtClean="0">
              <a:solidFill>
                <a:schemeClr val="bg1"/>
              </a:solidFill>
              <a:sym typeface="Wingdings" panose="05000000000000000000" pitchFamily="2" charset="2"/>
            </a:rPr>
            <a:t>CITIZEN HEALTH</a:t>
          </a:r>
          <a:endParaRPr lang="en-US" sz="1400" b="0" dirty="0">
            <a:solidFill>
              <a:schemeClr val="bg1"/>
            </a:solidFill>
          </a:endParaRPr>
        </a:p>
      </dgm:t>
    </dgm:pt>
    <dgm:pt modelId="{A4A83C1B-9D12-4A6A-AA87-AEA1D1C1170A}" type="parTrans" cxnId="{797362D2-0D5C-4113-983F-F8FEE194E5CC}">
      <dgm:prSet/>
      <dgm:spPr/>
      <dgm:t>
        <a:bodyPr/>
        <a:lstStyle/>
        <a:p>
          <a:endParaRPr lang="en-US"/>
        </a:p>
      </dgm:t>
    </dgm:pt>
    <dgm:pt modelId="{B5072285-DFB8-4B2C-8DA2-CAD59C90ADA1}" type="sibTrans" cxnId="{797362D2-0D5C-4113-983F-F8FEE194E5CC}">
      <dgm:prSet/>
      <dgm:spPr/>
      <dgm:t>
        <a:bodyPr/>
        <a:lstStyle/>
        <a:p>
          <a:endParaRPr lang="en-US"/>
        </a:p>
      </dgm:t>
    </dgm:pt>
    <dgm:pt modelId="{400A0272-0B7C-4C43-B0AB-056B3818BEA4}">
      <dgm:prSet phldrT="[Text]" custT="1"/>
      <dgm:spPr/>
      <dgm:t>
        <a:bodyPr/>
        <a:lstStyle/>
        <a:p>
          <a:r>
            <a:rPr lang="fr-CH" sz="1400" b="1" dirty="0" smtClean="0">
              <a:solidFill>
                <a:schemeClr val="bg1"/>
              </a:solidFill>
            </a:rPr>
            <a:t>WHERE IS THE REAL RISK? </a:t>
          </a:r>
          <a:r>
            <a:rPr lang="fr-CH" sz="1400" b="0" dirty="0" smtClean="0">
              <a:solidFill>
                <a:schemeClr val="bg1"/>
              </a:solidFill>
            </a:rPr>
            <a:t>LIMITED, YET QUESTIONS</a:t>
          </a:r>
          <a:endParaRPr lang="en-US" sz="1400" b="0" dirty="0">
            <a:solidFill>
              <a:schemeClr val="bg1"/>
            </a:solidFill>
          </a:endParaRPr>
        </a:p>
      </dgm:t>
    </dgm:pt>
    <dgm:pt modelId="{73141242-7CF6-4D6B-AD4B-7A44ECCA3CD9}" type="parTrans" cxnId="{C42DEC15-9E89-4DB9-8432-7C724431D899}">
      <dgm:prSet/>
      <dgm:spPr/>
      <dgm:t>
        <a:bodyPr/>
        <a:lstStyle/>
        <a:p>
          <a:endParaRPr lang="en-US"/>
        </a:p>
      </dgm:t>
    </dgm:pt>
    <dgm:pt modelId="{B87CFE74-0F65-4EA9-BC1F-7405EC146A7E}" type="sibTrans" cxnId="{C42DEC15-9E89-4DB9-8432-7C724431D899}">
      <dgm:prSet/>
      <dgm:spPr/>
      <dgm:t>
        <a:bodyPr/>
        <a:lstStyle/>
        <a:p>
          <a:endParaRPr lang="en-US"/>
        </a:p>
      </dgm:t>
    </dgm:pt>
    <dgm:pt modelId="{66E484C2-7F59-453A-BB65-23AA7FDD3E87}">
      <dgm:prSet/>
      <dgm:spPr/>
      <dgm:t>
        <a:bodyPr/>
        <a:lstStyle/>
        <a:p>
          <a:r>
            <a:rPr lang="fr-CH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Validated</a:t>
          </a:r>
          <a:r>
            <a:rPr lang="fr-CH" b="0" dirty="0" smtClean="0">
              <a:solidFill>
                <a:srgbClr val="002060"/>
              </a:solidFill>
              <a:latin typeface="Arial Narrow" panose="020B0606020202030204" pitchFamily="34" charset="0"/>
            </a:rPr>
            <a:t> Diagnostics («omics; </a:t>
          </a:r>
          <a:r>
            <a:rPr lang="fr-CH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apps</a:t>
          </a:r>
          <a:r>
            <a:rPr lang="fr-CH" b="0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wearables</a:t>
          </a:r>
          <a:r>
            <a:rPr lang="fr-CH" b="0" dirty="0" smtClean="0">
              <a:solidFill>
                <a:srgbClr val="002060"/>
              </a:solidFill>
              <a:latin typeface="Arial Narrow" panose="020B0606020202030204" pitchFamily="34" charset="0"/>
            </a:rPr>
            <a:t>; …) to </a:t>
          </a:r>
          <a:r>
            <a:rPr lang="fr-CH" b="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target</a:t>
          </a:r>
          <a:r>
            <a:rPr lang="fr-CH" b="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en-US" b="0" dirty="0" smtClean="0">
              <a:solidFill>
                <a:srgbClr val="002060"/>
              </a:solidFill>
              <a:latin typeface="Arial Narrow" panose="020B0606020202030204" pitchFamily="34" charset="0"/>
            </a:rPr>
            <a:t>reliable nutritional advice</a:t>
          </a:r>
          <a:endParaRPr lang="en-US" b="0" dirty="0">
            <a:latin typeface="Arial Narrow" panose="020B0606020202030204" pitchFamily="34" charset="0"/>
          </a:endParaRPr>
        </a:p>
      </dgm:t>
    </dgm:pt>
    <dgm:pt modelId="{3F375ED6-7EB8-4C9E-949E-7C6F7BF408B0}" type="parTrans" cxnId="{FF5FC9A1-49F2-45B0-A4D5-0F145937E6EA}">
      <dgm:prSet/>
      <dgm:spPr/>
      <dgm:t>
        <a:bodyPr/>
        <a:lstStyle/>
        <a:p>
          <a:endParaRPr lang="en-US"/>
        </a:p>
      </dgm:t>
    </dgm:pt>
    <dgm:pt modelId="{14524B5D-5163-4BD6-A7D5-11178FA45260}" type="sibTrans" cxnId="{FF5FC9A1-49F2-45B0-A4D5-0F145937E6EA}">
      <dgm:prSet/>
      <dgm:spPr/>
      <dgm:t>
        <a:bodyPr/>
        <a:lstStyle/>
        <a:p>
          <a:endParaRPr lang="en-US"/>
        </a:p>
      </dgm:t>
    </dgm:pt>
    <dgm:pt modelId="{455930E8-B4F4-469B-9AF3-60B2D097C295}">
      <dgm:prSet/>
      <dgm:spPr/>
      <dgm:t>
        <a:bodyPr/>
        <a:lstStyle/>
        <a:p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Target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micronutrient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gaps (Vit.B12,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Folic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, D(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winter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!); Fe; Zn; …):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elderly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vegetarians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ethnicities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; …</a:t>
          </a:r>
          <a:endParaRPr lang="en-US" dirty="0">
            <a:latin typeface="Arial Narrow" panose="020B0606020202030204" pitchFamily="34" charset="0"/>
          </a:endParaRPr>
        </a:p>
      </dgm:t>
    </dgm:pt>
    <dgm:pt modelId="{8B75CFAC-7CAD-4DA8-9C0C-A1F52994AC6E}" type="parTrans" cxnId="{0CFEE861-1785-4391-8771-7BFEAB6218C6}">
      <dgm:prSet/>
      <dgm:spPr/>
      <dgm:t>
        <a:bodyPr/>
        <a:lstStyle/>
        <a:p>
          <a:endParaRPr lang="en-US"/>
        </a:p>
      </dgm:t>
    </dgm:pt>
    <dgm:pt modelId="{5F71A049-7839-4136-ABDE-50433CC9B08F}" type="sibTrans" cxnId="{0CFEE861-1785-4391-8771-7BFEAB6218C6}">
      <dgm:prSet/>
      <dgm:spPr/>
      <dgm:t>
        <a:bodyPr/>
        <a:lstStyle/>
        <a:p>
          <a:endParaRPr lang="en-US"/>
        </a:p>
      </dgm:t>
    </dgm:pt>
    <dgm:pt modelId="{290CAF72-7BA6-4F90-B4AD-8A4EF33C7AC3}">
      <dgm:prSet/>
      <dgm:spPr/>
      <dgm:t>
        <a:bodyPr/>
        <a:lstStyle/>
        <a:p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Other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nutrients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: lactose,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caffeine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(CYP1A2/CVD), 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…</a:t>
          </a:r>
          <a:endParaRPr lang="en-US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FDE3C454-FB8C-4D4B-A3A2-676237DE7749}" type="parTrans" cxnId="{A574963F-056B-4C02-B9AF-D735238B1470}">
      <dgm:prSet/>
      <dgm:spPr/>
      <dgm:t>
        <a:bodyPr/>
        <a:lstStyle/>
        <a:p>
          <a:endParaRPr lang="en-US"/>
        </a:p>
      </dgm:t>
    </dgm:pt>
    <dgm:pt modelId="{05BB0F70-901C-4DD8-834D-2846F938AF5E}" type="sibTrans" cxnId="{A574963F-056B-4C02-B9AF-D735238B1470}">
      <dgm:prSet/>
      <dgm:spPr/>
      <dgm:t>
        <a:bodyPr/>
        <a:lstStyle/>
        <a:p>
          <a:endParaRPr lang="en-US"/>
        </a:p>
      </dgm:t>
    </dgm:pt>
    <dgm:pt modelId="{6B969228-85D6-4893-9150-BFA66F9E0098}">
      <dgm:prSet/>
      <dgm:spPr/>
      <dgm:t>
        <a:bodyPr/>
        <a:lstStyle/>
        <a:p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Beliefs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vs.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Facts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!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Adherence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? Long-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term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effects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? Safety?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Overdosing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?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Complexity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&amp;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Uncertainty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? </a:t>
          </a:r>
          <a:endParaRPr lang="en-US" dirty="0">
            <a:latin typeface="Arial Narrow" panose="020B0606020202030204" pitchFamily="34" charset="0"/>
          </a:endParaRPr>
        </a:p>
      </dgm:t>
    </dgm:pt>
    <dgm:pt modelId="{F6C03D77-8800-4A4F-9BCF-FBFE811762AD}" type="parTrans" cxnId="{C072DC2D-81EC-4E24-9153-5C6CDBE50A41}">
      <dgm:prSet/>
      <dgm:spPr/>
      <dgm:t>
        <a:bodyPr/>
        <a:lstStyle/>
        <a:p>
          <a:endParaRPr lang="en-US"/>
        </a:p>
      </dgm:t>
    </dgm:pt>
    <dgm:pt modelId="{57CC9C7F-E8AA-4640-8AD7-850F63C027C3}" type="sibTrans" cxnId="{C072DC2D-81EC-4E24-9153-5C6CDBE50A41}">
      <dgm:prSet/>
      <dgm:spPr/>
      <dgm:t>
        <a:bodyPr/>
        <a:lstStyle/>
        <a:p>
          <a:endParaRPr lang="en-US"/>
        </a:p>
      </dgm:t>
    </dgm:pt>
    <dgm:pt modelId="{3DA568FE-F0CF-4A37-9FBF-38A93F40E6FA}">
      <dgm:prSet/>
      <dgm:spPr/>
      <dgm:t>
        <a:bodyPr/>
        <a:lstStyle/>
        <a:p>
          <a:r>
            <a:rPr lang="fr-CH" u="sng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Missing</a:t>
          </a:r>
          <a:r>
            <a:rPr lang="fr-CH" u="sng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u="sng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opportunity</a:t>
          </a:r>
          <a:r>
            <a:rPr lang="fr-CH" u="sng" dirty="0" smtClean="0">
              <a:solidFill>
                <a:srgbClr val="002060"/>
              </a:solidFill>
              <a:latin typeface="Arial Narrow" panose="020B0606020202030204" pitchFamily="34" charset="0"/>
            </a:rPr>
            <a:t> for </a:t>
          </a:r>
          <a:r>
            <a:rPr lang="fr-CH" u="sng" dirty="0" err="1" smtClean="0">
              <a:solidFill>
                <a:srgbClr val="002060"/>
              </a:solidFill>
              <a:latin typeface="Arial Narrow" panose="020B0606020202030204" pitchFamily="34" charset="0"/>
            </a:rPr>
            <a:t>low-risk</a:t>
          </a:r>
          <a:r>
            <a:rPr lang="fr-CH" u="sng" dirty="0" smtClean="0">
              <a:solidFill>
                <a:srgbClr val="002060"/>
              </a:solidFill>
              <a:latin typeface="Arial Narrow" panose="020B0606020202030204" pitchFamily="34" charset="0"/>
            </a:rPr>
            <a:t> solution to </a:t>
          </a:r>
          <a:r>
            <a:rPr lang="fr-CH" u="sng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fill</a:t>
          </a:r>
          <a:r>
            <a:rPr lang="fr-CH" u="sng" dirty="0" smtClean="0">
              <a:solidFill>
                <a:srgbClr val="002060"/>
              </a:solidFill>
              <a:latin typeface="Arial Narrow" panose="020B0606020202030204" pitchFamily="34" charset="0"/>
            </a:rPr>
            <a:t> gaps</a:t>
          </a:r>
        </a:p>
      </dgm:t>
    </dgm:pt>
    <dgm:pt modelId="{C10D9404-45B1-450B-B4BF-3BCCF4C8C4E3}" type="parTrans" cxnId="{87F146C7-A20A-4F3B-9E9C-0D757927F203}">
      <dgm:prSet/>
      <dgm:spPr/>
      <dgm:t>
        <a:bodyPr/>
        <a:lstStyle/>
        <a:p>
          <a:endParaRPr lang="en-US"/>
        </a:p>
      </dgm:t>
    </dgm:pt>
    <dgm:pt modelId="{A3047F3B-3D48-4853-908F-238B69DBB01B}" type="sibTrans" cxnId="{87F146C7-A20A-4F3B-9E9C-0D757927F203}">
      <dgm:prSet/>
      <dgm:spPr/>
      <dgm:t>
        <a:bodyPr/>
        <a:lstStyle/>
        <a:p>
          <a:endParaRPr lang="en-US"/>
        </a:p>
      </dgm:t>
    </dgm:pt>
    <dgm:pt modelId="{32CD3E04-13DC-40DC-AE98-60B6C8055E44}">
      <dgm:prSet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latin typeface="Arial Narrow" panose="020B0606020202030204" pitchFamily="34" charset="0"/>
            </a:rPr>
            <a:t>Science: critical for an effective regulation &amp; policy, yet may not give all answers </a:t>
          </a:r>
          <a:r>
            <a:rPr lang="en-US" b="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en-US" b="0" dirty="0" smtClean="0">
              <a:solidFill>
                <a:srgbClr val="002060"/>
              </a:solidFill>
              <a:latin typeface="Arial Narrow" panose="020B0606020202030204" pitchFamily="34" charset="0"/>
            </a:rPr>
            <a:t>A demonstrated, perceived &amp; sustained potential to improve consumer care, well-being &amp; health systems is key</a:t>
          </a:r>
          <a:endParaRPr lang="en-US" b="0" dirty="0">
            <a:latin typeface="Arial Narrow" panose="020B0606020202030204" pitchFamily="34" charset="0"/>
          </a:endParaRPr>
        </a:p>
      </dgm:t>
    </dgm:pt>
    <dgm:pt modelId="{D3FF5117-CE4D-4780-9445-CE0D80DD0873}" type="parTrans" cxnId="{E860FBE4-AC81-4C0E-BE3F-31BA2F90901B}">
      <dgm:prSet/>
      <dgm:spPr/>
      <dgm:t>
        <a:bodyPr/>
        <a:lstStyle/>
        <a:p>
          <a:endParaRPr lang="en-US"/>
        </a:p>
      </dgm:t>
    </dgm:pt>
    <dgm:pt modelId="{AFB3DCB1-1C9D-4B84-B32C-FDAF9D64167F}" type="sibTrans" cxnId="{E860FBE4-AC81-4C0E-BE3F-31BA2F90901B}">
      <dgm:prSet/>
      <dgm:spPr/>
      <dgm:t>
        <a:bodyPr/>
        <a:lstStyle/>
        <a:p>
          <a:endParaRPr lang="en-US"/>
        </a:p>
      </dgm:t>
    </dgm:pt>
    <dgm:pt modelId="{AF16A6A8-9D94-4B66-95C4-8EC9721B2C40}">
      <dgm:prSet/>
      <dgm:spPr/>
      <dgm:t>
        <a:bodyPr/>
        <a:lstStyle/>
        <a:p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Science vs. «Bad Actors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»! 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Social 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Media/Speed!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Paying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out-of-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own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-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pocket</a:t>
          </a:r>
          <a:endParaRPr lang="en-US" dirty="0">
            <a:latin typeface="Arial Narrow" panose="020B0606020202030204" pitchFamily="34" charset="0"/>
          </a:endParaRPr>
        </a:p>
      </dgm:t>
    </dgm:pt>
    <dgm:pt modelId="{32D5EACB-9F96-4E8A-9163-F37B69945E0A}" type="parTrans" cxnId="{4FF67338-110F-483C-BF9C-A524F243A81B}">
      <dgm:prSet/>
      <dgm:spPr/>
      <dgm:t>
        <a:bodyPr/>
        <a:lstStyle/>
        <a:p>
          <a:endParaRPr lang="en-US"/>
        </a:p>
      </dgm:t>
    </dgm:pt>
    <dgm:pt modelId="{87781BEA-1F73-4563-85E1-24A7100B6C27}" type="sibTrans" cxnId="{4FF67338-110F-483C-BF9C-A524F243A81B}">
      <dgm:prSet/>
      <dgm:spPr/>
      <dgm:t>
        <a:bodyPr/>
        <a:lstStyle/>
        <a:p>
          <a:endParaRPr lang="en-US"/>
        </a:p>
      </dgm:t>
    </dgm:pt>
    <dgm:pt modelId="{11B4824E-7C4E-4CBB-912E-FF3E9951BAEF}">
      <dgm:prSet/>
      <dgm:spPr/>
      <dgm:t>
        <a:bodyPr/>
        <a:lstStyle/>
        <a:p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Preventable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events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&amp; return for € 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spent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 (Ca/</a:t>
          </a:r>
          <a:r>
            <a:rPr lang="fr-CH" dirty="0" err="1" smtClean="0">
              <a:solidFill>
                <a:srgbClr val="002060"/>
              </a:solidFill>
              <a:latin typeface="Arial Narrow" panose="020B0606020202030204" pitchFamily="34" charset="0"/>
            </a:rPr>
            <a:t>Vit.D</a:t>
          </a:r>
          <a:r>
            <a:rPr lang="fr-CH" dirty="0" smtClean="0">
              <a:solidFill>
                <a:srgbClr val="002060"/>
              </a:solidFill>
              <a:latin typeface="Arial Narrow" panose="020B0606020202030204" pitchFamily="34" charset="0"/>
            </a:rPr>
            <a:t>; phytosterols; Omega-3 …)</a:t>
          </a:r>
          <a:endParaRPr lang="en-US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5EF22E6-4A64-4025-8C6B-0B076CBCC64E}" type="parTrans" cxnId="{3FBA8412-E307-4CDD-87C3-F23107F015F6}">
      <dgm:prSet/>
      <dgm:spPr/>
      <dgm:t>
        <a:bodyPr/>
        <a:lstStyle/>
        <a:p>
          <a:endParaRPr lang="en-US"/>
        </a:p>
      </dgm:t>
    </dgm:pt>
    <dgm:pt modelId="{A52FFDEC-F31F-49A0-A9FA-66DCDA53DD9E}" type="sibTrans" cxnId="{3FBA8412-E307-4CDD-87C3-F23107F015F6}">
      <dgm:prSet/>
      <dgm:spPr/>
      <dgm:t>
        <a:bodyPr/>
        <a:lstStyle/>
        <a:p>
          <a:endParaRPr lang="en-US"/>
        </a:p>
      </dgm:t>
    </dgm:pt>
    <dgm:pt modelId="{A8D03637-24D0-4520-884D-0A5DE141C88F}" type="pres">
      <dgm:prSet presAssocID="{DC6BD520-1184-492F-B74E-DFD6131F46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B4C386-992D-4008-B94C-6E9E30E012B2}" type="pres">
      <dgm:prSet presAssocID="{B250EAF8-74AD-4EF7-9DAC-432CD66E11AD}" presName="parentLin" presStyleCnt="0"/>
      <dgm:spPr/>
    </dgm:pt>
    <dgm:pt modelId="{34504B37-FCDD-4954-A3D2-4CD4059DDD55}" type="pres">
      <dgm:prSet presAssocID="{B250EAF8-74AD-4EF7-9DAC-432CD66E11A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C9379CE-4760-47B4-98D4-E058AF4ACFC2}" type="pres">
      <dgm:prSet presAssocID="{B250EAF8-74AD-4EF7-9DAC-432CD66E11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A242-8AD3-4492-A289-CC7F62462A6A}" type="pres">
      <dgm:prSet presAssocID="{B250EAF8-74AD-4EF7-9DAC-432CD66E11AD}" presName="negativeSpace" presStyleCnt="0"/>
      <dgm:spPr/>
    </dgm:pt>
    <dgm:pt modelId="{1EF39154-4688-4191-8508-C7763E3A4020}" type="pres">
      <dgm:prSet presAssocID="{B250EAF8-74AD-4EF7-9DAC-432CD66E11A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561BD-4A72-4588-B53C-F0462B8E02CB}" type="pres">
      <dgm:prSet presAssocID="{02D848D6-6013-452B-BC51-D702F936875C}" presName="spaceBetweenRectangles" presStyleCnt="0"/>
      <dgm:spPr/>
    </dgm:pt>
    <dgm:pt modelId="{89E148FB-2BB9-47A6-953A-01CFA1138D07}" type="pres">
      <dgm:prSet presAssocID="{37AD5447-0E49-4550-87BA-3735BCE608F7}" presName="parentLin" presStyleCnt="0"/>
      <dgm:spPr/>
    </dgm:pt>
    <dgm:pt modelId="{A27CD42F-5872-4217-97B9-C1BD8384D467}" type="pres">
      <dgm:prSet presAssocID="{37AD5447-0E49-4550-87BA-3735BCE608F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C000A93-C23E-46A1-A08E-AE9483FAA64E}" type="pres">
      <dgm:prSet presAssocID="{37AD5447-0E49-4550-87BA-3735BCE608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1CBB4-AB62-426C-90AB-CEB008440613}" type="pres">
      <dgm:prSet presAssocID="{37AD5447-0E49-4550-87BA-3735BCE608F7}" presName="negativeSpace" presStyleCnt="0"/>
      <dgm:spPr/>
    </dgm:pt>
    <dgm:pt modelId="{4F0F4CAE-AB33-40C2-ABA4-18DBDE28ADCE}" type="pres">
      <dgm:prSet presAssocID="{37AD5447-0E49-4550-87BA-3735BCE608F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09A45-176F-47A4-80BF-C7FF7CCC56D1}" type="pres">
      <dgm:prSet presAssocID="{B5072285-DFB8-4B2C-8DA2-CAD59C90ADA1}" presName="spaceBetweenRectangles" presStyleCnt="0"/>
      <dgm:spPr/>
    </dgm:pt>
    <dgm:pt modelId="{2F0D9907-3551-47D6-8913-13B34D2E6D61}" type="pres">
      <dgm:prSet presAssocID="{400A0272-0B7C-4C43-B0AB-056B3818BEA4}" presName="parentLin" presStyleCnt="0"/>
      <dgm:spPr/>
    </dgm:pt>
    <dgm:pt modelId="{785AB33E-017C-47B0-85D4-EF9344798C34}" type="pres">
      <dgm:prSet presAssocID="{400A0272-0B7C-4C43-B0AB-056B3818BE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7176330-8AAA-44F1-A257-48B9D4ED89DF}" type="pres">
      <dgm:prSet presAssocID="{400A0272-0B7C-4C43-B0AB-056B3818BE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24FAD-A95F-4C7E-AFC0-4164C2DDCA0C}" type="pres">
      <dgm:prSet presAssocID="{400A0272-0B7C-4C43-B0AB-056B3818BEA4}" presName="negativeSpace" presStyleCnt="0"/>
      <dgm:spPr/>
    </dgm:pt>
    <dgm:pt modelId="{773C7176-688B-405E-9A11-0864ED905FF4}" type="pres">
      <dgm:prSet presAssocID="{400A0272-0B7C-4C43-B0AB-056B3818BEA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362D2-0D5C-4113-983F-F8FEE194E5CC}" srcId="{DC6BD520-1184-492F-B74E-DFD6131F4609}" destId="{37AD5447-0E49-4550-87BA-3735BCE608F7}" srcOrd="1" destOrd="0" parTransId="{A4A83C1B-9D12-4A6A-AA87-AEA1D1C1170A}" sibTransId="{B5072285-DFB8-4B2C-8DA2-CAD59C90ADA1}"/>
    <dgm:cxn modelId="{B89A6F4B-0971-42F1-84F1-F5A06236706A}" type="presOf" srcId="{400A0272-0B7C-4C43-B0AB-056B3818BEA4}" destId="{C7176330-8AAA-44F1-A257-48B9D4ED89DF}" srcOrd="1" destOrd="0" presId="urn:microsoft.com/office/officeart/2005/8/layout/list1"/>
    <dgm:cxn modelId="{AC436E0F-4502-4DF8-B82D-47E5BD6D93C2}" type="presOf" srcId="{11B4824E-7C4E-4CBB-912E-FF3E9951BAEF}" destId="{4F0F4CAE-AB33-40C2-ABA4-18DBDE28ADCE}" srcOrd="0" destOrd="2" presId="urn:microsoft.com/office/officeart/2005/8/layout/list1"/>
    <dgm:cxn modelId="{F08261CD-7627-45DB-9BBF-F67711594EFC}" type="presOf" srcId="{B250EAF8-74AD-4EF7-9DAC-432CD66E11AD}" destId="{34504B37-FCDD-4954-A3D2-4CD4059DDD55}" srcOrd="0" destOrd="0" presId="urn:microsoft.com/office/officeart/2005/8/layout/list1"/>
    <dgm:cxn modelId="{C42DEC15-9E89-4DB9-8432-7C724431D899}" srcId="{DC6BD520-1184-492F-B74E-DFD6131F4609}" destId="{400A0272-0B7C-4C43-B0AB-056B3818BEA4}" srcOrd="2" destOrd="0" parTransId="{73141242-7CF6-4D6B-AD4B-7A44ECCA3CD9}" sibTransId="{B87CFE74-0F65-4EA9-BC1F-7405EC146A7E}"/>
    <dgm:cxn modelId="{60FE03ED-23D7-4257-AF9F-C239956A71B3}" type="presOf" srcId="{B250EAF8-74AD-4EF7-9DAC-432CD66E11AD}" destId="{0C9379CE-4760-47B4-98D4-E058AF4ACFC2}" srcOrd="1" destOrd="0" presId="urn:microsoft.com/office/officeart/2005/8/layout/list1"/>
    <dgm:cxn modelId="{FF5FC9A1-49F2-45B0-A4D5-0F145937E6EA}" srcId="{B250EAF8-74AD-4EF7-9DAC-432CD66E11AD}" destId="{66E484C2-7F59-453A-BB65-23AA7FDD3E87}" srcOrd="0" destOrd="0" parTransId="{3F375ED6-7EB8-4C9E-949E-7C6F7BF408B0}" sibTransId="{14524B5D-5163-4BD6-A7D5-11178FA45260}"/>
    <dgm:cxn modelId="{8894960A-7A92-4EAD-B308-CD85161E86B1}" srcId="{DC6BD520-1184-492F-B74E-DFD6131F4609}" destId="{B250EAF8-74AD-4EF7-9DAC-432CD66E11AD}" srcOrd="0" destOrd="0" parTransId="{297B8B31-84D6-47F4-9952-65FFD4F9EFFA}" sibTransId="{02D848D6-6013-452B-BC51-D702F936875C}"/>
    <dgm:cxn modelId="{2AA6443C-9B54-4C97-94B9-7A2B9C21E313}" type="presOf" srcId="{455930E8-B4F4-469B-9AF3-60B2D097C295}" destId="{4F0F4CAE-AB33-40C2-ABA4-18DBDE28ADCE}" srcOrd="0" destOrd="0" presId="urn:microsoft.com/office/officeart/2005/8/layout/list1"/>
    <dgm:cxn modelId="{4FF67338-110F-483C-BF9C-A524F243A81B}" srcId="{400A0272-0B7C-4C43-B0AB-056B3818BEA4}" destId="{AF16A6A8-9D94-4B66-95C4-8EC9721B2C40}" srcOrd="1" destOrd="0" parTransId="{32D5EACB-9F96-4E8A-9163-F37B69945E0A}" sibTransId="{87781BEA-1F73-4563-85E1-24A7100B6C27}"/>
    <dgm:cxn modelId="{4713469B-0CCE-4C96-8E39-A728AE7FE9D5}" type="presOf" srcId="{3DA568FE-F0CF-4A37-9FBF-38A93F40E6FA}" destId="{773C7176-688B-405E-9A11-0864ED905FF4}" srcOrd="0" destOrd="2" presId="urn:microsoft.com/office/officeart/2005/8/layout/list1"/>
    <dgm:cxn modelId="{91E15A43-B29A-4487-9F27-FE9B50185D60}" type="presOf" srcId="{AF16A6A8-9D94-4B66-95C4-8EC9721B2C40}" destId="{773C7176-688B-405E-9A11-0864ED905FF4}" srcOrd="0" destOrd="1" presId="urn:microsoft.com/office/officeart/2005/8/layout/list1"/>
    <dgm:cxn modelId="{0CFEE861-1785-4391-8771-7BFEAB6218C6}" srcId="{37AD5447-0E49-4550-87BA-3735BCE608F7}" destId="{455930E8-B4F4-469B-9AF3-60B2D097C295}" srcOrd="0" destOrd="0" parTransId="{8B75CFAC-7CAD-4DA8-9C0C-A1F52994AC6E}" sibTransId="{5F71A049-7839-4136-ABDE-50433CC9B08F}"/>
    <dgm:cxn modelId="{E6C82ABC-777F-46C4-ADF8-B746E8D8C86B}" type="presOf" srcId="{DC6BD520-1184-492F-B74E-DFD6131F4609}" destId="{A8D03637-24D0-4520-884D-0A5DE141C88F}" srcOrd="0" destOrd="0" presId="urn:microsoft.com/office/officeart/2005/8/layout/list1"/>
    <dgm:cxn modelId="{A574963F-056B-4C02-B9AF-D735238B1470}" srcId="{37AD5447-0E49-4550-87BA-3735BCE608F7}" destId="{290CAF72-7BA6-4F90-B4AD-8A4EF33C7AC3}" srcOrd="1" destOrd="0" parTransId="{FDE3C454-FB8C-4D4B-A3A2-676237DE7749}" sibTransId="{05BB0F70-901C-4DD8-834D-2846F938AF5E}"/>
    <dgm:cxn modelId="{139BC816-750D-4E56-8C81-9A70B726E012}" type="presOf" srcId="{6B969228-85D6-4893-9150-BFA66F9E0098}" destId="{773C7176-688B-405E-9A11-0864ED905FF4}" srcOrd="0" destOrd="0" presId="urn:microsoft.com/office/officeart/2005/8/layout/list1"/>
    <dgm:cxn modelId="{3FBA8412-E307-4CDD-87C3-F23107F015F6}" srcId="{37AD5447-0E49-4550-87BA-3735BCE608F7}" destId="{11B4824E-7C4E-4CBB-912E-FF3E9951BAEF}" srcOrd="2" destOrd="0" parTransId="{85EF22E6-4A64-4025-8C6B-0B076CBCC64E}" sibTransId="{A52FFDEC-F31F-49A0-A9FA-66DCDA53DD9E}"/>
    <dgm:cxn modelId="{C072DC2D-81EC-4E24-9153-5C6CDBE50A41}" srcId="{400A0272-0B7C-4C43-B0AB-056B3818BEA4}" destId="{6B969228-85D6-4893-9150-BFA66F9E0098}" srcOrd="0" destOrd="0" parTransId="{F6C03D77-8800-4A4F-9BCF-FBFE811762AD}" sibTransId="{57CC9C7F-E8AA-4640-8AD7-850F63C027C3}"/>
    <dgm:cxn modelId="{B210C28C-CC02-4384-9857-BD5E1254087D}" type="presOf" srcId="{37AD5447-0E49-4550-87BA-3735BCE608F7}" destId="{A27CD42F-5872-4217-97B9-C1BD8384D467}" srcOrd="0" destOrd="0" presId="urn:microsoft.com/office/officeart/2005/8/layout/list1"/>
    <dgm:cxn modelId="{8C0FD33B-4E8C-4C57-B621-D6858F9EF122}" type="presOf" srcId="{400A0272-0B7C-4C43-B0AB-056B3818BEA4}" destId="{785AB33E-017C-47B0-85D4-EF9344798C34}" srcOrd="0" destOrd="0" presId="urn:microsoft.com/office/officeart/2005/8/layout/list1"/>
    <dgm:cxn modelId="{87F146C7-A20A-4F3B-9E9C-0D757927F203}" srcId="{400A0272-0B7C-4C43-B0AB-056B3818BEA4}" destId="{3DA568FE-F0CF-4A37-9FBF-38A93F40E6FA}" srcOrd="2" destOrd="0" parTransId="{C10D9404-45B1-450B-B4BF-3BCCF4C8C4E3}" sibTransId="{A3047F3B-3D48-4853-908F-238B69DBB01B}"/>
    <dgm:cxn modelId="{3DC3CECE-5AA5-4E6F-AC6D-C6112D20FC9B}" type="presOf" srcId="{37AD5447-0E49-4550-87BA-3735BCE608F7}" destId="{EC000A93-C23E-46A1-A08E-AE9483FAA64E}" srcOrd="1" destOrd="0" presId="urn:microsoft.com/office/officeart/2005/8/layout/list1"/>
    <dgm:cxn modelId="{E860FBE4-AC81-4C0E-BE3F-31BA2F90901B}" srcId="{B250EAF8-74AD-4EF7-9DAC-432CD66E11AD}" destId="{32CD3E04-13DC-40DC-AE98-60B6C8055E44}" srcOrd="1" destOrd="0" parTransId="{D3FF5117-CE4D-4780-9445-CE0D80DD0873}" sibTransId="{AFB3DCB1-1C9D-4B84-B32C-FDAF9D64167F}"/>
    <dgm:cxn modelId="{8F25079D-B0C9-4094-A05A-1298EE43668F}" type="presOf" srcId="{66E484C2-7F59-453A-BB65-23AA7FDD3E87}" destId="{1EF39154-4688-4191-8508-C7763E3A4020}" srcOrd="0" destOrd="0" presId="urn:microsoft.com/office/officeart/2005/8/layout/list1"/>
    <dgm:cxn modelId="{417F8041-56E0-4A03-8697-D3229659C3AC}" type="presOf" srcId="{32CD3E04-13DC-40DC-AE98-60B6C8055E44}" destId="{1EF39154-4688-4191-8508-C7763E3A4020}" srcOrd="0" destOrd="1" presId="urn:microsoft.com/office/officeart/2005/8/layout/list1"/>
    <dgm:cxn modelId="{2BAACC96-829D-4563-B44F-8EBFEB6F9B58}" type="presOf" srcId="{290CAF72-7BA6-4F90-B4AD-8A4EF33C7AC3}" destId="{4F0F4CAE-AB33-40C2-ABA4-18DBDE28ADCE}" srcOrd="0" destOrd="1" presId="urn:microsoft.com/office/officeart/2005/8/layout/list1"/>
    <dgm:cxn modelId="{C0FF6A9A-3E0D-449E-AE02-076B896BAF62}" type="presParOf" srcId="{A8D03637-24D0-4520-884D-0A5DE141C88F}" destId="{6FB4C386-992D-4008-B94C-6E9E30E012B2}" srcOrd="0" destOrd="0" presId="urn:microsoft.com/office/officeart/2005/8/layout/list1"/>
    <dgm:cxn modelId="{FCEC66E6-C601-4EAE-909D-4DD4332A6C9E}" type="presParOf" srcId="{6FB4C386-992D-4008-B94C-6E9E30E012B2}" destId="{34504B37-FCDD-4954-A3D2-4CD4059DDD55}" srcOrd="0" destOrd="0" presId="urn:microsoft.com/office/officeart/2005/8/layout/list1"/>
    <dgm:cxn modelId="{7A4C08ED-ADD3-4947-8E8F-9F86C10BEE13}" type="presParOf" srcId="{6FB4C386-992D-4008-B94C-6E9E30E012B2}" destId="{0C9379CE-4760-47B4-98D4-E058AF4ACFC2}" srcOrd="1" destOrd="0" presId="urn:microsoft.com/office/officeart/2005/8/layout/list1"/>
    <dgm:cxn modelId="{129192F0-D271-4608-8BD7-D84D4A6BAAE4}" type="presParOf" srcId="{A8D03637-24D0-4520-884D-0A5DE141C88F}" destId="{B42AA242-8AD3-4492-A289-CC7F62462A6A}" srcOrd="1" destOrd="0" presId="urn:microsoft.com/office/officeart/2005/8/layout/list1"/>
    <dgm:cxn modelId="{C5E5186D-511E-42DC-86E8-5A92398E34B8}" type="presParOf" srcId="{A8D03637-24D0-4520-884D-0A5DE141C88F}" destId="{1EF39154-4688-4191-8508-C7763E3A4020}" srcOrd="2" destOrd="0" presId="urn:microsoft.com/office/officeart/2005/8/layout/list1"/>
    <dgm:cxn modelId="{1E3C31E5-6C5A-46CB-AA35-80E6B192D4F2}" type="presParOf" srcId="{A8D03637-24D0-4520-884D-0A5DE141C88F}" destId="{3E1561BD-4A72-4588-B53C-F0462B8E02CB}" srcOrd="3" destOrd="0" presId="urn:microsoft.com/office/officeart/2005/8/layout/list1"/>
    <dgm:cxn modelId="{A42EAFD9-FE59-4F94-9D72-8BAA4BBB9F4D}" type="presParOf" srcId="{A8D03637-24D0-4520-884D-0A5DE141C88F}" destId="{89E148FB-2BB9-47A6-953A-01CFA1138D07}" srcOrd="4" destOrd="0" presId="urn:microsoft.com/office/officeart/2005/8/layout/list1"/>
    <dgm:cxn modelId="{AE8EA79D-7613-43FE-B6E8-45B6F1E8DBBD}" type="presParOf" srcId="{89E148FB-2BB9-47A6-953A-01CFA1138D07}" destId="{A27CD42F-5872-4217-97B9-C1BD8384D467}" srcOrd="0" destOrd="0" presId="urn:microsoft.com/office/officeart/2005/8/layout/list1"/>
    <dgm:cxn modelId="{60AB7EE8-E7F9-4DDE-B28E-19262DC3A41D}" type="presParOf" srcId="{89E148FB-2BB9-47A6-953A-01CFA1138D07}" destId="{EC000A93-C23E-46A1-A08E-AE9483FAA64E}" srcOrd="1" destOrd="0" presId="urn:microsoft.com/office/officeart/2005/8/layout/list1"/>
    <dgm:cxn modelId="{334773E3-759A-4EE8-925D-4CA59C801D07}" type="presParOf" srcId="{A8D03637-24D0-4520-884D-0A5DE141C88F}" destId="{3501CBB4-AB62-426C-90AB-CEB008440613}" srcOrd="5" destOrd="0" presId="urn:microsoft.com/office/officeart/2005/8/layout/list1"/>
    <dgm:cxn modelId="{46BC3545-70B8-474F-AEFC-9D1605E5D02D}" type="presParOf" srcId="{A8D03637-24D0-4520-884D-0A5DE141C88F}" destId="{4F0F4CAE-AB33-40C2-ABA4-18DBDE28ADCE}" srcOrd="6" destOrd="0" presId="urn:microsoft.com/office/officeart/2005/8/layout/list1"/>
    <dgm:cxn modelId="{D06E25F1-6BB7-4A78-842F-1770E0BBDDD2}" type="presParOf" srcId="{A8D03637-24D0-4520-884D-0A5DE141C88F}" destId="{BE209A45-176F-47A4-80BF-C7FF7CCC56D1}" srcOrd="7" destOrd="0" presId="urn:microsoft.com/office/officeart/2005/8/layout/list1"/>
    <dgm:cxn modelId="{7161C2EE-EA30-48DE-9DAD-C9A45C371446}" type="presParOf" srcId="{A8D03637-24D0-4520-884D-0A5DE141C88F}" destId="{2F0D9907-3551-47D6-8913-13B34D2E6D61}" srcOrd="8" destOrd="0" presId="urn:microsoft.com/office/officeart/2005/8/layout/list1"/>
    <dgm:cxn modelId="{77CF40AA-E092-424D-8B36-61D705BAFFEC}" type="presParOf" srcId="{2F0D9907-3551-47D6-8913-13B34D2E6D61}" destId="{785AB33E-017C-47B0-85D4-EF9344798C34}" srcOrd="0" destOrd="0" presId="urn:microsoft.com/office/officeart/2005/8/layout/list1"/>
    <dgm:cxn modelId="{9BFE4FA9-8088-47C9-84E1-637096429909}" type="presParOf" srcId="{2F0D9907-3551-47D6-8913-13B34D2E6D61}" destId="{C7176330-8AAA-44F1-A257-48B9D4ED89DF}" srcOrd="1" destOrd="0" presId="urn:microsoft.com/office/officeart/2005/8/layout/list1"/>
    <dgm:cxn modelId="{A10BBE0E-7D4B-456C-BCC2-94ACBC7299F6}" type="presParOf" srcId="{A8D03637-24D0-4520-884D-0A5DE141C88F}" destId="{85224FAD-A95F-4C7E-AFC0-4164C2DDCA0C}" srcOrd="9" destOrd="0" presId="urn:microsoft.com/office/officeart/2005/8/layout/list1"/>
    <dgm:cxn modelId="{03DA4773-A3DC-4C4F-8E0F-C5BF0BC6D926}" type="presParOf" srcId="{A8D03637-24D0-4520-884D-0A5DE141C88F}" destId="{773C7176-688B-405E-9A11-0864ED905F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386927-E837-415F-B6FF-765C413675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510CB-35E9-4834-B5DA-B96903FE7CDE}">
      <dgm:prSet phldrT="[Text]"/>
      <dgm:spPr/>
      <dgm:t>
        <a:bodyPr/>
        <a:lstStyle/>
        <a:p>
          <a:r>
            <a:rPr lang="fr-CH" dirty="0" smtClean="0"/>
            <a:t>COMPLEX, ADAPTIVE ‘QUASI ORGAN’</a:t>
          </a:r>
          <a:endParaRPr lang="en-US" dirty="0"/>
        </a:p>
      </dgm:t>
    </dgm:pt>
    <dgm:pt modelId="{7385663A-878F-4388-98D5-65FD5C1E4A71}" type="parTrans" cxnId="{63497E9F-C3CB-471D-9720-2B80BCC49116}">
      <dgm:prSet/>
      <dgm:spPr/>
      <dgm:t>
        <a:bodyPr/>
        <a:lstStyle/>
        <a:p>
          <a:endParaRPr lang="en-US"/>
        </a:p>
      </dgm:t>
    </dgm:pt>
    <dgm:pt modelId="{89040176-7B21-4452-A3C8-728B54573B04}" type="sibTrans" cxnId="{63497E9F-C3CB-471D-9720-2B80BCC49116}">
      <dgm:prSet/>
      <dgm:spPr/>
      <dgm:t>
        <a:bodyPr/>
        <a:lstStyle/>
        <a:p>
          <a:endParaRPr lang="en-US"/>
        </a:p>
      </dgm:t>
    </dgm:pt>
    <dgm:pt modelId="{715B3427-EE03-4F90-AE11-886AE23BB5BC}">
      <dgm:prSet phldrT="[Text]"/>
      <dgm:spPr/>
      <dgm:t>
        <a:bodyPr/>
        <a:lstStyle/>
        <a:p>
          <a:r>
            <a:rPr lang="fr-CH" dirty="0" smtClean="0"/>
            <a:t>VIEW CONTEXT</a:t>
          </a:r>
          <a:endParaRPr lang="en-US" dirty="0"/>
        </a:p>
      </dgm:t>
    </dgm:pt>
    <dgm:pt modelId="{2EA83ED0-287E-4100-9CE5-F1B05F9260D8}" type="parTrans" cxnId="{D3CB5EFF-478A-4308-8A22-9A54CDBF195E}">
      <dgm:prSet/>
      <dgm:spPr/>
      <dgm:t>
        <a:bodyPr/>
        <a:lstStyle/>
        <a:p>
          <a:endParaRPr lang="en-US"/>
        </a:p>
      </dgm:t>
    </dgm:pt>
    <dgm:pt modelId="{77334709-BD13-4551-B4E2-F608996C0A39}" type="sibTrans" cxnId="{D3CB5EFF-478A-4308-8A22-9A54CDBF195E}">
      <dgm:prSet/>
      <dgm:spPr/>
      <dgm:t>
        <a:bodyPr/>
        <a:lstStyle/>
        <a:p>
          <a:endParaRPr lang="en-US"/>
        </a:p>
      </dgm:t>
    </dgm:pt>
    <dgm:pt modelId="{B9ADD211-917B-471F-AE2D-C231AB2A8FB0}">
      <dgm:prSet phldrT="[Text]"/>
      <dgm:spPr/>
      <dgm:t>
        <a:bodyPr/>
        <a:lstStyle/>
        <a:p>
          <a:r>
            <a:rPr lang="fr-CH" dirty="0" smtClean="0"/>
            <a:t>DON’T OVERSELL</a:t>
          </a:r>
          <a:endParaRPr lang="en-US" dirty="0"/>
        </a:p>
      </dgm:t>
    </dgm:pt>
    <dgm:pt modelId="{8AE11D46-9E43-4DB7-84F6-D23150F77AC9}" type="parTrans" cxnId="{0E1057CF-CC3C-4C20-BC1B-9826028C503B}">
      <dgm:prSet/>
      <dgm:spPr/>
      <dgm:t>
        <a:bodyPr/>
        <a:lstStyle/>
        <a:p>
          <a:endParaRPr lang="en-US"/>
        </a:p>
      </dgm:t>
    </dgm:pt>
    <dgm:pt modelId="{C72EE274-9E28-4C9B-BA87-5463BC7E0E79}" type="sibTrans" cxnId="{0E1057CF-CC3C-4C20-BC1B-9826028C503B}">
      <dgm:prSet/>
      <dgm:spPr/>
      <dgm:t>
        <a:bodyPr/>
        <a:lstStyle/>
        <a:p>
          <a:endParaRPr lang="en-US"/>
        </a:p>
      </dgm:t>
    </dgm:pt>
    <dgm:pt modelId="{2A70EE16-51BF-4866-BB65-B3B308FC063D}">
      <dgm:prSet/>
      <dgm:spPr/>
      <dgm:t>
        <a:bodyPr/>
        <a:lstStyle/>
        <a:p>
          <a:r>
            <a:rPr lang="en-US" dirty="0" smtClean="0"/>
            <a:t>Broad Role, not to be viewed in isolation</a:t>
          </a:r>
          <a:endParaRPr lang="en-US" dirty="0"/>
        </a:p>
      </dgm:t>
    </dgm:pt>
    <dgm:pt modelId="{A9666879-13F7-49DF-A5BB-078098771100}" type="parTrans" cxnId="{9C131EBC-6DE2-4B28-B574-886EF81772AD}">
      <dgm:prSet/>
      <dgm:spPr/>
      <dgm:t>
        <a:bodyPr/>
        <a:lstStyle/>
        <a:p>
          <a:endParaRPr lang="en-US"/>
        </a:p>
      </dgm:t>
    </dgm:pt>
    <dgm:pt modelId="{6E0F155B-9F39-496E-BF82-01224E7BD0F6}" type="sibTrans" cxnId="{9C131EBC-6DE2-4B28-B574-886EF81772AD}">
      <dgm:prSet/>
      <dgm:spPr/>
      <dgm:t>
        <a:bodyPr/>
        <a:lstStyle/>
        <a:p>
          <a:endParaRPr lang="en-US"/>
        </a:p>
      </dgm:t>
    </dgm:pt>
    <dgm:pt modelId="{9106B6C3-B283-4504-B705-7CD820D2467D}">
      <dgm:prSet/>
      <dgm:spPr/>
      <dgm:t>
        <a:bodyPr/>
        <a:lstStyle/>
        <a:p>
          <a:r>
            <a:rPr lang="en-US" dirty="0" smtClean="0"/>
            <a:t>Blurred lines: good vs. bad over-simplified; only few strains seem important, 1 bacteria in a certain host environment &amp; a genetic susceptibility can influence health or disease</a:t>
          </a:r>
          <a:endParaRPr lang="en-US" dirty="0"/>
        </a:p>
      </dgm:t>
    </dgm:pt>
    <dgm:pt modelId="{86EB9C8D-5008-4B5B-89B9-8A0D9795949B}" type="parTrans" cxnId="{CF86CED4-3CDA-4E0D-9554-CEF3DB97AC4D}">
      <dgm:prSet/>
      <dgm:spPr/>
      <dgm:t>
        <a:bodyPr/>
        <a:lstStyle/>
        <a:p>
          <a:endParaRPr lang="en-US"/>
        </a:p>
      </dgm:t>
    </dgm:pt>
    <dgm:pt modelId="{7D79472C-A1C5-4672-A6C0-F5E9DA7FFF61}" type="sibTrans" cxnId="{CF86CED4-3CDA-4E0D-9554-CEF3DB97AC4D}">
      <dgm:prSet/>
      <dgm:spPr/>
      <dgm:t>
        <a:bodyPr/>
        <a:lstStyle/>
        <a:p>
          <a:endParaRPr lang="en-US"/>
        </a:p>
      </dgm:t>
    </dgm:pt>
    <dgm:pt modelId="{946BD759-AE75-4672-90EA-250A83ADD4D1}">
      <dgm:prSet/>
      <dgm:spPr/>
      <dgm:t>
        <a:bodyPr/>
        <a:lstStyle/>
        <a:p>
          <a:r>
            <a:rPr lang="en-US" dirty="0" smtClean="0"/>
            <a:t>Targeting the microbiome will not affect or cure all GI diseases</a:t>
          </a:r>
          <a:endParaRPr lang="en-US" dirty="0"/>
        </a:p>
      </dgm:t>
    </dgm:pt>
    <dgm:pt modelId="{FA6FE9EA-0E5D-4ADC-A16A-44EA98DA38D2}" type="parTrans" cxnId="{D4C0C937-791D-4A56-ACE4-A1F5B96F2391}">
      <dgm:prSet/>
      <dgm:spPr/>
      <dgm:t>
        <a:bodyPr/>
        <a:lstStyle/>
        <a:p>
          <a:endParaRPr lang="en-US"/>
        </a:p>
      </dgm:t>
    </dgm:pt>
    <dgm:pt modelId="{44855B9A-1685-44BE-8EDA-B89DA5B90E31}" type="sibTrans" cxnId="{D4C0C937-791D-4A56-ACE4-A1F5B96F2391}">
      <dgm:prSet/>
      <dgm:spPr/>
      <dgm:t>
        <a:bodyPr/>
        <a:lstStyle/>
        <a:p>
          <a:endParaRPr lang="en-US"/>
        </a:p>
      </dgm:t>
    </dgm:pt>
    <dgm:pt modelId="{D9EA3DF2-E310-4C9B-A4FD-8CF8202275C3}">
      <dgm:prSet/>
      <dgm:spPr/>
      <dgm:t>
        <a:bodyPr/>
        <a:lstStyle/>
        <a:p>
          <a:r>
            <a:rPr lang="en-US" dirty="0" smtClean="0"/>
            <a:t>A variable in every aspect of host health</a:t>
          </a:r>
          <a:endParaRPr lang="en-US" dirty="0"/>
        </a:p>
      </dgm:t>
    </dgm:pt>
    <dgm:pt modelId="{1F8389E4-994B-4217-BD84-4365F1509FC1}" type="parTrans" cxnId="{D4C5A533-C2CA-4C05-973F-E02F69C627FE}">
      <dgm:prSet/>
      <dgm:spPr/>
      <dgm:t>
        <a:bodyPr/>
        <a:lstStyle/>
        <a:p>
          <a:endParaRPr lang="en-US"/>
        </a:p>
      </dgm:t>
    </dgm:pt>
    <dgm:pt modelId="{43ED0D2C-4F01-4582-BF78-6D0A3AED126F}" type="sibTrans" cxnId="{D4C5A533-C2CA-4C05-973F-E02F69C627FE}">
      <dgm:prSet/>
      <dgm:spPr/>
      <dgm:t>
        <a:bodyPr/>
        <a:lstStyle/>
        <a:p>
          <a:endParaRPr lang="en-US"/>
        </a:p>
      </dgm:t>
    </dgm:pt>
    <dgm:pt modelId="{A881C91B-CEE3-4F76-8DA5-F935F8AEAD41}">
      <dgm:prSet/>
      <dgm:spPr/>
      <dgm:t>
        <a:bodyPr/>
        <a:lstStyle/>
        <a:p>
          <a:r>
            <a:rPr lang="en-US" dirty="0" smtClean="0"/>
            <a:t>Diet has a strong effect on gut microbial composition</a:t>
          </a:r>
          <a:endParaRPr lang="en-US" dirty="0"/>
        </a:p>
      </dgm:t>
    </dgm:pt>
    <dgm:pt modelId="{21954402-2F6B-4A51-95A1-765FD62B0DCE}" type="parTrans" cxnId="{8B81C4C7-7979-464C-B927-20EBB4784A83}">
      <dgm:prSet/>
      <dgm:spPr/>
      <dgm:t>
        <a:bodyPr/>
        <a:lstStyle/>
        <a:p>
          <a:endParaRPr lang="en-US"/>
        </a:p>
      </dgm:t>
    </dgm:pt>
    <dgm:pt modelId="{F355FA08-23BA-4BD8-BF37-67B73DE1AB68}" type="sibTrans" cxnId="{8B81C4C7-7979-464C-B927-20EBB4784A83}">
      <dgm:prSet/>
      <dgm:spPr/>
      <dgm:t>
        <a:bodyPr/>
        <a:lstStyle/>
        <a:p>
          <a:endParaRPr lang="en-US"/>
        </a:p>
      </dgm:t>
    </dgm:pt>
    <dgm:pt modelId="{12CCF7F0-5C28-4DC8-8440-485990E99362}" type="pres">
      <dgm:prSet presAssocID="{07386927-E837-415F-B6FF-765C413675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6D9A5-9FAA-4A5D-9373-11CF220A0F21}" type="pres">
      <dgm:prSet presAssocID="{9FA510CB-35E9-4834-B5DA-B96903FE7CDE}" presName="parentLin" presStyleCnt="0"/>
      <dgm:spPr/>
    </dgm:pt>
    <dgm:pt modelId="{191F8A13-71F1-4A1E-8640-EC90EEFF94B8}" type="pres">
      <dgm:prSet presAssocID="{9FA510CB-35E9-4834-B5DA-B96903FE7C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322748-FC4D-4A76-8614-2ADC2DEFA635}" type="pres">
      <dgm:prSet presAssocID="{9FA510CB-35E9-4834-B5DA-B96903FE7C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BAB70-3A5F-4AD1-83C6-90E9513BEB21}" type="pres">
      <dgm:prSet presAssocID="{9FA510CB-35E9-4834-B5DA-B96903FE7CDE}" presName="negativeSpace" presStyleCnt="0"/>
      <dgm:spPr/>
    </dgm:pt>
    <dgm:pt modelId="{262F601D-BE9B-41BB-BFE6-14732F3F6E52}" type="pres">
      <dgm:prSet presAssocID="{9FA510CB-35E9-4834-B5DA-B96903FE7C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387C9-147F-450A-9574-8D617270422D}" type="pres">
      <dgm:prSet presAssocID="{89040176-7B21-4452-A3C8-728B54573B04}" presName="spaceBetweenRectangles" presStyleCnt="0"/>
      <dgm:spPr/>
    </dgm:pt>
    <dgm:pt modelId="{50B681DB-FA1B-4C1A-87EC-24DAA7ECF681}" type="pres">
      <dgm:prSet presAssocID="{715B3427-EE03-4F90-AE11-886AE23BB5BC}" presName="parentLin" presStyleCnt="0"/>
      <dgm:spPr/>
    </dgm:pt>
    <dgm:pt modelId="{93C5C883-E669-4BBD-9DAB-77B6C6B85939}" type="pres">
      <dgm:prSet presAssocID="{715B3427-EE03-4F90-AE11-886AE23BB5B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5C4C1E-28E9-48D7-B4D3-5508485BCDB6}" type="pres">
      <dgm:prSet presAssocID="{715B3427-EE03-4F90-AE11-886AE23BB5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68DA6-82E4-4589-91C6-B0707BED8C37}" type="pres">
      <dgm:prSet presAssocID="{715B3427-EE03-4F90-AE11-886AE23BB5BC}" presName="negativeSpace" presStyleCnt="0"/>
      <dgm:spPr/>
    </dgm:pt>
    <dgm:pt modelId="{E45C66AB-283F-4A43-B2F1-D6FF0C80A8FA}" type="pres">
      <dgm:prSet presAssocID="{715B3427-EE03-4F90-AE11-886AE23BB5B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F7156-5EC1-4C9F-B7F7-04AD98505BCE}" type="pres">
      <dgm:prSet presAssocID="{77334709-BD13-4551-B4E2-F608996C0A39}" presName="spaceBetweenRectangles" presStyleCnt="0"/>
      <dgm:spPr/>
    </dgm:pt>
    <dgm:pt modelId="{8C4DACCF-7E25-4A34-986F-44DA6D7E8515}" type="pres">
      <dgm:prSet presAssocID="{B9ADD211-917B-471F-AE2D-C231AB2A8FB0}" presName="parentLin" presStyleCnt="0"/>
      <dgm:spPr/>
    </dgm:pt>
    <dgm:pt modelId="{1F8C68CC-6FBE-4DA4-BCD9-F34096EA8820}" type="pres">
      <dgm:prSet presAssocID="{B9ADD211-917B-471F-AE2D-C231AB2A8FB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0DDCE74-0191-46D2-979A-33CF927E2D01}" type="pres">
      <dgm:prSet presAssocID="{B9ADD211-917B-471F-AE2D-C231AB2A8F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25172-36A5-4C3A-ACEA-456E6C886759}" type="pres">
      <dgm:prSet presAssocID="{B9ADD211-917B-471F-AE2D-C231AB2A8FB0}" presName="negativeSpace" presStyleCnt="0"/>
      <dgm:spPr/>
    </dgm:pt>
    <dgm:pt modelId="{2CDDE1BD-1AFA-447D-A8CA-DD5FAE670901}" type="pres">
      <dgm:prSet presAssocID="{B9ADD211-917B-471F-AE2D-C231AB2A8FB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E8E69-38F5-4059-8A1D-C78439E19BAE}" type="presOf" srcId="{B9ADD211-917B-471F-AE2D-C231AB2A8FB0}" destId="{B0DDCE74-0191-46D2-979A-33CF927E2D01}" srcOrd="1" destOrd="0" presId="urn:microsoft.com/office/officeart/2005/8/layout/list1"/>
    <dgm:cxn modelId="{D3CB5EFF-478A-4308-8A22-9A54CDBF195E}" srcId="{07386927-E837-415F-B6FF-765C4136754C}" destId="{715B3427-EE03-4F90-AE11-886AE23BB5BC}" srcOrd="1" destOrd="0" parTransId="{2EA83ED0-287E-4100-9CE5-F1B05F9260D8}" sibTransId="{77334709-BD13-4551-B4E2-F608996C0A39}"/>
    <dgm:cxn modelId="{63497E9F-C3CB-471D-9720-2B80BCC49116}" srcId="{07386927-E837-415F-B6FF-765C4136754C}" destId="{9FA510CB-35E9-4834-B5DA-B96903FE7CDE}" srcOrd="0" destOrd="0" parTransId="{7385663A-878F-4388-98D5-65FD5C1E4A71}" sibTransId="{89040176-7B21-4452-A3C8-728B54573B04}"/>
    <dgm:cxn modelId="{CF86CED4-3CDA-4E0D-9554-CEF3DB97AC4D}" srcId="{715B3427-EE03-4F90-AE11-886AE23BB5BC}" destId="{9106B6C3-B283-4504-B705-7CD820D2467D}" srcOrd="0" destOrd="0" parTransId="{86EB9C8D-5008-4B5B-89B9-8A0D9795949B}" sibTransId="{7D79472C-A1C5-4672-A6C0-F5E9DA7FFF61}"/>
    <dgm:cxn modelId="{241DFAA9-2044-4EFD-BA69-C354BBCC419C}" type="presOf" srcId="{D9EA3DF2-E310-4C9B-A4FD-8CF8202275C3}" destId="{262F601D-BE9B-41BB-BFE6-14732F3F6E52}" srcOrd="0" destOrd="1" presId="urn:microsoft.com/office/officeart/2005/8/layout/list1"/>
    <dgm:cxn modelId="{1D535A5F-63B7-436D-9A4B-54B28B4D7013}" type="presOf" srcId="{715B3427-EE03-4F90-AE11-886AE23BB5BC}" destId="{93C5C883-E669-4BBD-9DAB-77B6C6B85939}" srcOrd="0" destOrd="0" presId="urn:microsoft.com/office/officeart/2005/8/layout/list1"/>
    <dgm:cxn modelId="{D4C0C937-791D-4A56-ACE4-A1F5B96F2391}" srcId="{B9ADD211-917B-471F-AE2D-C231AB2A8FB0}" destId="{946BD759-AE75-4672-90EA-250A83ADD4D1}" srcOrd="0" destOrd="0" parTransId="{FA6FE9EA-0E5D-4ADC-A16A-44EA98DA38D2}" sibTransId="{44855B9A-1685-44BE-8EDA-B89DA5B90E31}"/>
    <dgm:cxn modelId="{19835246-CE02-428E-9CD6-EA6A8431392C}" type="presOf" srcId="{07386927-E837-415F-B6FF-765C4136754C}" destId="{12CCF7F0-5C28-4DC8-8440-485990E99362}" srcOrd="0" destOrd="0" presId="urn:microsoft.com/office/officeart/2005/8/layout/list1"/>
    <dgm:cxn modelId="{D4C5A533-C2CA-4C05-973F-E02F69C627FE}" srcId="{9FA510CB-35E9-4834-B5DA-B96903FE7CDE}" destId="{D9EA3DF2-E310-4C9B-A4FD-8CF8202275C3}" srcOrd="1" destOrd="0" parTransId="{1F8389E4-994B-4217-BD84-4365F1509FC1}" sibTransId="{43ED0D2C-4F01-4582-BF78-6D0A3AED126F}"/>
    <dgm:cxn modelId="{B3D511A0-C9E5-411B-916A-4EFDDF1A30B1}" type="presOf" srcId="{9106B6C3-B283-4504-B705-7CD820D2467D}" destId="{E45C66AB-283F-4A43-B2F1-D6FF0C80A8FA}" srcOrd="0" destOrd="0" presId="urn:microsoft.com/office/officeart/2005/8/layout/list1"/>
    <dgm:cxn modelId="{655C90E8-556F-4FF5-9869-BE8FB0FB5072}" type="presOf" srcId="{2A70EE16-51BF-4866-BB65-B3B308FC063D}" destId="{262F601D-BE9B-41BB-BFE6-14732F3F6E52}" srcOrd="0" destOrd="0" presId="urn:microsoft.com/office/officeart/2005/8/layout/list1"/>
    <dgm:cxn modelId="{DAB02DF7-1777-402F-92F5-F22E643A057A}" type="presOf" srcId="{9FA510CB-35E9-4834-B5DA-B96903FE7CDE}" destId="{90322748-FC4D-4A76-8614-2ADC2DEFA635}" srcOrd="1" destOrd="0" presId="urn:microsoft.com/office/officeart/2005/8/layout/list1"/>
    <dgm:cxn modelId="{8724446A-980B-4275-9E5C-3BB8F028AF5F}" type="presOf" srcId="{715B3427-EE03-4F90-AE11-886AE23BB5BC}" destId="{1A5C4C1E-28E9-48D7-B4D3-5508485BCDB6}" srcOrd="1" destOrd="0" presId="urn:microsoft.com/office/officeart/2005/8/layout/list1"/>
    <dgm:cxn modelId="{8B81C4C7-7979-464C-B927-20EBB4784A83}" srcId="{9FA510CB-35E9-4834-B5DA-B96903FE7CDE}" destId="{A881C91B-CEE3-4F76-8DA5-F935F8AEAD41}" srcOrd="2" destOrd="0" parTransId="{21954402-2F6B-4A51-95A1-765FD62B0DCE}" sibTransId="{F355FA08-23BA-4BD8-BF37-67B73DE1AB68}"/>
    <dgm:cxn modelId="{0E1057CF-CC3C-4C20-BC1B-9826028C503B}" srcId="{07386927-E837-415F-B6FF-765C4136754C}" destId="{B9ADD211-917B-471F-AE2D-C231AB2A8FB0}" srcOrd="2" destOrd="0" parTransId="{8AE11D46-9E43-4DB7-84F6-D23150F77AC9}" sibTransId="{C72EE274-9E28-4C9B-BA87-5463BC7E0E79}"/>
    <dgm:cxn modelId="{AA468DE8-82AC-4C6E-AA79-3EAC6F356C92}" type="presOf" srcId="{A881C91B-CEE3-4F76-8DA5-F935F8AEAD41}" destId="{262F601D-BE9B-41BB-BFE6-14732F3F6E52}" srcOrd="0" destOrd="2" presId="urn:microsoft.com/office/officeart/2005/8/layout/list1"/>
    <dgm:cxn modelId="{9C131EBC-6DE2-4B28-B574-886EF81772AD}" srcId="{9FA510CB-35E9-4834-B5DA-B96903FE7CDE}" destId="{2A70EE16-51BF-4866-BB65-B3B308FC063D}" srcOrd="0" destOrd="0" parTransId="{A9666879-13F7-49DF-A5BB-078098771100}" sibTransId="{6E0F155B-9F39-496E-BF82-01224E7BD0F6}"/>
    <dgm:cxn modelId="{70CB2F2B-7CD6-495B-8CE7-6F08DAE5D6A6}" type="presOf" srcId="{B9ADD211-917B-471F-AE2D-C231AB2A8FB0}" destId="{1F8C68CC-6FBE-4DA4-BCD9-F34096EA8820}" srcOrd="0" destOrd="0" presId="urn:microsoft.com/office/officeart/2005/8/layout/list1"/>
    <dgm:cxn modelId="{69BAD37D-5972-4835-AEAB-610B28205657}" type="presOf" srcId="{9FA510CB-35E9-4834-B5DA-B96903FE7CDE}" destId="{191F8A13-71F1-4A1E-8640-EC90EEFF94B8}" srcOrd="0" destOrd="0" presId="urn:microsoft.com/office/officeart/2005/8/layout/list1"/>
    <dgm:cxn modelId="{1BB6F81A-6123-4644-B775-717AFAC232D0}" type="presOf" srcId="{946BD759-AE75-4672-90EA-250A83ADD4D1}" destId="{2CDDE1BD-1AFA-447D-A8CA-DD5FAE670901}" srcOrd="0" destOrd="0" presId="urn:microsoft.com/office/officeart/2005/8/layout/list1"/>
    <dgm:cxn modelId="{78592793-ACB3-47C7-9D6B-CEF9F34F11FC}" type="presParOf" srcId="{12CCF7F0-5C28-4DC8-8440-485990E99362}" destId="{9976D9A5-9FAA-4A5D-9373-11CF220A0F21}" srcOrd="0" destOrd="0" presId="urn:microsoft.com/office/officeart/2005/8/layout/list1"/>
    <dgm:cxn modelId="{8B0B3BD4-2FFC-4FED-9D9B-7F125D823A2F}" type="presParOf" srcId="{9976D9A5-9FAA-4A5D-9373-11CF220A0F21}" destId="{191F8A13-71F1-4A1E-8640-EC90EEFF94B8}" srcOrd="0" destOrd="0" presId="urn:microsoft.com/office/officeart/2005/8/layout/list1"/>
    <dgm:cxn modelId="{962D2972-4D07-4F95-9B74-31F5750A4FFE}" type="presParOf" srcId="{9976D9A5-9FAA-4A5D-9373-11CF220A0F21}" destId="{90322748-FC4D-4A76-8614-2ADC2DEFA635}" srcOrd="1" destOrd="0" presId="urn:microsoft.com/office/officeart/2005/8/layout/list1"/>
    <dgm:cxn modelId="{D8EEF3C2-39A0-4395-ACDA-CD4CCE18EDFC}" type="presParOf" srcId="{12CCF7F0-5C28-4DC8-8440-485990E99362}" destId="{5BBBAB70-3A5F-4AD1-83C6-90E9513BEB21}" srcOrd="1" destOrd="0" presId="urn:microsoft.com/office/officeart/2005/8/layout/list1"/>
    <dgm:cxn modelId="{F7229ADF-A9E5-499C-B0A1-55E148FE70D4}" type="presParOf" srcId="{12CCF7F0-5C28-4DC8-8440-485990E99362}" destId="{262F601D-BE9B-41BB-BFE6-14732F3F6E52}" srcOrd="2" destOrd="0" presId="urn:microsoft.com/office/officeart/2005/8/layout/list1"/>
    <dgm:cxn modelId="{73F7572E-3E88-4511-A79F-942934E96AC8}" type="presParOf" srcId="{12CCF7F0-5C28-4DC8-8440-485990E99362}" destId="{DCA387C9-147F-450A-9574-8D617270422D}" srcOrd="3" destOrd="0" presId="urn:microsoft.com/office/officeart/2005/8/layout/list1"/>
    <dgm:cxn modelId="{44462123-1FFF-4AAD-B208-9AAA72207485}" type="presParOf" srcId="{12CCF7F0-5C28-4DC8-8440-485990E99362}" destId="{50B681DB-FA1B-4C1A-87EC-24DAA7ECF681}" srcOrd="4" destOrd="0" presId="urn:microsoft.com/office/officeart/2005/8/layout/list1"/>
    <dgm:cxn modelId="{4C732572-7DBE-494A-AE05-76E2369B070C}" type="presParOf" srcId="{50B681DB-FA1B-4C1A-87EC-24DAA7ECF681}" destId="{93C5C883-E669-4BBD-9DAB-77B6C6B85939}" srcOrd="0" destOrd="0" presId="urn:microsoft.com/office/officeart/2005/8/layout/list1"/>
    <dgm:cxn modelId="{66FC16F3-D568-4FDE-96FA-DA2922F98FD1}" type="presParOf" srcId="{50B681DB-FA1B-4C1A-87EC-24DAA7ECF681}" destId="{1A5C4C1E-28E9-48D7-B4D3-5508485BCDB6}" srcOrd="1" destOrd="0" presId="urn:microsoft.com/office/officeart/2005/8/layout/list1"/>
    <dgm:cxn modelId="{DC19CDF7-B60D-467D-BC73-3C059BD00CAD}" type="presParOf" srcId="{12CCF7F0-5C28-4DC8-8440-485990E99362}" destId="{67B68DA6-82E4-4589-91C6-B0707BED8C37}" srcOrd="5" destOrd="0" presId="urn:microsoft.com/office/officeart/2005/8/layout/list1"/>
    <dgm:cxn modelId="{A56DFADB-88D2-45F3-B25E-E8FD14AADCA2}" type="presParOf" srcId="{12CCF7F0-5C28-4DC8-8440-485990E99362}" destId="{E45C66AB-283F-4A43-B2F1-D6FF0C80A8FA}" srcOrd="6" destOrd="0" presId="urn:microsoft.com/office/officeart/2005/8/layout/list1"/>
    <dgm:cxn modelId="{DC032C60-371B-4809-933F-8AABBBD142D4}" type="presParOf" srcId="{12CCF7F0-5C28-4DC8-8440-485990E99362}" destId="{877F7156-5EC1-4C9F-B7F7-04AD98505BCE}" srcOrd="7" destOrd="0" presId="urn:microsoft.com/office/officeart/2005/8/layout/list1"/>
    <dgm:cxn modelId="{DBA8A7B0-3EE1-4B16-A350-0A4550D8F37B}" type="presParOf" srcId="{12CCF7F0-5C28-4DC8-8440-485990E99362}" destId="{8C4DACCF-7E25-4A34-986F-44DA6D7E8515}" srcOrd="8" destOrd="0" presId="urn:microsoft.com/office/officeart/2005/8/layout/list1"/>
    <dgm:cxn modelId="{814429FD-E349-4B11-92E0-32300351FB63}" type="presParOf" srcId="{8C4DACCF-7E25-4A34-986F-44DA6D7E8515}" destId="{1F8C68CC-6FBE-4DA4-BCD9-F34096EA8820}" srcOrd="0" destOrd="0" presId="urn:microsoft.com/office/officeart/2005/8/layout/list1"/>
    <dgm:cxn modelId="{9C32062B-BEAE-477E-AC8D-3408F07B9E1D}" type="presParOf" srcId="{8C4DACCF-7E25-4A34-986F-44DA6D7E8515}" destId="{B0DDCE74-0191-46D2-979A-33CF927E2D01}" srcOrd="1" destOrd="0" presId="urn:microsoft.com/office/officeart/2005/8/layout/list1"/>
    <dgm:cxn modelId="{C68720BB-6A2D-46C2-B2A4-1F720176F1D1}" type="presParOf" srcId="{12CCF7F0-5C28-4DC8-8440-485990E99362}" destId="{8A025172-36A5-4C3A-ACEA-456E6C886759}" srcOrd="9" destOrd="0" presId="urn:microsoft.com/office/officeart/2005/8/layout/list1"/>
    <dgm:cxn modelId="{4269EE88-CE8A-465D-88A1-6076194F6EA7}" type="presParOf" srcId="{12CCF7F0-5C28-4DC8-8440-485990E99362}" destId="{2CDDE1BD-1AFA-447D-A8CA-DD5FAE6709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D14A8-3E1D-42C2-A4AC-67289D7C92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D934D-E7E5-4A15-8B5A-14830D59A33C}">
      <dgm:prSet phldrT="[Text]"/>
      <dgm:spPr/>
      <dgm:t>
        <a:bodyPr/>
        <a:lstStyle/>
        <a:p>
          <a:r>
            <a:rPr lang="en-US" b="1" dirty="0" smtClean="0"/>
            <a:t>BASELINE THOUGHTS</a:t>
          </a:r>
          <a:endParaRPr lang="en-US" b="1" dirty="0"/>
        </a:p>
      </dgm:t>
    </dgm:pt>
    <dgm:pt modelId="{D9CA4010-0657-4553-9884-548D188CAF33}" type="parTrans" cxnId="{7681C6EA-9829-4AE6-9BE9-F0DB6B901D2A}">
      <dgm:prSet/>
      <dgm:spPr/>
      <dgm:t>
        <a:bodyPr/>
        <a:lstStyle/>
        <a:p>
          <a:endParaRPr lang="en-US"/>
        </a:p>
      </dgm:t>
    </dgm:pt>
    <dgm:pt modelId="{82E626C7-E2DB-4453-94CE-140843BD981D}" type="sibTrans" cxnId="{7681C6EA-9829-4AE6-9BE9-F0DB6B901D2A}">
      <dgm:prSet/>
      <dgm:spPr/>
      <dgm:t>
        <a:bodyPr/>
        <a:lstStyle/>
        <a:p>
          <a:endParaRPr lang="en-US"/>
        </a:p>
      </dgm:t>
    </dgm:pt>
    <dgm:pt modelId="{4CF94394-C824-4EE3-8CD8-0860AA6E4C77}">
      <dgm:prSet phldrT="[Text]"/>
      <dgm:spPr/>
      <dgm:t>
        <a:bodyPr/>
        <a:lstStyle/>
        <a:p>
          <a:r>
            <a:rPr lang="fr-CH" b="1" dirty="0" smtClean="0"/>
            <a:t>GOLD STANDARD, PRECEDENT, ANALOGY?</a:t>
          </a:r>
          <a:endParaRPr lang="en-US" dirty="0"/>
        </a:p>
      </dgm:t>
    </dgm:pt>
    <dgm:pt modelId="{1BCDFAFB-86FC-4FEC-AB23-2F9872F53582}" type="parTrans" cxnId="{3BB4E42D-D459-4CDE-8762-DFFAF5E1DA29}">
      <dgm:prSet/>
      <dgm:spPr/>
      <dgm:t>
        <a:bodyPr/>
        <a:lstStyle/>
        <a:p>
          <a:endParaRPr lang="en-US"/>
        </a:p>
      </dgm:t>
    </dgm:pt>
    <dgm:pt modelId="{87CDCE8D-097A-4EB0-816F-E295E5BF06E5}" type="sibTrans" cxnId="{3BB4E42D-D459-4CDE-8762-DFFAF5E1DA29}">
      <dgm:prSet/>
      <dgm:spPr/>
      <dgm:t>
        <a:bodyPr/>
        <a:lstStyle/>
        <a:p>
          <a:endParaRPr lang="en-US"/>
        </a:p>
      </dgm:t>
    </dgm:pt>
    <dgm:pt modelId="{3BBBA6F0-3C6B-4A21-944B-0DC41808D18E}">
      <dgm:prSet/>
      <dgm:spPr/>
      <dgm:t>
        <a:bodyPr/>
        <a:lstStyle/>
        <a:p>
          <a:r>
            <a:rPr lang="fr-CH" b="1" dirty="0" smtClean="0"/>
            <a:t>QUALITY, SAFETY, EFFICACY</a:t>
          </a:r>
          <a:endParaRPr lang="fr-CH" b="1" dirty="0"/>
        </a:p>
      </dgm:t>
    </dgm:pt>
    <dgm:pt modelId="{EA2B4E0A-B4FC-4D94-8B3D-ED50F3122A51}" type="parTrans" cxnId="{74DD9728-850A-47B4-B2BE-84FF86A770A7}">
      <dgm:prSet/>
      <dgm:spPr/>
      <dgm:t>
        <a:bodyPr/>
        <a:lstStyle/>
        <a:p>
          <a:endParaRPr lang="en-US"/>
        </a:p>
      </dgm:t>
    </dgm:pt>
    <dgm:pt modelId="{935C44D2-58E3-4A91-947F-C2A21FFD80B9}" type="sibTrans" cxnId="{74DD9728-850A-47B4-B2BE-84FF86A770A7}">
      <dgm:prSet/>
      <dgm:spPr/>
      <dgm:t>
        <a:bodyPr/>
        <a:lstStyle/>
        <a:p>
          <a:endParaRPr lang="en-US"/>
        </a:p>
      </dgm:t>
    </dgm:pt>
    <dgm:pt modelId="{65EC01E2-B06E-43F5-809B-76650FBA0D13}">
      <dgm:prSet/>
      <dgm:spPr/>
      <dgm:t>
        <a:bodyPr/>
        <a:lstStyle/>
        <a:p>
          <a:r>
            <a:rPr lang="fr-CH" b="1" dirty="0" smtClean="0"/>
            <a:t>TRANSFORMATIVE SCIENCE</a:t>
          </a:r>
          <a:endParaRPr lang="en-US" dirty="0"/>
        </a:p>
      </dgm:t>
    </dgm:pt>
    <dgm:pt modelId="{095BC57B-80A6-4480-9824-5F37AB2BC4A1}" type="parTrans" cxnId="{7D71EB09-AC44-4840-9CFD-B31582F65205}">
      <dgm:prSet/>
      <dgm:spPr/>
      <dgm:t>
        <a:bodyPr/>
        <a:lstStyle/>
        <a:p>
          <a:endParaRPr lang="en-US"/>
        </a:p>
      </dgm:t>
    </dgm:pt>
    <dgm:pt modelId="{7C9718DA-61B5-4B1D-A2EA-CF23D852EB0E}" type="sibTrans" cxnId="{7D71EB09-AC44-4840-9CFD-B31582F65205}">
      <dgm:prSet/>
      <dgm:spPr/>
      <dgm:t>
        <a:bodyPr/>
        <a:lstStyle/>
        <a:p>
          <a:endParaRPr lang="en-US"/>
        </a:p>
      </dgm:t>
    </dgm:pt>
    <dgm:pt modelId="{8F7405F3-3841-4704-8754-3BD89D489B9D}">
      <dgm:prSet/>
      <dgm:spPr/>
      <dgm:t>
        <a:bodyPr/>
        <a:lstStyle/>
        <a:p>
          <a:r>
            <a:rPr lang="fr-CH" dirty="0" smtClean="0"/>
            <a:t>«Healthy» Microbiome? </a:t>
          </a:r>
          <a:r>
            <a:rPr lang="fr-CH" dirty="0" err="1" smtClean="0"/>
            <a:t>Symbiosis</a:t>
          </a:r>
          <a:r>
            <a:rPr lang="fr-CH" dirty="0" smtClean="0"/>
            <a:t>? </a:t>
          </a:r>
          <a:r>
            <a:rPr lang="fr-CH" dirty="0" err="1" smtClean="0"/>
            <a:t>Dysbiosis</a:t>
          </a:r>
          <a:r>
            <a:rPr lang="fr-CH" dirty="0" smtClean="0"/>
            <a:t>? Patient or Microbiome? </a:t>
          </a:r>
          <a:endParaRPr lang="en-US" dirty="0"/>
        </a:p>
      </dgm:t>
    </dgm:pt>
    <dgm:pt modelId="{1DD94145-5610-47A0-8FC9-675D5B769B7E}" type="parTrans" cxnId="{1ABD47DD-A80F-4C2E-80BC-5C6A325797BF}">
      <dgm:prSet/>
      <dgm:spPr/>
      <dgm:t>
        <a:bodyPr/>
        <a:lstStyle/>
        <a:p>
          <a:endParaRPr lang="en-US"/>
        </a:p>
      </dgm:t>
    </dgm:pt>
    <dgm:pt modelId="{391C66CD-6C71-4DA5-9038-60904CEBE287}" type="sibTrans" cxnId="{1ABD47DD-A80F-4C2E-80BC-5C6A325797BF}">
      <dgm:prSet/>
      <dgm:spPr/>
      <dgm:t>
        <a:bodyPr/>
        <a:lstStyle/>
        <a:p>
          <a:endParaRPr lang="en-US"/>
        </a:p>
      </dgm:t>
    </dgm:pt>
    <dgm:pt modelId="{BBAC53CF-A4C3-4AE7-9D43-81E5B4A32D9C}">
      <dgm:prSet/>
      <dgm:spPr/>
      <dgm:t>
        <a:bodyPr/>
        <a:lstStyle/>
        <a:p>
          <a:r>
            <a:rPr lang="fr-CH" smtClean="0">
              <a:sym typeface="Symbol" panose="05050102010706020507" pitchFamily="18" charset="2"/>
            </a:rPr>
            <a:t>Health &amp; disease impact? define gaps</a:t>
          </a:r>
          <a:endParaRPr lang="fr-CH" dirty="0" smtClean="0"/>
        </a:p>
      </dgm:t>
    </dgm:pt>
    <dgm:pt modelId="{BB21B1CD-92A9-47C7-8735-68E04999880D}" type="parTrans" cxnId="{BBBC4B3D-709F-40BE-BBCF-50EF746218B5}">
      <dgm:prSet/>
      <dgm:spPr/>
      <dgm:t>
        <a:bodyPr/>
        <a:lstStyle/>
        <a:p>
          <a:endParaRPr lang="en-US"/>
        </a:p>
      </dgm:t>
    </dgm:pt>
    <dgm:pt modelId="{CE34A28C-4F40-4218-962A-737AC3AFE2D8}" type="sibTrans" cxnId="{BBBC4B3D-709F-40BE-BBCF-50EF746218B5}">
      <dgm:prSet/>
      <dgm:spPr/>
      <dgm:t>
        <a:bodyPr/>
        <a:lstStyle/>
        <a:p>
          <a:endParaRPr lang="en-US"/>
        </a:p>
      </dgm:t>
    </dgm:pt>
    <dgm:pt modelId="{2CD3DDD1-3289-43F6-8DEE-C9878EBFBD87}">
      <dgm:prSet/>
      <dgm:spPr/>
      <dgm:t>
        <a:bodyPr/>
        <a:lstStyle/>
        <a:p>
          <a:r>
            <a:rPr lang="en-US" dirty="0" smtClean="0"/>
            <a:t>Dynamics, mechanism of action, physiologically relevant endpoints, individual metabolism (nutrition phenotyping to quantify “DNR”)</a:t>
          </a:r>
          <a:endParaRPr lang="en-US" dirty="0"/>
        </a:p>
      </dgm:t>
    </dgm:pt>
    <dgm:pt modelId="{926B6706-BF13-4EE1-ABAA-63866DD7F9B0}" type="parTrans" cxnId="{A362F809-1254-4606-B75D-AA06EAF65E3E}">
      <dgm:prSet/>
      <dgm:spPr/>
      <dgm:t>
        <a:bodyPr/>
        <a:lstStyle/>
        <a:p>
          <a:endParaRPr lang="en-US"/>
        </a:p>
      </dgm:t>
    </dgm:pt>
    <dgm:pt modelId="{642EC73A-8F8A-4E06-804B-BB9A30E49B2F}" type="sibTrans" cxnId="{A362F809-1254-4606-B75D-AA06EAF65E3E}">
      <dgm:prSet/>
      <dgm:spPr/>
      <dgm:t>
        <a:bodyPr/>
        <a:lstStyle/>
        <a:p>
          <a:endParaRPr lang="en-US"/>
        </a:p>
      </dgm:t>
    </dgm:pt>
    <dgm:pt modelId="{E3EB59FF-4365-4AB3-9E94-4E9560C49276}">
      <dgm:prSet/>
      <dgm:spPr/>
      <dgm:t>
        <a:bodyPr/>
        <a:lstStyle/>
        <a:p>
          <a:r>
            <a:rPr lang="fr-CH" dirty="0" err="1" smtClean="0"/>
            <a:t>Regulate</a:t>
          </a:r>
          <a:r>
            <a:rPr lang="fr-CH" dirty="0" smtClean="0"/>
            <a:t> </a:t>
          </a:r>
          <a:r>
            <a:rPr lang="fr-CH" dirty="0" err="1" smtClean="0"/>
            <a:t>what</a:t>
          </a:r>
          <a:r>
            <a:rPr lang="fr-CH" dirty="0" smtClean="0"/>
            <a:t>: Safety 1st (</a:t>
          </a:r>
          <a:r>
            <a:rPr lang="fr-CH" dirty="0" err="1" smtClean="0"/>
            <a:t>pathogen</a:t>
          </a:r>
          <a:r>
            <a:rPr lang="fr-CH" dirty="0" smtClean="0"/>
            <a:t> free)? L</a:t>
          </a:r>
          <a:r>
            <a:rPr lang="en-US" dirty="0" err="1" smtClean="0"/>
            <a:t>arge</a:t>
          </a:r>
          <a:r>
            <a:rPr lang="en-US" dirty="0" smtClean="0"/>
            <a:t> scale production; batch consistency? </a:t>
          </a:r>
          <a:r>
            <a:rPr lang="fr-CH" b="0" dirty="0" err="1" smtClean="0"/>
            <a:t>Classify</a:t>
          </a:r>
          <a:r>
            <a:rPr lang="fr-CH" b="0" dirty="0" smtClean="0"/>
            <a:t> non-</a:t>
          </a:r>
          <a:r>
            <a:rPr lang="fr-CH" b="0" dirty="0" err="1" smtClean="0"/>
            <a:t>gut</a:t>
          </a:r>
          <a:r>
            <a:rPr lang="fr-CH" b="0" dirty="0" smtClean="0"/>
            <a:t> </a:t>
          </a:r>
          <a:r>
            <a:rPr lang="fr-CH" b="0" dirty="0" err="1" smtClean="0"/>
            <a:t>systemic</a:t>
          </a:r>
          <a:r>
            <a:rPr lang="fr-CH" b="0" dirty="0" smtClean="0"/>
            <a:t> </a:t>
          </a:r>
          <a:r>
            <a:rPr lang="fr-CH" b="0" dirty="0" err="1" smtClean="0"/>
            <a:t>microbiome</a:t>
          </a:r>
          <a:r>
            <a:rPr lang="fr-CH" b="0" dirty="0" smtClean="0"/>
            <a:t> </a:t>
          </a:r>
          <a:r>
            <a:rPr lang="fr-CH" b="0" dirty="0" err="1" smtClean="0"/>
            <a:t>effect</a:t>
          </a:r>
          <a:endParaRPr lang="en-US" dirty="0"/>
        </a:p>
      </dgm:t>
    </dgm:pt>
    <dgm:pt modelId="{A626767F-1971-41D5-A565-21A1E2CE90B7}" type="parTrans" cxnId="{2A4AFE82-035C-41DE-8609-30EDF8610E0B}">
      <dgm:prSet/>
      <dgm:spPr/>
      <dgm:t>
        <a:bodyPr/>
        <a:lstStyle/>
        <a:p>
          <a:endParaRPr lang="en-US"/>
        </a:p>
      </dgm:t>
    </dgm:pt>
    <dgm:pt modelId="{DC0AECFD-3A02-493A-850D-24613414A9D9}" type="sibTrans" cxnId="{2A4AFE82-035C-41DE-8609-30EDF8610E0B}">
      <dgm:prSet/>
      <dgm:spPr/>
      <dgm:t>
        <a:bodyPr/>
        <a:lstStyle/>
        <a:p>
          <a:endParaRPr lang="en-US"/>
        </a:p>
      </dgm:t>
    </dgm:pt>
    <dgm:pt modelId="{AF2C32F1-23BF-40C0-9CFA-E89F74351EAF}">
      <dgm:prSet/>
      <dgm:spPr/>
      <dgm:t>
        <a:bodyPr/>
        <a:lstStyle/>
        <a:p>
          <a:r>
            <a:rPr lang="fr-CH" b="0" dirty="0" smtClean="0"/>
            <a:t>Pro-, </a:t>
          </a:r>
          <a:r>
            <a:rPr lang="fr-CH" b="0" dirty="0" err="1" smtClean="0"/>
            <a:t>Pre</a:t>
          </a:r>
          <a:r>
            <a:rPr lang="fr-CH" b="0" dirty="0" smtClean="0"/>
            <a:t>-, </a:t>
          </a:r>
          <a:r>
            <a:rPr lang="fr-CH" b="0" dirty="0" err="1" smtClean="0"/>
            <a:t>Symbiotics</a:t>
          </a:r>
          <a:r>
            <a:rPr lang="fr-CH" b="0" dirty="0" smtClean="0"/>
            <a:t> / </a:t>
          </a:r>
          <a:r>
            <a:rPr lang="fr-CH" b="0" dirty="0" err="1" smtClean="0"/>
            <a:t>Antibiotics</a:t>
          </a:r>
          <a:r>
            <a:rPr lang="fr-CH" b="0" dirty="0" smtClean="0"/>
            <a:t> // </a:t>
          </a:r>
          <a:r>
            <a:rPr lang="fr-CH" dirty="0" smtClean="0"/>
            <a:t>1st 1000 days, </a:t>
          </a:r>
          <a:r>
            <a:rPr lang="fr-CH" dirty="0" err="1" smtClean="0"/>
            <a:t>functional</a:t>
          </a:r>
          <a:r>
            <a:rPr lang="fr-CH" dirty="0" smtClean="0"/>
            <a:t> </a:t>
          </a:r>
          <a:r>
            <a:rPr lang="fr-CH" dirty="0" err="1" smtClean="0"/>
            <a:t>variability</a:t>
          </a:r>
          <a:endParaRPr lang="en-US" dirty="0"/>
        </a:p>
      </dgm:t>
    </dgm:pt>
    <dgm:pt modelId="{32A21E0E-8157-488F-A46C-1C71225AAD36}" type="parTrans" cxnId="{B28F701F-F93A-446F-A7FF-AB5FDB29EFAE}">
      <dgm:prSet/>
      <dgm:spPr/>
      <dgm:t>
        <a:bodyPr/>
        <a:lstStyle/>
        <a:p>
          <a:endParaRPr lang="en-US"/>
        </a:p>
      </dgm:t>
    </dgm:pt>
    <dgm:pt modelId="{0149263B-B6FF-4D7E-A4AE-50DB1EC38AAF}" type="sibTrans" cxnId="{B28F701F-F93A-446F-A7FF-AB5FDB29EFAE}">
      <dgm:prSet/>
      <dgm:spPr/>
      <dgm:t>
        <a:bodyPr/>
        <a:lstStyle/>
        <a:p>
          <a:endParaRPr lang="en-US"/>
        </a:p>
      </dgm:t>
    </dgm:pt>
    <dgm:pt modelId="{98C4CC03-A0DD-4661-A17E-40210A40720C}">
      <dgm:prSet/>
      <dgm:spPr/>
      <dgm:t>
        <a:bodyPr/>
        <a:lstStyle/>
        <a:p>
          <a:r>
            <a:rPr lang="fr-CH" b="0" dirty="0" smtClean="0"/>
            <a:t>Access: patients’, </a:t>
          </a:r>
          <a:r>
            <a:rPr lang="fr-CH" b="0" dirty="0" err="1" smtClean="0"/>
            <a:t>payers</a:t>
          </a:r>
          <a:r>
            <a:rPr lang="fr-CH" b="0" dirty="0" smtClean="0"/>
            <a:t>’ </a:t>
          </a:r>
          <a:r>
            <a:rPr lang="fr-CH" b="0" dirty="0" err="1" smtClean="0"/>
            <a:t>views</a:t>
          </a:r>
          <a:r>
            <a:rPr lang="fr-CH" b="0" dirty="0" smtClean="0"/>
            <a:t>?</a:t>
          </a:r>
          <a:endParaRPr lang="fr-CH" dirty="0"/>
        </a:p>
      </dgm:t>
    </dgm:pt>
    <dgm:pt modelId="{18242649-CE77-482E-AB83-BEFEE5EA342B}" type="parTrans" cxnId="{7574B692-A9DF-446A-8158-BE2445213CE4}">
      <dgm:prSet/>
      <dgm:spPr/>
      <dgm:t>
        <a:bodyPr/>
        <a:lstStyle/>
        <a:p>
          <a:endParaRPr lang="en-US"/>
        </a:p>
      </dgm:t>
    </dgm:pt>
    <dgm:pt modelId="{F6D3C03C-2560-4684-85D3-D7A14F316E23}" type="sibTrans" cxnId="{7574B692-A9DF-446A-8158-BE2445213CE4}">
      <dgm:prSet/>
      <dgm:spPr/>
      <dgm:t>
        <a:bodyPr/>
        <a:lstStyle/>
        <a:p>
          <a:endParaRPr lang="en-US"/>
        </a:p>
      </dgm:t>
    </dgm:pt>
    <dgm:pt modelId="{75233386-AD3C-49DA-9008-251CC39C3BDE}" type="pres">
      <dgm:prSet presAssocID="{3EAD14A8-3E1D-42C2-A4AC-67289D7C92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6B4CA5-1D46-4D9C-9F64-2EC727082961}" type="pres">
      <dgm:prSet presAssocID="{302D934D-E7E5-4A15-8B5A-14830D59A33C}" presName="parentLin" presStyleCnt="0"/>
      <dgm:spPr/>
    </dgm:pt>
    <dgm:pt modelId="{E5DD179D-F9C2-484A-A09F-0A336319AC4D}" type="pres">
      <dgm:prSet presAssocID="{302D934D-E7E5-4A15-8B5A-14830D59A33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421E19C-8AA7-4C27-A7A4-CA1870DDCDAE}" type="pres">
      <dgm:prSet presAssocID="{302D934D-E7E5-4A15-8B5A-14830D59A3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1AF00-9475-4824-8AC0-A22B41DB0BB1}" type="pres">
      <dgm:prSet presAssocID="{302D934D-E7E5-4A15-8B5A-14830D59A33C}" presName="negativeSpace" presStyleCnt="0"/>
      <dgm:spPr/>
    </dgm:pt>
    <dgm:pt modelId="{FB1996ED-117E-4E02-ABF8-27DAFA3AE17E}" type="pres">
      <dgm:prSet presAssocID="{302D934D-E7E5-4A15-8B5A-14830D59A33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A085C-FE66-41AA-AF28-EB84C1E599AB}" type="pres">
      <dgm:prSet presAssocID="{82E626C7-E2DB-4453-94CE-140843BD981D}" presName="spaceBetweenRectangles" presStyleCnt="0"/>
      <dgm:spPr/>
    </dgm:pt>
    <dgm:pt modelId="{51CAA97D-FAAB-471F-8B24-7B46E6CC9F15}" type="pres">
      <dgm:prSet presAssocID="{65EC01E2-B06E-43F5-809B-76650FBA0D13}" presName="parentLin" presStyleCnt="0"/>
      <dgm:spPr/>
    </dgm:pt>
    <dgm:pt modelId="{96F51DCB-7898-486D-A61B-DB53F9348F33}" type="pres">
      <dgm:prSet presAssocID="{65EC01E2-B06E-43F5-809B-76650FBA0D1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AB93A99-F853-45B4-B982-BB9CEA49622B}" type="pres">
      <dgm:prSet presAssocID="{65EC01E2-B06E-43F5-809B-76650FBA0D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640AC-0788-4B13-99D2-B313EEA4B964}" type="pres">
      <dgm:prSet presAssocID="{65EC01E2-B06E-43F5-809B-76650FBA0D13}" presName="negativeSpace" presStyleCnt="0"/>
      <dgm:spPr/>
    </dgm:pt>
    <dgm:pt modelId="{80FAB12D-A72C-4E07-B144-451BD3B9981B}" type="pres">
      <dgm:prSet presAssocID="{65EC01E2-B06E-43F5-809B-76650FBA0D1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BE3C0-346D-434A-B0A1-96A4B905C6F5}" type="pres">
      <dgm:prSet presAssocID="{7C9718DA-61B5-4B1D-A2EA-CF23D852EB0E}" presName="spaceBetweenRectangles" presStyleCnt="0"/>
      <dgm:spPr/>
    </dgm:pt>
    <dgm:pt modelId="{A2E7BE5F-8BD3-4708-BE09-A47C2631E125}" type="pres">
      <dgm:prSet presAssocID="{3BBBA6F0-3C6B-4A21-944B-0DC41808D18E}" presName="parentLin" presStyleCnt="0"/>
      <dgm:spPr/>
    </dgm:pt>
    <dgm:pt modelId="{D11E51F2-6D11-41CE-91DE-5A062AED9E4A}" type="pres">
      <dgm:prSet presAssocID="{3BBBA6F0-3C6B-4A21-944B-0DC41808D18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D6EE0BD-8B4F-45C6-B0E4-DB94FCDDD767}" type="pres">
      <dgm:prSet presAssocID="{3BBBA6F0-3C6B-4A21-944B-0DC41808D1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0F028-1F4B-4D85-BB82-2D6FA0F021AD}" type="pres">
      <dgm:prSet presAssocID="{3BBBA6F0-3C6B-4A21-944B-0DC41808D18E}" presName="negativeSpace" presStyleCnt="0"/>
      <dgm:spPr/>
    </dgm:pt>
    <dgm:pt modelId="{887A05F3-63DB-4F4B-9DAE-C08E40E72C0D}" type="pres">
      <dgm:prSet presAssocID="{3BBBA6F0-3C6B-4A21-944B-0DC41808D18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2B71C-4088-4138-8F3F-15E79FC536D7}" type="pres">
      <dgm:prSet presAssocID="{935C44D2-58E3-4A91-947F-C2A21FFD80B9}" presName="spaceBetweenRectangles" presStyleCnt="0"/>
      <dgm:spPr/>
    </dgm:pt>
    <dgm:pt modelId="{D1B91047-BD6F-4C9A-868A-BBEAE5305784}" type="pres">
      <dgm:prSet presAssocID="{4CF94394-C824-4EE3-8CD8-0860AA6E4C77}" presName="parentLin" presStyleCnt="0"/>
      <dgm:spPr/>
    </dgm:pt>
    <dgm:pt modelId="{F72ECCB1-3113-43D2-9A6E-74500F50E299}" type="pres">
      <dgm:prSet presAssocID="{4CF94394-C824-4EE3-8CD8-0860AA6E4C7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7ABEFEE-7DE0-48E0-882E-9BBA57793692}" type="pres">
      <dgm:prSet presAssocID="{4CF94394-C824-4EE3-8CD8-0860AA6E4C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0E51D-BA7F-4ACC-91FC-FCF47DA7B506}" type="pres">
      <dgm:prSet presAssocID="{4CF94394-C824-4EE3-8CD8-0860AA6E4C77}" presName="negativeSpace" presStyleCnt="0"/>
      <dgm:spPr/>
    </dgm:pt>
    <dgm:pt modelId="{79AB828F-FE64-46E8-9577-7B9F82703C8F}" type="pres">
      <dgm:prSet presAssocID="{4CF94394-C824-4EE3-8CD8-0860AA6E4C7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F44DF-0714-4AD1-917D-F9B9DFA7681F}" type="presOf" srcId="{AF2C32F1-23BF-40C0-9CFA-E89F74351EAF}" destId="{79AB828F-FE64-46E8-9577-7B9F82703C8F}" srcOrd="0" destOrd="0" presId="urn:microsoft.com/office/officeart/2005/8/layout/list1"/>
    <dgm:cxn modelId="{D4D217D9-74C3-4B60-89D9-E0877EADC8AF}" type="presOf" srcId="{65EC01E2-B06E-43F5-809B-76650FBA0D13}" destId="{96F51DCB-7898-486D-A61B-DB53F9348F33}" srcOrd="0" destOrd="0" presId="urn:microsoft.com/office/officeart/2005/8/layout/list1"/>
    <dgm:cxn modelId="{64365AFE-8A78-4AAB-A326-BFFAD65FF9DA}" type="presOf" srcId="{E3EB59FF-4365-4AB3-9E94-4E9560C49276}" destId="{887A05F3-63DB-4F4B-9DAE-C08E40E72C0D}" srcOrd="0" destOrd="0" presId="urn:microsoft.com/office/officeart/2005/8/layout/list1"/>
    <dgm:cxn modelId="{7681C6EA-9829-4AE6-9BE9-F0DB6B901D2A}" srcId="{3EAD14A8-3E1D-42C2-A4AC-67289D7C92D9}" destId="{302D934D-E7E5-4A15-8B5A-14830D59A33C}" srcOrd="0" destOrd="0" parTransId="{D9CA4010-0657-4553-9884-548D188CAF33}" sibTransId="{82E626C7-E2DB-4453-94CE-140843BD981D}"/>
    <dgm:cxn modelId="{EC4964BB-E82A-4F56-955C-506E91EFA235}" type="presOf" srcId="{8F7405F3-3841-4704-8754-3BD89D489B9D}" destId="{FB1996ED-117E-4E02-ABF8-27DAFA3AE17E}" srcOrd="0" destOrd="0" presId="urn:microsoft.com/office/officeart/2005/8/layout/list1"/>
    <dgm:cxn modelId="{2A4AFE82-035C-41DE-8609-30EDF8610E0B}" srcId="{3BBBA6F0-3C6B-4A21-944B-0DC41808D18E}" destId="{E3EB59FF-4365-4AB3-9E94-4E9560C49276}" srcOrd="0" destOrd="0" parTransId="{A626767F-1971-41D5-A565-21A1E2CE90B7}" sibTransId="{DC0AECFD-3A02-493A-850D-24613414A9D9}"/>
    <dgm:cxn modelId="{74722DA1-834F-41D0-8CF4-823E5D7417F3}" type="presOf" srcId="{3EAD14A8-3E1D-42C2-A4AC-67289D7C92D9}" destId="{75233386-AD3C-49DA-9008-251CC39C3BDE}" srcOrd="0" destOrd="0" presId="urn:microsoft.com/office/officeart/2005/8/layout/list1"/>
    <dgm:cxn modelId="{BB06781E-DFE2-41CC-9FC7-866E633B1066}" type="presOf" srcId="{3BBBA6F0-3C6B-4A21-944B-0DC41808D18E}" destId="{4D6EE0BD-8B4F-45C6-B0E4-DB94FCDDD767}" srcOrd="1" destOrd="0" presId="urn:microsoft.com/office/officeart/2005/8/layout/list1"/>
    <dgm:cxn modelId="{74DD9728-850A-47B4-B2BE-84FF86A770A7}" srcId="{3EAD14A8-3E1D-42C2-A4AC-67289D7C92D9}" destId="{3BBBA6F0-3C6B-4A21-944B-0DC41808D18E}" srcOrd="2" destOrd="0" parTransId="{EA2B4E0A-B4FC-4D94-8B3D-ED50F3122A51}" sibTransId="{935C44D2-58E3-4A91-947F-C2A21FFD80B9}"/>
    <dgm:cxn modelId="{7D71EB09-AC44-4840-9CFD-B31582F65205}" srcId="{3EAD14A8-3E1D-42C2-A4AC-67289D7C92D9}" destId="{65EC01E2-B06E-43F5-809B-76650FBA0D13}" srcOrd="1" destOrd="0" parTransId="{095BC57B-80A6-4480-9824-5F37AB2BC4A1}" sibTransId="{7C9718DA-61B5-4B1D-A2EA-CF23D852EB0E}"/>
    <dgm:cxn modelId="{1ABD47DD-A80F-4C2E-80BC-5C6A325797BF}" srcId="{302D934D-E7E5-4A15-8B5A-14830D59A33C}" destId="{8F7405F3-3841-4704-8754-3BD89D489B9D}" srcOrd="0" destOrd="0" parTransId="{1DD94145-5610-47A0-8FC9-675D5B769B7E}" sibTransId="{391C66CD-6C71-4DA5-9038-60904CEBE287}"/>
    <dgm:cxn modelId="{05596DB6-C929-42A2-98DA-982D7BB893A8}" type="presOf" srcId="{4CF94394-C824-4EE3-8CD8-0860AA6E4C77}" destId="{F72ECCB1-3113-43D2-9A6E-74500F50E299}" srcOrd="0" destOrd="0" presId="urn:microsoft.com/office/officeart/2005/8/layout/list1"/>
    <dgm:cxn modelId="{C084995F-E77E-4658-B052-3D07ED4FA4CE}" type="presOf" srcId="{3BBBA6F0-3C6B-4A21-944B-0DC41808D18E}" destId="{D11E51F2-6D11-41CE-91DE-5A062AED9E4A}" srcOrd="0" destOrd="0" presId="urn:microsoft.com/office/officeart/2005/8/layout/list1"/>
    <dgm:cxn modelId="{E9B87715-27D7-48B1-9E90-877CA142BE59}" type="presOf" srcId="{98C4CC03-A0DD-4661-A17E-40210A40720C}" destId="{79AB828F-FE64-46E8-9577-7B9F82703C8F}" srcOrd="0" destOrd="1" presId="urn:microsoft.com/office/officeart/2005/8/layout/list1"/>
    <dgm:cxn modelId="{3BB4E42D-D459-4CDE-8762-DFFAF5E1DA29}" srcId="{3EAD14A8-3E1D-42C2-A4AC-67289D7C92D9}" destId="{4CF94394-C824-4EE3-8CD8-0860AA6E4C77}" srcOrd="3" destOrd="0" parTransId="{1BCDFAFB-86FC-4FEC-AB23-2F9872F53582}" sibTransId="{87CDCE8D-097A-4EB0-816F-E295E5BF06E5}"/>
    <dgm:cxn modelId="{B01BA8CF-0C70-4C44-BF57-7F6390B0E52E}" type="presOf" srcId="{302D934D-E7E5-4A15-8B5A-14830D59A33C}" destId="{5421E19C-8AA7-4C27-A7A4-CA1870DDCDAE}" srcOrd="1" destOrd="0" presId="urn:microsoft.com/office/officeart/2005/8/layout/list1"/>
    <dgm:cxn modelId="{5E10F842-F60E-4E56-B4D6-4DA906F737AE}" type="presOf" srcId="{2CD3DDD1-3289-43F6-8DEE-C9878EBFBD87}" destId="{80FAB12D-A72C-4E07-B144-451BD3B9981B}" srcOrd="0" destOrd="0" presId="urn:microsoft.com/office/officeart/2005/8/layout/list1"/>
    <dgm:cxn modelId="{A362F809-1254-4606-B75D-AA06EAF65E3E}" srcId="{65EC01E2-B06E-43F5-809B-76650FBA0D13}" destId="{2CD3DDD1-3289-43F6-8DEE-C9878EBFBD87}" srcOrd="0" destOrd="0" parTransId="{926B6706-BF13-4EE1-ABAA-63866DD7F9B0}" sibTransId="{642EC73A-8F8A-4E06-804B-BB9A30E49B2F}"/>
    <dgm:cxn modelId="{F87CCB89-C649-495D-B915-C60E74A482C4}" type="presOf" srcId="{65EC01E2-B06E-43F5-809B-76650FBA0D13}" destId="{DAB93A99-F853-45B4-B982-BB9CEA49622B}" srcOrd="1" destOrd="0" presId="urn:microsoft.com/office/officeart/2005/8/layout/list1"/>
    <dgm:cxn modelId="{B28F701F-F93A-446F-A7FF-AB5FDB29EFAE}" srcId="{4CF94394-C824-4EE3-8CD8-0860AA6E4C77}" destId="{AF2C32F1-23BF-40C0-9CFA-E89F74351EAF}" srcOrd="0" destOrd="0" parTransId="{32A21E0E-8157-488F-A46C-1C71225AAD36}" sibTransId="{0149263B-B6FF-4D7E-A4AE-50DB1EC38AAF}"/>
    <dgm:cxn modelId="{B47261E0-2D7F-4EDE-8F1C-5F0071789B83}" type="presOf" srcId="{BBAC53CF-A4C3-4AE7-9D43-81E5B4A32D9C}" destId="{FB1996ED-117E-4E02-ABF8-27DAFA3AE17E}" srcOrd="0" destOrd="1" presId="urn:microsoft.com/office/officeart/2005/8/layout/list1"/>
    <dgm:cxn modelId="{7574B692-A9DF-446A-8158-BE2445213CE4}" srcId="{4CF94394-C824-4EE3-8CD8-0860AA6E4C77}" destId="{98C4CC03-A0DD-4661-A17E-40210A40720C}" srcOrd="1" destOrd="0" parTransId="{18242649-CE77-482E-AB83-BEFEE5EA342B}" sibTransId="{F6D3C03C-2560-4684-85D3-D7A14F316E23}"/>
    <dgm:cxn modelId="{BAA526D1-A973-4B09-9212-A71B8A8807A9}" type="presOf" srcId="{302D934D-E7E5-4A15-8B5A-14830D59A33C}" destId="{E5DD179D-F9C2-484A-A09F-0A336319AC4D}" srcOrd="0" destOrd="0" presId="urn:microsoft.com/office/officeart/2005/8/layout/list1"/>
    <dgm:cxn modelId="{ED61C399-E373-438A-BF70-2D8A8CA04778}" type="presOf" srcId="{4CF94394-C824-4EE3-8CD8-0860AA6E4C77}" destId="{A7ABEFEE-7DE0-48E0-882E-9BBA57793692}" srcOrd="1" destOrd="0" presId="urn:microsoft.com/office/officeart/2005/8/layout/list1"/>
    <dgm:cxn modelId="{BBBC4B3D-709F-40BE-BBCF-50EF746218B5}" srcId="{302D934D-E7E5-4A15-8B5A-14830D59A33C}" destId="{BBAC53CF-A4C3-4AE7-9D43-81E5B4A32D9C}" srcOrd="1" destOrd="0" parTransId="{BB21B1CD-92A9-47C7-8735-68E04999880D}" sibTransId="{CE34A28C-4F40-4218-962A-737AC3AFE2D8}"/>
    <dgm:cxn modelId="{7390BDC4-BF44-427B-A3D4-D62F2CAE8FA3}" type="presParOf" srcId="{75233386-AD3C-49DA-9008-251CC39C3BDE}" destId="{2A6B4CA5-1D46-4D9C-9F64-2EC727082961}" srcOrd="0" destOrd="0" presId="urn:microsoft.com/office/officeart/2005/8/layout/list1"/>
    <dgm:cxn modelId="{3C79851E-C031-4184-9928-2E1895B7703E}" type="presParOf" srcId="{2A6B4CA5-1D46-4D9C-9F64-2EC727082961}" destId="{E5DD179D-F9C2-484A-A09F-0A336319AC4D}" srcOrd="0" destOrd="0" presId="urn:microsoft.com/office/officeart/2005/8/layout/list1"/>
    <dgm:cxn modelId="{4034142E-56CF-40CD-B6BE-05424B91B2F1}" type="presParOf" srcId="{2A6B4CA5-1D46-4D9C-9F64-2EC727082961}" destId="{5421E19C-8AA7-4C27-A7A4-CA1870DDCDAE}" srcOrd="1" destOrd="0" presId="urn:microsoft.com/office/officeart/2005/8/layout/list1"/>
    <dgm:cxn modelId="{438A10BC-597C-48DB-A6C6-9196CC8A0D7E}" type="presParOf" srcId="{75233386-AD3C-49DA-9008-251CC39C3BDE}" destId="{31F1AF00-9475-4824-8AC0-A22B41DB0BB1}" srcOrd="1" destOrd="0" presId="urn:microsoft.com/office/officeart/2005/8/layout/list1"/>
    <dgm:cxn modelId="{2A272EF2-A439-4B3D-8D98-05B0B192CD4E}" type="presParOf" srcId="{75233386-AD3C-49DA-9008-251CC39C3BDE}" destId="{FB1996ED-117E-4E02-ABF8-27DAFA3AE17E}" srcOrd="2" destOrd="0" presId="urn:microsoft.com/office/officeart/2005/8/layout/list1"/>
    <dgm:cxn modelId="{AD4057C3-E6CE-4C85-9399-28C0B7F0BAD7}" type="presParOf" srcId="{75233386-AD3C-49DA-9008-251CC39C3BDE}" destId="{99FA085C-FE66-41AA-AF28-EB84C1E599AB}" srcOrd="3" destOrd="0" presId="urn:microsoft.com/office/officeart/2005/8/layout/list1"/>
    <dgm:cxn modelId="{5AB15560-1829-40A6-B3A7-B69AE2E5A89E}" type="presParOf" srcId="{75233386-AD3C-49DA-9008-251CC39C3BDE}" destId="{51CAA97D-FAAB-471F-8B24-7B46E6CC9F15}" srcOrd="4" destOrd="0" presId="urn:microsoft.com/office/officeart/2005/8/layout/list1"/>
    <dgm:cxn modelId="{4FA42660-C15F-4953-8E23-19099DA8EEAC}" type="presParOf" srcId="{51CAA97D-FAAB-471F-8B24-7B46E6CC9F15}" destId="{96F51DCB-7898-486D-A61B-DB53F9348F33}" srcOrd="0" destOrd="0" presId="urn:microsoft.com/office/officeart/2005/8/layout/list1"/>
    <dgm:cxn modelId="{C5F81156-289A-462A-85F5-1FEE0AE93718}" type="presParOf" srcId="{51CAA97D-FAAB-471F-8B24-7B46E6CC9F15}" destId="{DAB93A99-F853-45B4-B982-BB9CEA49622B}" srcOrd="1" destOrd="0" presId="urn:microsoft.com/office/officeart/2005/8/layout/list1"/>
    <dgm:cxn modelId="{C1DD56AB-1FDC-49BD-99C3-33733CECBF99}" type="presParOf" srcId="{75233386-AD3C-49DA-9008-251CC39C3BDE}" destId="{C63640AC-0788-4B13-99D2-B313EEA4B964}" srcOrd="5" destOrd="0" presId="urn:microsoft.com/office/officeart/2005/8/layout/list1"/>
    <dgm:cxn modelId="{FEC4860A-F46C-44A6-B89E-A48D4A4C84F1}" type="presParOf" srcId="{75233386-AD3C-49DA-9008-251CC39C3BDE}" destId="{80FAB12D-A72C-4E07-B144-451BD3B9981B}" srcOrd="6" destOrd="0" presId="urn:microsoft.com/office/officeart/2005/8/layout/list1"/>
    <dgm:cxn modelId="{5E678F4B-0A9B-4B5B-95A7-7E68345C7734}" type="presParOf" srcId="{75233386-AD3C-49DA-9008-251CC39C3BDE}" destId="{4C7BE3C0-346D-434A-B0A1-96A4B905C6F5}" srcOrd="7" destOrd="0" presId="urn:microsoft.com/office/officeart/2005/8/layout/list1"/>
    <dgm:cxn modelId="{7858C309-793B-4682-BA4B-9D30D8EC07A4}" type="presParOf" srcId="{75233386-AD3C-49DA-9008-251CC39C3BDE}" destId="{A2E7BE5F-8BD3-4708-BE09-A47C2631E125}" srcOrd="8" destOrd="0" presId="urn:microsoft.com/office/officeart/2005/8/layout/list1"/>
    <dgm:cxn modelId="{35B9AB0F-CA43-4E7F-BF47-C3D08E20A343}" type="presParOf" srcId="{A2E7BE5F-8BD3-4708-BE09-A47C2631E125}" destId="{D11E51F2-6D11-41CE-91DE-5A062AED9E4A}" srcOrd="0" destOrd="0" presId="urn:microsoft.com/office/officeart/2005/8/layout/list1"/>
    <dgm:cxn modelId="{F4794ECB-A124-4C14-9EAD-A92580E8BB75}" type="presParOf" srcId="{A2E7BE5F-8BD3-4708-BE09-A47C2631E125}" destId="{4D6EE0BD-8B4F-45C6-B0E4-DB94FCDDD767}" srcOrd="1" destOrd="0" presId="urn:microsoft.com/office/officeart/2005/8/layout/list1"/>
    <dgm:cxn modelId="{CAFFDBB6-727E-4070-970C-91EC9270A594}" type="presParOf" srcId="{75233386-AD3C-49DA-9008-251CC39C3BDE}" destId="{64C0F028-1F4B-4D85-BB82-2D6FA0F021AD}" srcOrd="9" destOrd="0" presId="urn:microsoft.com/office/officeart/2005/8/layout/list1"/>
    <dgm:cxn modelId="{6970347B-93C4-40DF-9CFF-DD826E99AD71}" type="presParOf" srcId="{75233386-AD3C-49DA-9008-251CC39C3BDE}" destId="{887A05F3-63DB-4F4B-9DAE-C08E40E72C0D}" srcOrd="10" destOrd="0" presId="urn:microsoft.com/office/officeart/2005/8/layout/list1"/>
    <dgm:cxn modelId="{AD7A39BD-0928-44BA-B80B-59EE8A32C8E5}" type="presParOf" srcId="{75233386-AD3C-49DA-9008-251CC39C3BDE}" destId="{C702B71C-4088-4138-8F3F-15E79FC536D7}" srcOrd="11" destOrd="0" presId="urn:microsoft.com/office/officeart/2005/8/layout/list1"/>
    <dgm:cxn modelId="{6FF65AF8-AD43-4A2E-A861-315C1FC556C9}" type="presParOf" srcId="{75233386-AD3C-49DA-9008-251CC39C3BDE}" destId="{D1B91047-BD6F-4C9A-868A-BBEAE5305784}" srcOrd="12" destOrd="0" presId="urn:microsoft.com/office/officeart/2005/8/layout/list1"/>
    <dgm:cxn modelId="{DEA46147-BA21-4315-8B3D-BCF4B525BD7E}" type="presParOf" srcId="{D1B91047-BD6F-4C9A-868A-BBEAE5305784}" destId="{F72ECCB1-3113-43D2-9A6E-74500F50E299}" srcOrd="0" destOrd="0" presId="urn:microsoft.com/office/officeart/2005/8/layout/list1"/>
    <dgm:cxn modelId="{6AC560FC-AD3F-42F2-81F5-B56771007A9B}" type="presParOf" srcId="{D1B91047-BD6F-4C9A-868A-BBEAE5305784}" destId="{A7ABEFEE-7DE0-48E0-882E-9BBA57793692}" srcOrd="1" destOrd="0" presId="urn:microsoft.com/office/officeart/2005/8/layout/list1"/>
    <dgm:cxn modelId="{E97D1679-1EF3-4D2F-AEC6-DDBF214079D1}" type="presParOf" srcId="{75233386-AD3C-49DA-9008-251CC39C3BDE}" destId="{6C00E51D-BA7F-4ACC-91FC-FCF47DA7B506}" srcOrd="13" destOrd="0" presId="urn:microsoft.com/office/officeart/2005/8/layout/list1"/>
    <dgm:cxn modelId="{701CD58C-2FA9-41F2-B1FC-04D52FD07C6A}" type="presParOf" srcId="{75233386-AD3C-49DA-9008-251CC39C3BDE}" destId="{79AB828F-FE64-46E8-9577-7B9F82703C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E53E3F-CD8A-496B-B46D-59BBCC1114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9A9D2-B1EA-41AE-A74F-1F22F9D35965}">
      <dgm:prSet phldrT="[Text]"/>
      <dgm:spPr/>
      <dgm:t>
        <a:bodyPr/>
        <a:lstStyle/>
        <a:p>
          <a:r>
            <a:rPr lang="fr-CH" b="1" dirty="0" err="1" smtClean="0"/>
            <a:t>Biological</a:t>
          </a:r>
          <a:r>
            <a:rPr lang="fr-CH" b="1" dirty="0" smtClean="0"/>
            <a:t> Drug</a:t>
          </a:r>
          <a:endParaRPr lang="en-US" dirty="0"/>
        </a:p>
      </dgm:t>
    </dgm:pt>
    <dgm:pt modelId="{9A9294E7-49C7-43B9-AB9E-B5B357AC8315}" type="parTrans" cxnId="{A99756D9-C3E4-4F9E-A607-03A8B9589C32}">
      <dgm:prSet/>
      <dgm:spPr/>
      <dgm:t>
        <a:bodyPr/>
        <a:lstStyle/>
        <a:p>
          <a:endParaRPr lang="en-US"/>
        </a:p>
      </dgm:t>
    </dgm:pt>
    <dgm:pt modelId="{5DDD90C6-4A48-4B62-A9F5-68138ABA45FF}" type="sibTrans" cxnId="{A99756D9-C3E4-4F9E-A607-03A8B9589C32}">
      <dgm:prSet/>
      <dgm:spPr/>
      <dgm:t>
        <a:bodyPr/>
        <a:lstStyle/>
        <a:p>
          <a:endParaRPr lang="en-US"/>
        </a:p>
      </dgm:t>
    </dgm:pt>
    <dgm:pt modelId="{D68FBFBF-0EC1-4EDB-84C4-CCFC4AE5055B}">
      <dgm:prSet phldrT="[Text]"/>
      <dgm:spPr/>
      <dgm:t>
        <a:bodyPr/>
        <a:lstStyle/>
        <a:p>
          <a:r>
            <a:rPr lang="fr-CH" b="1" dirty="0" smtClean="0"/>
            <a:t>FSMP/ Medical Food </a:t>
          </a:r>
          <a:r>
            <a:rPr lang="fr-CH" b="0" dirty="0" smtClean="0"/>
            <a:t>(tube </a:t>
          </a:r>
          <a:r>
            <a:rPr lang="fr-CH" b="0" dirty="0" err="1" smtClean="0"/>
            <a:t>feeds</a:t>
          </a:r>
          <a:r>
            <a:rPr lang="fr-CH" b="0" dirty="0" smtClean="0"/>
            <a:t> or ONS)</a:t>
          </a:r>
          <a:endParaRPr lang="en-US" dirty="0"/>
        </a:p>
      </dgm:t>
    </dgm:pt>
    <dgm:pt modelId="{965D2C5A-2049-4F50-A6DB-79C3F1603B0D}" type="parTrans" cxnId="{26EFAB6C-E328-4207-88E4-4FAFD501BFFD}">
      <dgm:prSet/>
      <dgm:spPr/>
      <dgm:t>
        <a:bodyPr/>
        <a:lstStyle/>
        <a:p>
          <a:endParaRPr lang="en-US"/>
        </a:p>
      </dgm:t>
    </dgm:pt>
    <dgm:pt modelId="{4EC2CB2A-5402-4B37-BF55-820DBF61AC4B}" type="sibTrans" cxnId="{26EFAB6C-E328-4207-88E4-4FAFD501BFFD}">
      <dgm:prSet/>
      <dgm:spPr/>
      <dgm:t>
        <a:bodyPr/>
        <a:lstStyle/>
        <a:p>
          <a:endParaRPr lang="en-US"/>
        </a:p>
      </dgm:t>
    </dgm:pt>
    <dgm:pt modelId="{9E449752-9589-4EBE-BF06-6E79EAB00264}">
      <dgm:prSet phldrT="[Text]"/>
      <dgm:spPr/>
      <dgm:t>
        <a:bodyPr/>
        <a:lstStyle/>
        <a:p>
          <a:r>
            <a:rPr lang="fr-CH" b="1" dirty="0" smtClean="0"/>
            <a:t>Food Health Claim </a:t>
          </a:r>
          <a:r>
            <a:rPr lang="fr-CH" b="0" dirty="0" smtClean="0"/>
            <a:t>(EU NHCR Art.14; US</a:t>
          </a:r>
          <a:r>
            <a:rPr lang="fr-CH" b="1" dirty="0" smtClean="0"/>
            <a:t>)</a:t>
          </a:r>
          <a:endParaRPr lang="en-US" dirty="0"/>
        </a:p>
      </dgm:t>
    </dgm:pt>
    <dgm:pt modelId="{D9494E25-E6FF-4EDC-9C18-BA90A2162362}" type="parTrans" cxnId="{282FB247-47FC-495D-A7F8-8F95BD0737B5}">
      <dgm:prSet/>
      <dgm:spPr/>
      <dgm:t>
        <a:bodyPr/>
        <a:lstStyle/>
        <a:p>
          <a:endParaRPr lang="en-US"/>
        </a:p>
      </dgm:t>
    </dgm:pt>
    <dgm:pt modelId="{A0A9FBB1-4E62-43BF-B54C-2328057A2045}" type="sibTrans" cxnId="{282FB247-47FC-495D-A7F8-8F95BD0737B5}">
      <dgm:prSet/>
      <dgm:spPr/>
      <dgm:t>
        <a:bodyPr/>
        <a:lstStyle/>
        <a:p>
          <a:endParaRPr lang="en-US"/>
        </a:p>
      </dgm:t>
    </dgm:pt>
    <dgm:pt modelId="{FC38E43D-C5AC-4C6C-A241-780AFF6AD26B}">
      <dgm:prSet/>
      <dgm:spPr/>
      <dgm:t>
        <a:bodyPr/>
        <a:lstStyle/>
        <a:p>
          <a:r>
            <a:rPr lang="fr-CH" b="0" dirty="0" smtClean="0"/>
            <a:t>... </a:t>
          </a:r>
          <a:r>
            <a:rPr lang="fr-CH" b="0" dirty="0" err="1" smtClean="0"/>
            <a:t>prevention</a:t>
          </a:r>
          <a:r>
            <a:rPr lang="fr-CH" b="0" dirty="0" smtClean="0"/>
            <a:t>, </a:t>
          </a:r>
          <a:r>
            <a:rPr lang="fr-CH" b="0" dirty="0" err="1" smtClean="0"/>
            <a:t>treatment</a:t>
          </a:r>
          <a:r>
            <a:rPr lang="fr-CH" b="0" dirty="0" smtClean="0"/>
            <a:t>, cure of IBD / … </a:t>
          </a:r>
          <a:r>
            <a:rPr lang="fr-CH" b="0" dirty="0" err="1" smtClean="0"/>
            <a:t>C.diff</a:t>
          </a:r>
          <a:r>
            <a:rPr lang="fr-CH" b="0" dirty="0" smtClean="0"/>
            <a:t>. »</a:t>
          </a:r>
          <a:endParaRPr lang="en-US" b="0" dirty="0"/>
        </a:p>
      </dgm:t>
    </dgm:pt>
    <dgm:pt modelId="{B72C25FB-1303-4497-B5C3-0679A9D07B02}" type="parTrans" cxnId="{95C1211B-4968-4945-AB2A-F3DD7C86DDB1}">
      <dgm:prSet/>
      <dgm:spPr/>
      <dgm:t>
        <a:bodyPr/>
        <a:lstStyle/>
        <a:p>
          <a:endParaRPr lang="en-US"/>
        </a:p>
      </dgm:t>
    </dgm:pt>
    <dgm:pt modelId="{6AD52310-39E5-4125-A939-05B42ACC9B41}" type="sibTrans" cxnId="{95C1211B-4968-4945-AB2A-F3DD7C86DDB1}">
      <dgm:prSet/>
      <dgm:spPr/>
      <dgm:t>
        <a:bodyPr/>
        <a:lstStyle/>
        <a:p>
          <a:endParaRPr lang="en-US"/>
        </a:p>
      </dgm:t>
    </dgm:pt>
    <dgm:pt modelId="{54F0094D-01C5-4D48-9207-9E60449CC4DB}">
      <dgm:prSet/>
      <dgm:spPr/>
      <dgm:t>
        <a:bodyPr/>
        <a:lstStyle/>
        <a:p>
          <a:r>
            <a:rPr lang="fr-CH" b="0" dirty="0" smtClean="0"/>
            <a:t>… </a:t>
          </a:r>
          <a:r>
            <a:rPr lang="fr-CH" b="0" dirty="0" err="1" smtClean="0"/>
            <a:t>dietary</a:t>
          </a:r>
          <a:r>
            <a:rPr lang="fr-CH" b="0" dirty="0" smtClean="0"/>
            <a:t> management of IBD»</a:t>
          </a:r>
          <a:endParaRPr lang="en-US" b="0" dirty="0"/>
        </a:p>
      </dgm:t>
    </dgm:pt>
    <dgm:pt modelId="{5BB39BE4-2A61-4A33-AB5B-586264BD9F99}" type="parTrans" cxnId="{0423A733-1350-46F6-8E5A-7FB601B47137}">
      <dgm:prSet/>
      <dgm:spPr/>
      <dgm:t>
        <a:bodyPr/>
        <a:lstStyle/>
        <a:p>
          <a:endParaRPr lang="en-US"/>
        </a:p>
      </dgm:t>
    </dgm:pt>
    <dgm:pt modelId="{F1F4714A-5245-42CE-9481-DB8E1BCA1F03}" type="sibTrans" cxnId="{0423A733-1350-46F6-8E5A-7FB601B47137}">
      <dgm:prSet/>
      <dgm:spPr/>
      <dgm:t>
        <a:bodyPr/>
        <a:lstStyle/>
        <a:p>
          <a:endParaRPr lang="en-US"/>
        </a:p>
      </dgm:t>
    </dgm:pt>
    <dgm:pt modelId="{A4B751E1-308E-42FB-9C82-E0EBB21E5D65}">
      <dgm:prSet/>
      <dgm:spPr/>
      <dgm:t>
        <a:bodyPr/>
        <a:lstStyle/>
        <a:p>
          <a:r>
            <a:rPr lang="fr-CH" b="0" dirty="0" smtClean="0"/>
            <a:t>… </a:t>
          </a:r>
          <a:r>
            <a:rPr lang="fr-CH" b="0" dirty="0" err="1" smtClean="0"/>
            <a:t>risk</a:t>
          </a:r>
          <a:r>
            <a:rPr lang="fr-CH" b="0" dirty="0" smtClean="0"/>
            <a:t> (factor) </a:t>
          </a:r>
          <a:r>
            <a:rPr lang="fr-CH" b="0" dirty="0" err="1" smtClean="0"/>
            <a:t>reduction</a:t>
          </a:r>
          <a:r>
            <a:rPr lang="fr-CH" b="0" dirty="0" smtClean="0"/>
            <a:t> of IBD» (~«Disease </a:t>
          </a:r>
          <a:r>
            <a:rPr lang="fr-CH" b="0" dirty="0" err="1" smtClean="0"/>
            <a:t>Prevention</a:t>
          </a:r>
          <a:r>
            <a:rPr lang="fr-CH" b="0" dirty="0" smtClean="0"/>
            <a:t>»)</a:t>
          </a:r>
          <a:endParaRPr lang="en-US" b="0" dirty="0"/>
        </a:p>
      </dgm:t>
    </dgm:pt>
    <dgm:pt modelId="{92520E59-99ED-4EDB-A113-16E8C5280AEF}" type="parTrans" cxnId="{51F2E7E7-C9F8-4A2B-932D-2E8154B8B315}">
      <dgm:prSet/>
      <dgm:spPr/>
      <dgm:t>
        <a:bodyPr/>
        <a:lstStyle/>
        <a:p>
          <a:endParaRPr lang="en-US"/>
        </a:p>
      </dgm:t>
    </dgm:pt>
    <dgm:pt modelId="{FF17A7FC-B8EE-4F68-8D75-28E15566B318}" type="sibTrans" cxnId="{51F2E7E7-C9F8-4A2B-932D-2E8154B8B315}">
      <dgm:prSet/>
      <dgm:spPr/>
      <dgm:t>
        <a:bodyPr/>
        <a:lstStyle/>
        <a:p>
          <a:endParaRPr lang="en-US"/>
        </a:p>
      </dgm:t>
    </dgm:pt>
    <dgm:pt modelId="{8AE529E7-F5BC-4C82-A289-D6C492E52658}">
      <dgm:prSet/>
      <dgm:spPr/>
      <dgm:t>
        <a:bodyPr/>
        <a:lstStyle/>
        <a:p>
          <a:r>
            <a:rPr lang="fr-CH" b="1" dirty="0" smtClean="0"/>
            <a:t>Food Health, S/F Claim </a:t>
          </a:r>
          <a:br>
            <a:rPr lang="fr-CH" b="1" dirty="0" smtClean="0"/>
          </a:br>
          <a:r>
            <a:rPr lang="fr-CH" b="0" dirty="0" smtClean="0"/>
            <a:t>(EU NHCR Art.13; US CFR)</a:t>
          </a:r>
          <a:endParaRPr lang="en-US" dirty="0"/>
        </a:p>
      </dgm:t>
    </dgm:pt>
    <dgm:pt modelId="{6427DB0E-FD0D-4296-9610-059C5E07197D}" type="parTrans" cxnId="{15D1015F-CAA2-4B75-8724-25A57063D4CA}">
      <dgm:prSet/>
      <dgm:spPr/>
      <dgm:t>
        <a:bodyPr/>
        <a:lstStyle/>
        <a:p>
          <a:endParaRPr lang="en-US"/>
        </a:p>
      </dgm:t>
    </dgm:pt>
    <dgm:pt modelId="{695EAF38-F1B0-4751-96FC-6C1416BE2BA9}" type="sibTrans" cxnId="{15D1015F-CAA2-4B75-8724-25A57063D4CA}">
      <dgm:prSet/>
      <dgm:spPr/>
      <dgm:t>
        <a:bodyPr/>
        <a:lstStyle/>
        <a:p>
          <a:endParaRPr lang="en-US"/>
        </a:p>
      </dgm:t>
    </dgm:pt>
    <dgm:pt modelId="{DA58D5B9-498F-4452-B3B3-02A2E4E32260}">
      <dgm:prSet/>
      <dgm:spPr/>
      <dgm:t>
        <a:bodyPr/>
        <a:lstStyle/>
        <a:p>
          <a:r>
            <a:rPr lang="fr-CH" b="0" dirty="0" smtClean="0"/>
            <a:t>… normal </a:t>
          </a:r>
          <a:r>
            <a:rPr lang="fr-CH" b="0" dirty="0" err="1" smtClean="0"/>
            <a:t>bowel</a:t>
          </a:r>
          <a:r>
            <a:rPr lang="fr-CH" b="0" dirty="0" smtClean="0"/>
            <a:t> </a:t>
          </a:r>
          <a:r>
            <a:rPr lang="fr-CH" b="0" dirty="0" err="1" smtClean="0"/>
            <a:t>function</a:t>
          </a:r>
          <a:r>
            <a:rPr lang="fr-CH" b="0" dirty="0" smtClean="0"/>
            <a:t> / </a:t>
          </a:r>
          <a:r>
            <a:rPr lang="en-US" b="0" dirty="0" smtClean="0"/>
            <a:t>increase in </a:t>
          </a:r>
          <a:r>
            <a:rPr lang="en-US" b="0" dirty="0" err="1" smtClean="0"/>
            <a:t>faecal</a:t>
          </a:r>
          <a:r>
            <a:rPr lang="en-US" b="0" dirty="0" smtClean="0"/>
            <a:t> bulk</a:t>
          </a:r>
          <a:r>
            <a:rPr lang="fr-CH" b="0" dirty="0" smtClean="0"/>
            <a:t>»</a:t>
          </a:r>
          <a:endParaRPr lang="en-US" b="0" dirty="0"/>
        </a:p>
      </dgm:t>
    </dgm:pt>
    <dgm:pt modelId="{5CAFB77B-0C96-44DB-BFA2-E06D4918ED26}" type="parTrans" cxnId="{ABBB023C-89B1-48A0-91FD-5E0792827EF9}">
      <dgm:prSet/>
      <dgm:spPr/>
      <dgm:t>
        <a:bodyPr/>
        <a:lstStyle/>
        <a:p>
          <a:endParaRPr lang="en-US"/>
        </a:p>
      </dgm:t>
    </dgm:pt>
    <dgm:pt modelId="{A62DFDDB-2114-45BE-B9CB-5D4F8135FCEB}" type="sibTrans" cxnId="{ABBB023C-89B1-48A0-91FD-5E0792827EF9}">
      <dgm:prSet/>
      <dgm:spPr/>
      <dgm:t>
        <a:bodyPr/>
        <a:lstStyle/>
        <a:p>
          <a:endParaRPr lang="en-US"/>
        </a:p>
      </dgm:t>
    </dgm:pt>
    <dgm:pt modelId="{58A17ECB-2BCD-4A39-9C3D-0E88857A31AA}" type="pres">
      <dgm:prSet presAssocID="{22E53E3F-CD8A-496B-B46D-59BBCC1114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8821E8-3842-4A78-B198-370561F0D31D}" type="pres">
      <dgm:prSet presAssocID="{A119A9D2-B1EA-41AE-A74F-1F22F9D35965}" presName="parentLin" presStyleCnt="0"/>
      <dgm:spPr/>
    </dgm:pt>
    <dgm:pt modelId="{28DF86A6-93DE-4A93-8A36-CFA4C0746397}" type="pres">
      <dgm:prSet presAssocID="{A119A9D2-B1EA-41AE-A74F-1F22F9D359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C467E82-753D-4F06-A4C7-CD741EB0523E}" type="pres">
      <dgm:prSet presAssocID="{A119A9D2-B1EA-41AE-A74F-1F22F9D359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63312-1361-4257-95ED-A8743E3CE33F}" type="pres">
      <dgm:prSet presAssocID="{A119A9D2-B1EA-41AE-A74F-1F22F9D35965}" presName="negativeSpace" presStyleCnt="0"/>
      <dgm:spPr/>
    </dgm:pt>
    <dgm:pt modelId="{C90B54E9-5AED-458C-AD17-2B315BC00A6E}" type="pres">
      <dgm:prSet presAssocID="{A119A9D2-B1EA-41AE-A74F-1F22F9D3596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F9B37-70DA-458F-A81F-ECD87B4A6FD4}" type="pres">
      <dgm:prSet presAssocID="{5DDD90C6-4A48-4B62-A9F5-68138ABA45FF}" presName="spaceBetweenRectangles" presStyleCnt="0"/>
      <dgm:spPr/>
    </dgm:pt>
    <dgm:pt modelId="{A4253F6F-6641-446D-9C73-C09FBC80EF65}" type="pres">
      <dgm:prSet presAssocID="{D68FBFBF-0EC1-4EDB-84C4-CCFC4AE5055B}" presName="parentLin" presStyleCnt="0"/>
      <dgm:spPr/>
    </dgm:pt>
    <dgm:pt modelId="{C45399AA-D8F1-4FEC-BEF6-0040D32E903F}" type="pres">
      <dgm:prSet presAssocID="{D68FBFBF-0EC1-4EDB-84C4-CCFC4AE5055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9011C7C-119C-41B7-BE02-DAAD82A2018E}" type="pres">
      <dgm:prSet presAssocID="{D68FBFBF-0EC1-4EDB-84C4-CCFC4AE505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A095B-9EDC-43D9-83FB-4992E56BD61F}" type="pres">
      <dgm:prSet presAssocID="{D68FBFBF-0EC1-4EDB-84C4-CCFC4AE5055B}" presName="negativeSpace" presStyleCnt="0"/>
      <dgm:spPr/>
    </dgm:pt>
    <dgm:pt modelId="{86AC42D8-8F23-429A-A952-2691E1612FB8}" type="pres">
      <dgm:prSet presAssocID="{D68FBFBF-0EC1-4EDB-84C4-CCFC4AE5055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A554-7F70-4230-9269-0DFFEA2DDC8B}" type="pres">
      <dgm:prSet presAssocID="{4EC2CB2A-5402-4B37-BF55-820DBF61AC4B}" presName="spaceBetweenRectangles" presStyleCnt="0"/>
      <dgm:spPr/>
    </dgm:pt>
    <dgm:pt modelId="{6292F7CF-20CB-4037-A109-FAC55A1378A3}" type="pres">
      <dgm:prSet presAssocID="{9E449752-9589-4EBE-BF06-6E79EAB00264}" presName="parentLin" presStyleCnt="0"/>
      <dgm:spPr/>
    </dgm:pt>
    <dgm:pt modelId="{0C3A6886-6145-48B9-9628-6010FB9AC8CE}" type="pres">
      <dgm:prSet presAssocID="{9E449752-9589-4EBE-BF06-6E79EAB0026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007D872-E095-4F76-8CB5-75894442A6D5}" type="pres">
      <dgm:prSet presAssocID="{9E449752-9589-4EBE-BF06-6E79EAB002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798AE-C3B4-4F4C-A995-EDA3E5A3AAF1}" type="pres">
      <dgm:prSet presAssocID="{9E449752-9589-4EBE-BF06-6E79EAB00264}" presName="negativeSpace" presStyleCnt="0"/>
      <dgm:spPr/>
    </dgm:pt>
    <dgm:pt modelId="{28B1F21F-FDA3-4297-9F20-69E087A198D0}" type="pres">
      <dgm:prSet presAssocID="{9E449752-9589-4EBE-BF06-6E79EAB0026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F3749-291D-4EAE-AD17-2AAE0EDA9DBA}" type="pres">
      <dgm:prSet presAssocID="{A0A9FBB1-4E62-43BF-B54C-2328057A2045}" presName="spaceBetweenRectangles" presStyleCnt="0"/>
      <dgm:spPr/>
    </dgm:pt>
    <dgm:pt modelId="{1A2D9DDC-2634-4BE7-AF36-E6BAF19D360E}" type="pres">
      <dgm:prSet presAssocID="{8AE529E7-F5BC-4C82-A289-D6C492E52658}" presName="parentLin" presStyleCnt="0"/>
      <dgm:spPr/>
    </dgm:pt>
    <dgm:pt modelId="{E589984E-FDD0-4AB8-9273-E5B2B2809195}" type="pres">
      <dgm:prSet presAssocID="{8AE529E7-F5BC-4C82-A289-D6C492E5265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274BC92-824E-4F37-A246-DDE4A547BC19}" type="pres">
      <dgm:prSet presAssocID="{8AE529E7-F5BC-4C82-A289-D6C492E526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5A7EF-8ECC-4266-86AB-8A98746AFB25}" type="pres">
      <dgm:prSet presAssocID="{8AE529E7-F5BC-4C82-A289-D6C492E52658}" presName="negativeSpace" presStyleCnt="0"/>
      <dgm:spPr/>
    </dgm:pt>
    <dgm:pt modelId="{C114BEA3-6E50-4A84-AA4B-3CC4C505F9F8}" type="pres">
      <dgm:prSet presAssocID="{8AE529E7-F5BC-4C82-A289-D6C492E5265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FAB6C-E328-4207-88E4-4FAFD501BFFD}" srcId="{22E53E3F-CD8A-496B-B46D-59BBCC11143B}" destId="{D68FBFBF-0EC1-4EDB-84C4-CCFC4AE5055B}" srcOrd="1" destOrd="0" parTransId="{965D2C5A-2049-4F50-A6DB-79C3F1603B0D}" sibTransId="{4EC2CB2A-5402-4B37-BF55-820DBF61AC4B}"/>
    <dgm:cxn modelId="{95C1211B-4968-4945-AB2A-F3DD7C86DDB1}" srcId="{A119A9D2-B1EA-41AE-A74F-1F22F9D35965}" destId="{FC38E43D-C5AC-4C6C-A241-780AFF6AD26B}" srcOrd="0" destOrd="0" parTransId="{B72C25FB-1303-4497-B5C3-0679A9D07B02}" sibTransId="{6AD52310-39E5-4125-A939-05B42ACC9B41}"/>
    <dgm:cxn modelId="{CDE5CAD0-708C-4E83-A891-C1AE384215A0}" type="presOf" srcId="{8AE529E7-F5BC-4C82-A289-D6C492E52658}" destId="{E589984E-FDD0-4AB8-9273-E5B2B2809195}" srcOrd="0" destOrd="0" presId="urn:microsoft.com/office/officeart/2005/8/layout/list1"/>
    <dgm:cxn modelId="{7D084480-FE38-4F35-AD6E-D9F3C1A9B76B}" type="presOf" srcId="{D68FBFBF-0EC1-4EDB-84C4-CCFC4AE5055B}" destId="{59011C7C-119C-41B7-BE02-DAAD82A2018E}" srcOrd="1" destOrd="0" presId="urn:microsoft.com/office/officeart/2005/8/layout/list1"/>
    <dgm:cxn modelId="{282FB247-47FC-495D-A7F8-8F95BD0737B5}" srcId="{22E53E3F-CD8A-496B-B46D-59BBCC11143B}" destId="{9E449752-9589-4EBE-BF06-6E79EAB00264}" srcOrd="2" destOrd="0" parTransId="{D9494E25-E6FF-4EDC-9C18-BA90A2162362}" sibTransId="{A0A9FBB1-4E62-43BF-B54C-2328057A2045}"/>
    <dgm:cxn modelId="{148C6815-D903-401F-B62D-489F2BAE0ACD}" type="presOf" srcId="{22E53E3F-CD8A-496B-B46D-59BBCC11143B}" destId="{58A17ECB-2BCD-4A39-9C3D-0E88857A31AA}" srcOrd="0" destOrd="0" presId="urn:microsoft.com/office/officeart/2005/8/layout/list1"/>
    <dgm:cxn modelId="{51F2E7E7-C9F8-4A2B-932D-2E8154B8B315}" srcId="{9E449752-9589-4EBE-BF06-6E79EAB00264}" destId="{A4B751E1-308E-42FB-9C82-E0EBB21E5D65}" srcOrd="0" destOrd="0" parTransId="{92520E59-99ED-4EDB-A113-16E8C5280AEF}" sibTransId="{FF17A7FC-B8EE-4F68-8D75-28E15566B318}"/>
    <dgm:cxn modelId="{BED14E5B-4166-45E2-8144-FBAD8F83CB4E}" type="presOf" srcId="{A4B751E1-308E-42FB-9C82-E0EBB21E5D65}" destId="{28B1F21F-FDA3-4297-9F20-69E087A198D0}" srcOrd="0" destOrd="0" presId="urn:microsoft.com/office/officeart/2005/8/layout/list1"/>
    <dgm:cxn modelId="{A99756D9-C3E4-4F9E-A607-03A8B9589C32}" srcId="{22E53E3F-CD8A-496B-B46D-59BBCC11143B}" destId="{A119A9D2-B1EA-41AE-A74F-1F22F9D35965}" srcOrd="0" destOrd="0" parTransId="{9A9294E7-49C7-43B9-AB9E-B5B357AC8315}" sibTransId="{5DDD90C6-4A48-4B62-A9F5-68138ABA45FF}"/>
    <dgm:cxn modelId="{0423A733-1350-46F6-8E5A-7FB601B47137}" srcId="{D68FBFBF-0EC1-4EDB-84C4-CCFC4AE5055B}" destId="{54F0094D-01C5-4D48-9207-9E60449CC4DB}" srcOrd="0" destOrd="0" parTransId="{5BB39BE4-2A61-4A33-AB5B-586264BD9F99}" sibTransId="{F1F4714A-5245-42CE-9481-DB8E1BCA1F03}"/>
    <dgm:cxn modelId="{87CAE624-C9FD-4658-A0C7-5C7ACE71658D}" type="presOf" srcId="{A119A9D2-B1EA-41AE-A74F-1F22F9D35965}" destId="{28DF86A6-93DE-4A93-8A36-CFA4C0746397}" srcOrd="0" destOrd="0" presId="urn:microsoft.com/office/officeart/2005/8/layout/list1"/>
    <dgm:cxn modelId="{ABBB023C-89B1-48A0-91FD-5E0792827EF9}" srcId="{8AE529E7-F5BC-4C82-A289-D6C492E52658}" destId="{DA58D5B9-498F-4452-B3B3-02A2E4E32260}" srcOrd="0" destOrd="0" parTransId="{5CAFB77B-0C96-44DB-BFA2-E06D4918ED26}" sibTransId="{A62DFDDB-2114-45BE-B9CB-5D4F8135FCEB}"/>
    <dgm:cxn modelId="{5D7974AA-42AB-4776-9F27-ED53F6117EC3}" type="presOf" srcId="{9E449752-9589-4EBE-BF06-6E79EAB00264}" destId="{0C3A6886-6145-48B9-9628-6010FB9AC8CE}" srcOrd="0" destOrd="0" presId="urn:microsoft.com/office/officeart/2005/8/layout/list1"/>
    <dgm:cxn modelId="{96766287-8F88-4BCF-B8BF-5840907B45CA}" type="presOf" srcId="{9E449752-9589-4EBE-BF06-6E79EAB00264}" destId="{4007D872-E095-4F76-8CB5-75894442A6D5}" srcOrd="1" destOrd="0" presId="urn:microsoft.com/office/officeart/2005/8/layout/list1"/>
    <dgm:cxn modelId="{7C08D1B7-A31E-4E3F-9482-8E2716E3277A}" type="presOf" srcId="{A119A9D2-B1EA-41AE-A74F-1F22F9D35965}" destId="{EC467E82-753D-4F06-A4C7-CD741EB0523E}" srcOrd="1" destOrd="0" presId="urn:microsoft.com/office/officeart/2005/8/layout/list1"/>
    <dgm:cxn modelId="{8B7CB900-9BFE-4965-8C97-2F2C5402CD7A}" type="presOf" srcId="{FC38E43D-C5AC-4C6C-A241-780AFF6AD26B}" destId="{C90B54E9-5AED-458C-AD17-2B315BC00A6E}" srcOrd="0" destOrd="0" presId="urn:microsoft.com/office/officeart/2005/8/layout/list1"/>
    <dgm:cxn modelId="{FAC4A79B-AB9C-4E3E-9EAB-5B3C607EF768}" type="presOf" srcId="{D68FBFBF-0EC1-4EDB-84C4-CCFC4AE5055B}" destId="{C45399AA-D8F1-4FEC-BEF6-0040D32E903F}" srcOrd="0" destOrd="0" presId="urn:microsoft.com/office/officeart/2005/8/layout/list1"/>
    <dgm:cxn modelId="{23EB58DA-2A41-4F51-A6BE-436B2D76CD38}" type="presOf" srcId="{54F0094D-01C5-4D48-9207-9E60449CC4DB}" destId="{86AC42D8-8F23-429A-A952-2691E1612FB8}" srcOrd="0" destOrd="0" presId="urn:microsoft.com/office/officeart/2005/8/layout/list1"/>
    <dgm:cxn modelId="{E072424F-7DEF-44E1-915A-A67D10EC62E6}" type="presOf" srcId="{DA58D5B9-498F-4452-B3B3-02A2E4E32260}" destId="{C114BEA3-6E50-4A84-AA4B-3CC4C505F9F8}" srcOrd="0" destOrd="0" presId="urn:microsoft.com/office/officeart/2005/8/layout/list1"/>
    <dgm:cxn modelId="{15D1015F-CAA2-4B75-8724-25A57063D4CA}" srcId="{22E53E3F-CD8A-496B-B46D-59BBCC11143B}" destId="{8AE529E7-F5BC-4C82-A289-D6C492E52658}" srcOrd="3" destOrd="0" parTransId="{6427DB0E-FD0D-4296-9610-059C5E07197D}" sibTransId="{695EAF38-F1B0-4751-96FC-6C1416BE2BA9}"/>
    <dgm:cxn modelId="{80519B94-E46E-4BF2-A14E-26213A30B8A1}" type="presOf" srcId="{8AE529E7-F5BC-4C82-A289-D6C492E52658}" destId="{2274BC92-824E-4F37-A246-DDE4A547BC19}" srcOrd="1" destOrd="0" presId="urn:microsoft.com/office/officeart/2005/8/layout/list1"/>
    <dgm:cxn modelId="{6840782F-43F7-4673-BDD9-AF277DCF2919}" type="presParOf" srcId="{58A17ECB-2BCD-4A39-9C3D-0E88857A31AA}" destId="{958821E8-3842-4A78-B198-370561F0D31D}" srcOrd="0" destOrd="0" presId="urn:microsoft.com/office/officeart/2005/8/layout/list1"/>
    <dgm:cxn modelId="{1D58D41C-68BA-4CFC-9257-E02E787609A7}" type="presParOf" srcId="{958821E8-3842-4A78-B198-370561F0D31D}" destId="{28DF86A6-93DE-4A93-8A36-CFA4C0746397}" srcOrd="0" destOrd="0" presId="urn:microsoft.com/office/officeart/2005/8/layout/list1"/>
    <dgm:cxn modelId="{DA7ABD98-9147-4EF4-B1AB-E24BEF9C36C9}" type="presParOf" srcId="{958821E8-3842-4A78-B198-370561F0D31D}" destId="{EC467E82-753D-4F06-A4C7-CD741EB0523E}" srcOrd="1" destOrd="0" presId="urn:microsoft.com/office/officeart/2005/8/layout/list1"/>
    <dgm:cxn modelId="{7B4A5B18-5E27-435E-AB95-E8759AE2C42D}" type="presParOf" srcId="{58A17ECB-2BCD-4A39-9C3D-0E88857A31AA}" destId="{11C63312-1361-4257-95ED-A8743E3CE33F}" srcOrd="1" destOrd="0" presId="urn:microsoft.com/office/officeart/2005/8/layout/list1"/>
    <dgm:cxn modelId="{ACB9731B-BA1A-44CB-840D-9116FE689733}" type="presParOf" srcId="{58A17ECB-2BCD-4A39-9C3D-0E88857A31AA}" destId="{C90B54E9-5AED-458C-AD17-2B315BC00A6E}" srcOrd="2" destOrd="0" presId="urn:microsoft.com/office/officeart/2005/8/layout/list1"/>
    <dgm:cxn modelId="{726C4F35-D793-45CF-B5C8-4DCF9E0B27C7}" type="presParOf" srcId="{58A17ECB-2BCD-4A39-9C3D-0E88857A31AA}" destId="{1D0F9B37-70DA-458F-A81F-ECD87B4A6FD4}" srcOrd="3" destOrd="0" presId="urn:microsoft.com/office/officeart/2005/8/layout/list1"/>
    <dgm:cxn modelId="{8DFD1877-1543-4D21-8757-726B2E5F8440}" type="presParOf" srcId="{58A17ECB-2BCD-4A39-9C3D-0E88857A31AA}" destId="{A4253F6F-6641-446D-9C73-C09FBC80EF65}" srcOrd="4" destOrd="0" presId="urn:microsoft.com/office/officeart/2005/8/layout/list1"/>
    <dgm:cxn modelId="{A98FCCB6-C525-4936-8C50-88A4DC167E43}" type="presParOf" srcId="{A4253F6F-6641-446D-9C73-C09FBC80EF65}" destId="{C45399AA-D8F1-4FEC-BEF6-0040D32E903F}" srcOrd="0" destOrd="0" presId="urn:microsoft.com/office/officeart/2005/8/layout/list1"/>
    <dgm:cxn modelId="{161B019A-E958-42FE-99CD-230B44F1DF29}" type="presParOf" srcId="{A4253F6F-6641-446D-9C73-C09FBC80EF65}" destId="{59011C7C-119C-41B7-BE02-DAAD82A2018E}" srcOrd="1" destOrd="0" presId="urn:microsoft.com/office/officeart/2005/8/layout/list1"/>
    <dgm:cxn modelId="{E7647600-4298-4BA2-BD58-1D18A2772399}" type="presParOf" srcId="{58A17ECB-2BCD-4A39-9C3D-0E88857A31AA}" destId="{DDAA095B-9EDC-43D9-83FB-4992E56BD61F}" srcOrd="5" destOrd="0" presId="urn:microsoft.com/office/officeart/2005/8/layout/list1"/>
    <dgm:cxn modelId="{90E15908-87AC-4F8B-A39E-462357B32E4D}" type="presParOf" srcId="{58A17ECB-2BCD-4A39-9C3D-0E88857A31AA}" destId="{86AC42D8-8F23-429A-A952-2691E1612FB8}" srcOrd="6" destOrd="0" presId="urn:microsoft.com/office/officeart/2005/8/layout/list1"/>
    <dgm:cxn modelId="{C1334EA1-7487-4F28-B195-24326F148807}" type="presParOf" srcId="{58A17ECB-2BCD-4A39-9C3D-0E88857A31AA}" destId="{3DF0A554-7F70-4230-9269-0DFFEA2DDC8B}" srcOrd="7" destOrd="0" presId="urn:microsoft.com/office/officeart/2005/8/layout/list1"/>
    <dgm:cxn modelId="{8F5D2928-11D9-4BD2-91CA-8A855DC91BF4}" type="presParOf" srcId="{58A17ECB-2BCD-4A39-9C3D-0E88857A31AA}" destId="{6292F7CF-20CB-4037-A109-FAC55A1378A3}" srcOrd="8" destOrd="0" presId="urn:microsoft.com/office/officeart/2005/8/layout/list1"/>
    <dgm:cxn modelId="{BF9B28E6-DCEC-4069-9373-C40612842448}" type="presParOf" srcId="{6292F7CF-20CB-4037-A109-FAC55A1378A3}" destId="{0C3A6886-6145-48B9-9628-6010FB9AC8CE}" srcOrd="0" destOrd="0" presId="urn:microsoft.com/office/officeart/2005/8/layout/list1"/>
    <dgm:cxn modelId="{DC4A3AB6-5630-47A8-9A05-ECE0CAE398CC}" type="presParOf" srcId="{6292F7CF-20CB-4037-A109-FAC55A1378A3}" destId="{4007D872-E095-4F76-8CB5-75894442A6D5}" srcOrd="1" destOrd="0" presId="urn:microsoft.com/office/officeart/2005/8/layout/list1"/>
    <dgm:cxn modelId="{C8826C23-D7CC-4D4D-9AA7-1BB133569233}" type="presParOf" srcId="{58A17ECB-2BCD-4A39-9C3D-0E88857A31AA}" destId="{F37798AE-C3B4-4F4C-A995-EDA3E5A3AAF1}" srcOrd="9" destOrd="0" presId="urn:microsoft.com/office/officeart/2005/8/layout/list1"/>
    <dgm:cxn modelId="{6A0783E7-0AFD-44FD-A744-8A10562813F6}" type="presParOf" srcId="{58A17ECB-2BCD-4A39-9C3D-0E88857A31AA}" destId="{28B1F21F-FDA3-4297-9F20-69E087A198D0}" srcOrd="10" destOrd="0" presId="urn:microsoft.com/office/officeart/2005/8/layout/list1"/>
    <dgm:cxn modelId="{A5988082-5640-4FBE-9445-E95F4C900721}" type="presParOf" srcId="{58A17ECB-2BCD-4A39-9C3D-0E88857A31AA}" destId="{7EBF3749-291D-4EAE-AD17-2AAE0EDA9DBA}" srcOrd="11" destOrd="0" presId="urn:microsoft.com/office/officeart/2005/8/layout/list1"/>
    <dgm:cxn modelId="{7D2D28DC-0584-4D73-9626-2673A544E0EF}" type="presParOf" srcId="{58A17ECB-2BCD-4A39-9C3D-0E88857A31AA}" destId="{1A2D9DDC-2634-4BE7-AF36-E6BAF19D360E}" srcOrd="12" destOrd="0" presId="urn:microsoft.com/office/officeart/2005/8/layout/list1"/>
    <dgm:cxn modelId="{78A9F19B-B9E3-4D18-B68F-256381FC9BD9}" type="presParOf" srcId="{1A2D9DDC-2634-4BE7-AF36-E6BAF19D360E}" destId="{E589984E-FDD0-4AB8-9273-E5B2B2809195}" srcOrd="0" destOrd="0" presId="urn:microsoft.com/office/officeart/2005/8/layout/list1"/>
    <dgm:cxn modelId="{DBB1239E-6C07-447B-BF65-9275618E493B}" type="presParOf" srcId="{1A2D9DDC-2634-4BE7-AF36-E6BAF19D360E}" destId="{2274BC92-824E-4F37-A246-DDE4A547BC19}" srcOrd="1" destOrd="0" presId="urn:microsoft.com/office/officeart/2005/8/layout/list1"/>
    <dgm:cxn modelId="{9E882175-223A-42BF-96EB-213B5A311A67}" type="presParOf" srcId="{58A17ECB-2BCD-4A39-9C3D-0E88857A31AA}" destId="{F1D5A7EF-8ECC-4266-86AB-8A98746AFB25}" srcOrd="13" destOrd="0" presId="urn:microsoft.com/office/officeart/2005/8/layout/list1"/>
    <dgm:cxn modelId="{A50676E8-A2B7-4F7E-B057-0BAE6A9B28D5}" type="presParOf" srcId="{58A17ECB-2BCD-4A39-9C3D-0E88857A31AA}" destId="{C114BEA3-6E50-4A84-AA4B-3CC4C505F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791A67-00D1-4864-9AFA-BF53A16DF0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45FECF-4B96-4527-8937-7E572BE1E171}">
      <dgm:prSet phldrT="[Text]"/>
      <dgm:spPr/>
      <dgm:t>
        <a:bodyPr/>
        <a:lstStyle/>
        <a:p>
          <a:r>
            <a:rPr lang="fr-CH" dirty="0" smtClean="0"/>
            <a:t>Food Fortification</a:t>
          </a:r>
        </a:p>
        <a:p>
          <a:r>
            <a:rPr lang="fr-CH" dirty="0" smtClean="0"/>
            <a:t>«Varied &amp; Balanced» </a:t>
          </a:r>
          <a:br>
            <a:rPr lang="fr-CH" dirty="0" smtClean="0"/>
          </a:br>
          <a:r>
            <a:rPr lang="fr-CH" dirty="0" smtClean="0"/>
            <a:t>Dietary Guidelines</a:t>
          </a:r>
        </a:p>
        <a:p>
          <a:r>
            <a:rPr lang="fr-CH" dirty="0" smtClean="0"/>
            <a:t>DRI, NRV, EAR, UL, … </a:t>
          </a:r>
          <a:br>
            <a:rPr lang="fr-CH" dirty="0" smtClean="0"/>
          </a:br>
          <a:r>
            <a:rPr lang="fr-CH" dirty="0" smtClean="0"/>
            <a:t>(</a:t>
          </a:r>
          <a:r>
            <a:rPr lang="fr-CH" dirty="0" err="1" smtClean="0"/>
            <a:t>age</a:t>
          </a:r>
          <a:r>
            <a:rPr lang="fr-CH" dirty="0" smtClean="0"/>
            <a:t>/</a:t>
          </a:r>
          <a:r>
            <a:rPr lang="fr-CH" dirty="0" err="1" smtClean="0"/>
            <a:t>gender</a:t>
          </a:r>
          <a:r>
            <a:rPr lang="fr-CH" dirty="0" smtClean="0"/>
            <a:t>/</a:t>
          </a:r>
          <a:r>
            <a:rPr lang="fr-CH" dirty="0" err="1" smtClean="0"/>
            <a:t>pregnancy</a:t>
          </a:r>
          <a:r>
            <a:rPr lang="fr-CH" dirty="0" smtClean="0"/>
            <a:t> …)</a:t>
          </a:r>
          <a:endParaRPr lang="en-US" dirty="0"/>
        </a:p>
      </dgm:t>
    </dgm:pt>
    <dgm:pt modelId="{307DB9E6-9F93-4B8F-B111-B34A3B65E306}" type="parTrans" cxnId="{9D44BA2D-C9E5-40CC-A6C5-DFD70AC78CFB}">
      <dgm:prSet/>
      <dgm:spPr/>
      <dgm:t>
        <a:bodyPr/>
        <a:lstStyle/>
        <a:p>
          <a:endParaRPr lang="en-US"/>
        </a:p>
      </dgm:t>
    </dgm:pt>
    <dgm:pt modelId="{FD511600-28B8-470E-85F7-46F01F31372F}" type="sibTrans" cxnId="{9D44BA2D-C9E5-40CC-A6C5-DFD70AC78CFB}">
      <dgm:prSet/>
      <dgm:spPr/>
      <dgm:t>
        <a:bodyPr/>
        <a:lstStyle/>
        <a:p>
          <a:endParaRPr lang="en-US"/>
        </a:p>
      </dgm:t>
    </dgm:pt>
    <dgm:pt modelId="{B5B92589-8835-4CD9-A989-77793AE7055E}">
      <dgm:prSet phldrT="[Text]"/>
      <dgm:spPr/>
      <dgm:t>
        <a:bodyPr/>
        <a:lstStyle/>
        <a:p>
          <a:r>
            <a:rPr lang="fr-CH" dirty="0" smtClean="0"/>
            <a:t>NCD </a:t>
          </a:r>
          <a:r>
            <a:rPr lang="fr-CH" dirty="0" err="1" smtClean="0"/>
            <a:t>Prevention</a:t>
          </a:r>
          <a:endParaRPr lang="fr-CH" dirty="0" smtClean="0"/>
        </a:p>
        <a:p>
          <a:r>
            <a:rPr lang="fr-CH" dirty="0" smtClean="0"/>
            <a:t>Disease </a:t>
          </a:r>
          <a:r>
            <a:rPr lang="fr-CH" dirty="0" err="1" smtClean="0"/>
            <a:t>Related</a:t>
          </a:r>
          <a:r>
            <a:rPr lang="fr-CH" dirty="0" smtClean="0"/>
            <a:t> </a:t>
          </a:r>
          <a:br>
            <a:rPr lang="fr-CH" dirty="0" smtClean="0"/>
          </a:br>
          <a:r>
            <a:rPr lang="fr-CH" dirty="0" smtClean="0"/>
            <a:t>Malnutrition Management</a:t>
          </a:r>
        </a:p>
        <a:p>
          <a:r>
            <a:rPr lang="fr-CH" dirty="0" smtClean="0"/>
            <a:t>Nutrition </a:t>
          </a:r>
          <a:r>
            <a:rPr lang="fr-CH" dirty="0" err="1" smtClean="0"/>
            <a:t>Therapy</a:t>
          </a:r>
          <a:r>
            <a:rPr lang="fr-CH" dirty="0" smtClean="0"/>
            <a:t>, </a:t>
          </a:r>
          <a:r>
            <a:rPr lang="fr-CH" dirty="0" err="1" smtClean="0"/>
            <a:t>Enteral</a:t>
          </a:r>
          <a:r>
            <a:rPr lang="fr-CH" dirty="0" smtClean="0"/>
            <a:t> &amp; </a:t>
          </a:r>
          <a:r>
            <a:rPr lang="fr-CH" dirty="0" err="1" smtClean="0"/>
            <a:t>Parenteral</a:t>
          </a:r>
          <a:r>
            <a:rPr lang="fr-CH" dirty="0" smtClean="0"/>
            <a:t> Nutrition</a:t>
          </a:r>
        </a:p>
      </dgm:t>
    </dgm:pt>
    <dgm:pt modelId="{16CB123A-3271-4E91-B053-78B7002A7DE2}" type="parTrans" cxnId="{AB139AC3-905E-402E-B7DF-C51E59679FBA}">
      <dgm:prSet/>
      <dgm:spPr/>
      <dgm:t>
        <a:bodyPr/>
        <a:lstStyle/>
        <a:p>
          <a:endParaRPr lang="en-US"/>
        </a:p>
      </dgm:t>
    </dgm:pt>
    <dgm:pt modelId="{A09E0799-34C9-4FBB-8295-1DB74841300E}" type="sibTrans" cxnId="{AB139AC3-905E-402E-B7DF-C51E59679FBA}">
      <dgm:prSet/>
      <dgm:spPr/>
      <dgm:t>
        <a:bodyPr/>
        <a:lstStyle/>
        <a:p>
          <a:endParaRPr lang="en-US"/>
        </a:p>
      </dgm:t>
    </dgm:pt>
    <dgm:pt modelId="{6AAD9C09-BAB7-433B-B0AC-BFE9CFD98E3C}">
      <dgm:prSet phldrT="[Text]"/>
      <dgm:spPr/>
      <dgm:t>
        <a:bodyPr/>
        <a:lstStyle/>
        <a:p>
          <a:r>
            <a:rPr lang="fr-CH" dirty="0" smtClean="0">
              <a:latin typeface="+mn-lt"/>
            </a:rPr>
            <a:t>HealthCare </a:t>
          </a:r>
          <a:r>
            <a:rPr lang="fr-CH" dirty="0" err="1" smtClean="0">
              <a:latin typeface="+mn-lt"/>
            </a:rPr>
            <a:t>Professionals</a:t>
          </a:r>
          <a:endParaRPr lang="fr-CH" dirty="0" smtClean="0">
            <a:latin typeface="+mn-lt"/>
          </a:endParaRPr>
        </a:p>
        <a:p>
          <a:r>
            <a:rPr lang="fr-CH" dirty="0" smtClean="0">
              <a:latin typeface="+mn-lt"/>
            </a:rPr>
            <a:t>Rare («</a:t>
          </a:r>
          <a:r>
            <a:rPr lang="fr-CH" dirty="0" err="1" smtClean="0">
              <a:latin typeface="+mn-lt"/>
            </a:rPr>
            <a:t>Orphan</a:t>
          </a:r>
          <a:r>
            <a:rPr lang="fr-CH" dirty="0" smtClean="0">
              <a:latin typeface="+mn-lt"/>
            </a:rPr>
            <a:t>») </a:t>
          </a:r>
          <a:r>
            <a:rPr lang="fr-CH" dirty="0" err="1" smtClean="0">
              <a:latin typeface="+mn-lt"/>
            </a:rPr>
            <a:t>Diseases</a:t>
          </a:r>
          <a:endParaRPr lang="fr-CH" dirty="0" smtClean="0">
            <a:latin typeface="+mn-lt"/>
          </a:endParaRPr>
        </a:p>
        <a:p>
          <a:r>
            <a:rPr lang="fr-CH" dirty="0" smtClean="0">
              <a:latin typeface="+mn-lt"/>
            </a:rPr>
            <a:t>NCD-</a:t>
          </a:r>
          <a:r>
            <a:rPr lang="fr-CH" dirty="0" err="1" smtClean="0">
              <a:latin typeface="+mn-lt"/>
            </a:rPr>
            <a:t>NRVs</a:t>
          </a:r>
          <a:r>
            <a:rPr lang="fr-CH" dirty="0" smtClean="0">
              <a:latin typeface="+mn-lt"/>
            </a:rPr>
            <a:t> …</a:t>
          </a:r>
        </a:p>
        <a:p>
          <a:r>
            <a:rPr lang="fr-CH" dirty="0" smtClean="0">
              <a:latin typeface="+mn-lt"/>
            </a:rPr>
            <a:t>Dietary/Food Supplements</a:t>
          </a:r>
        </a:p>
        <a:p>
          <a:r>
            <a:rPr lang="fr-CH" dirty="0" smtClean="0">
              <a:latin typeface="+mn-lt"/>
            </a:rPr>
            <a:t>Microbiome &amp; technologies («omics», </a:t>
          </a:r>
          <a:r>
            <a:rPr lang="fr-CH" dirty="0" err="1" smtClean="0">
              <a:latin typeface="+mn-lt"/>
            </a:rPr>
            <a:t>apps</a:t>
          </a:r>
          <a:r>
            <a:rPr lang="fr-CH" dirty="0" smtClean="0">
              <a:latin typeface="+mn-lt"/>
            </a:rPr>
            <a:t>, 3D …)</a:t>
          </a:r>
          <a:endParaRPr lang="en-US" dirty="0">
            <a:latin typeface="+mn-lt"/>
          </a:endParaRPr>
        </a:p>
      </dgm:t>
    </dgm:pt>
    <dgm:pt modelId="{8F4E6717-CC93-4E84-B6F0-E64C362E1368}" type="parTrans" cxnId="{463CD8CF-13C5-4FFC-BD7B-961F07CB61C3}">
      <dgm:prSet/>
      <dgm:spPr/>
      <dgm:t>
        <a:bodyPr/>
        <a:lstStyle/>
        <a:p>
          <a:endParaRPr lang="en-US"/>
        </a:p>
      </dgm:t>
    </dgm:pt>
    <dgm:pt modelId="{C8D56512-88A7-40A8-97C9-0C90113B015B}" type="sibTrans" cxnId="{463CD8CF-13C5-4FFC-BD7B-961F07CB61C3}">
      <dgm:prSet/>
      <dgm:spPr/>
      <dgm:t>
        <a:bodyPr/>
        <a:lstStyle/>
        <a:p>
          <a:endParaRPr lang="en-US"/>
        </a:p>
      </dgm:t>
    </dgm:pt>
    <dgm:pt modelId="{44834A75-F880-4123-84FE-2933DC1E6EC8}">
      <dgm:prSet phldrT="[Text]" custT="1"/>
      <dgm:spPr/>
      <dgm:t>
        <a:bodyPr/>
        <a:lstStyle/>
        <a:p>
          <a:r>
            <a:rPr lang="fr-CH" sz="1400" b="1" u="sng" dirty="0" smtClean="0">
              <a:solidFill>
                <a:srgbClr val="FFFF00"/>
              </a:solidFill>
            </a:rPr>
            <a:t>WIN-WIN-4 «</a:t>
          </a:r>
          <a:r>
            <a:rPr lang="fr-CH" sz="1400" b="1" u="sng" dirty="0" err="1" smtClean="0">
              <a:solidFill>
                <a:srgbClr val="FFFF00"/>
              </a:solidFill>
            </a:rPr>
            <a:t>Citizens</a:t>
          </a:r>
          <a:r>
            <a:rPr lang="fr-CH" sz="1400" b="1" u="sng" dirty="0" smtClean="0">
              <a:solidFill>
                <a:srgbClr val="FFFF00"/>
              </a:solidFill>
            </a:rPr>
            <a:t>»</a:t>
          </a:r>
        </a:p>
        <a:p>
          <a:r>
            <a:rPr lang="fr-CH" sz="1400" b="1" dirty="0" err="1" smtClean="0">
              <a:solidFill>
                <a:srgbClr val="FFFF00"/>
              </a:solidFill>
            </a:rPr>
            <a:t>Improved</a:t>
          </a:r>
          <a:r>
            <a:rPr lang="fr-CH" sz="1400" b="1" dirty="0" smtClean="0">
              <a:solidFill>
                <a:srgbClr val="FFFF00"/>
              </a:solidFill>
            </a:rPr>
            <a:t> Consumer &amp; Patient Care</a:t>
          </a:r>
        </a:p>
        <a:p>
          <a:r>
            <a:rPr lang="fr-CH" sz="1400" b="1" dirty="0" err="1" smtClean="0">
              <a:solidFill>
                <a:srgbClr val="FFFF00"/>
              </a:solidFill>
            </a:rPr>
            <a:t>Reduced</a:t>
          </a:r>
          <a:r>
            <a:rPr lang="fr-CH" sz="1400" b="1" dirty="0" smtClean="0">
              <a:solidFill>
                <a:srgbClr val="FFFF00"/>
              </a:solidFill>
            </a:rPr>
            <a:t> Health </a:t>
          </a:r>
          <a:r>
            <a:rPr lang="fr-CH" sz="1400" b="1" dirty="0" err="1" smtClean="0">
              <a:solidFill>
                <a:srgbClr val="FFFF00"/>
              </a:solidFill>
            </a:rPr>
            <a:t>Systems</a:t>
          </a:r>
          <a:r>
            <a:rPr lang="fr-CH" sz="1400" b="1" dirty="0" smtClean="0">
              <a:solidFill>
                <a:srgbClr val="FFFF00"/>
              </a:solidFill>
            </a:rPr>
            <a:t> </a:t>
          </a:r>
          <a:r>
            <a:rPr lang="fr-CH" sz="1400" b="1" dirty="0" err="1" smtClean="0">
              <a:solidFill>
                <a:srgbClr val="FFFF00"/>
              </a:solidFill>
            </a:rPr>
            <a:t>Costs</a:t>
          </a:r>
          <a:endParaRPr lang="en-US" sz="1400" b="0" dirty="0">
            <a:solidFill>
              <a:srgbClr val="FFFF00"/>
            </a:solidFill>
          </a:endParaRPr>
        </a:p>
      </dgm:t>
    </dgm:pt>
    <dgm:pt modelId="{11B988ED-CF03-47C1-B60A-EC122059AA94}" type="parTrans" cxnId="{19D4184E-6DD3-400C-A391-CF4CB0124344}">
      <dgm:prSet/>
      <dgm:spPr/>
      <dgm:t>
        <a:bodyPr/>
        <a:lstStyle/>
        <a:p>
          <a:endParaRPr lang="en-US"/>
        </a:p>
      </dgm:t>
    </dgm:pt>
    <dgm:pt modelId="{EFE21416-5D01-43DC-9C4A-D8D2BF28D982}" type="sibTrans" cxnId="{19D4184E-6DD3-400C-A391-CF4CB0124344}">
      <dgm:prSet/>
      <dgm:spPr/>
      <dgm:t>
        <a:bodyPr/>
        <a:lstStyle/>
        <a:p>
          <a:endParaRPr lang="en-US"/>
        </a:p>
      </dgm:t>
    </dgm:pt>
    <dgm:pt modelId="{052D3F5D-3A7D-4441-BFEA-7C1C50063E8F}" type="pres">
      <dgm:prSet presAssocID="{74791A67-00D1-4864-9AFA-BF53A16DF071}" presName="CompostProcess" presStyleCnt="0">
        <dgm:presLayoutVars>
          <dgm:dir/>
          <dgm:resizeHandles val="exact"/>
        </dgm:presLayoutVars>
      </dgm:prSet>
      <dgm:spPr/>
    </dgm:pt>
    <dgm:pt modelId="{796B191D-D3B5-4A0F-9F76-621ADBDA1212}" type="pres">
      <dgm:prSet presAssocID="{74791A67-00D1-4864-9AFA-BF53A16DF071}" presName="arrow" presStyleLbl="bgShp" presStyleIdx="0" presStyleCnt="1"/>
      <dgm:spPr/>
    </dgm:pt>
    <dgm:pt modelId="{E58C14D0-223A-4F39-8E43-C85EBCB77E6A}" type="pres">
      <dgm:prSet presAssocID="{74791A67-00D1-4864-9AFA-BF53A16DF071}" presName="linearProcess" presStyleCnt="0"/>
      <dgm:spPr/>
    </dgm:pt>
    <dgm:pt modelId="{59265E7E-449E-4176-B948-B11360D87B48}" type="pres">
      <dgm:prSet presAssocID="{3245FECF-4B96-4527-8937-7E572BE1E17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4CC67-47A0-45D0-A34D-5AD535343BFC}" type="pres">
      <dgm:prSet presAssocID="{FD511600-28B8-470E-85F7-46F01F31372F}" presName="sibTrans" presStyleCnt="0"/>
      <dgm:spPr/>
    </dgm:pt>
    <dgm:pt modelId="{B4E1A500-60E3-4D0B-8330-DE9B0050E65E}" type="pres">
      <dgm:prSet presAssocID="{B5B92589-8835-4CD9-A989-77793AE7055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04329-9D27-481C-9487-90AC1D6003B6}" type="pres">
      <dgm:prSet presAssocID="{A09E0799-34C9-4FBB-8295-1DB74841300E}" presName="sibTrans" presStyleCnt="0"/>
      <dgm:spPr/>
    </dgm:pt>
    <dgm:pt modelId="{F1A4092E-C9DE-4A27-A92A-9F2F0D18C8DC}" type="pres">
      <dgm:prSet presAssocID="{6AAD9C09-BAB7-433B-B0AC-BFE9CFD98E3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47F9F-A149-4903-B83B-BE205751B220}" type="pres">
      <dgm:prSet presAssocID="{C8D56512-88A7-40A8-97C9-0C90113B015B}" presName="sibTrans" presStyleCnt="0"/>
      <dgm:spPr/>
    </dgm:pt>
    <dgm:pt modelId="{8D6C4B54-0B95-4EB1-BF36-2E364C35FEFB}" type="pres">
      <dgm:prSet presAssocID="{44834A75-F880-4123-84FE-2933DC1E6EC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189DF-AFFC-4FC6-B7A9-EE36BCAF6B46}" type="presOf" srcId="{B5B92589-8835-4CD9-A989-77793AE7055E}" destId="{B4E1A500-60E3-4D0B-8330-DE9B0050E65E}" srcOrd="0" destOrd="0" presId="urn:microsoft.com/office/officeart/2005/8/layout/hProcess9"/>
    <dgm:cxn modelId="{EB7563D0-1757-4B0D-92E8-5C14AE3EEB4E}" type="presOf" srcId="{6AAD9C09-BAB7-433B-B0AC-BFE9CFD98E3C}" destId="{F1A4092E-C9DE-4A27-A92A-9F2F0D18C8DC}" srcOrd="0" destOrd="0" presId="urn:microsoft.com/office/officeart/2005/8/layout/hProcess9"/>
    <dgm:cxn modelId="{9D44BA2D-C9E5-40CC-A6C5-DFD70AC78CFB}" srcId="{74791A67-00D1-4864-9AFA-BF53A16DF071}" destId="{3245FECF-4B96-4527-8937-7E572BE1E171}" srcOrd="0" destOrd="0" parTransId="{307DB9E6-9F93-4B8F-B111-B34A3B65E306}" sibTransId="{FD511600-28B8-470E-85F7-46F01F31372F}"/>
    <dgm:cxn modelId="{A9E866F5-F291-41F1-8FC6-064AF3870AB1}" type="presOf" srcId="{74791A67-00D1-4864-9AFA-BF53A16DF071}" destId="{052D3F5D-3A7D-4441-BFEA-7C1C50063E8F}" srcOrd="0" destOrd="0" presId="urn:microsoft.com/office/officeart/2005/8/layout/hProcess9"/>
    <dgm:cxn modelId="{4B4CAE41-0E91-49C8-9D76-4DC8DA5CB9B1}" type="presOf" srcId="{44834A75-F880-4123-84FE-2933DC1E6EC8}" destId="{8D6C4B54-0B95-4EB1-BF36-2E364C35FEFB}" srcOrd="0" destOrd="0" presId="urn:microsoft.com/office/officeart/2005/8/layout/hProcess9"/>
    <dgm:cxn modelId="{AB139AC3-905E-402E-B7DF-C51E59679FBA}" srcId="{74791A67-00D1-4864-9AFA-BF53A16DF071}" destId="{B5B92589-8835-4CD9-A989-77793AE7055E}" srcOrd="1" destOrd="0" parTransId="{16CB123A-3271-4E91-B053-78B7002A7DE2}" sibTransId="{A09E0799-34C9-4FBB-8295-1DB74841300E}"/>
    <dgm:cxn modelId="{19D4184E-6DD3-400C-A391-CF4CB0124344}" srcId="{74791A67-00D1-4864-9AFA-BF53A16DF071}" destId="{44834A75-F880-4123-84FE-2933DC1E6EC8}" srcOrd="3" destOrd="0" parTransId="{11B988ED-CF03-47C1-B60A-EC122059AA94}" sibTransId="{EFE21416-5D01-43DC-9C4A-D8D2BF28D982}"/>
    <dgm:cxn modelId="{C83BD61C-1B11-47DB-A61E-B98DF7531D93}" type="presOf" srcId="{3245FECF-4B96-4527-8937-7E572BE1E171}" destId="{59265E7E-449E-4176-B948-B11360D87B48}" srcOrd="0" destOrd="0" presId="urn:microsoft.com/office/officeart/2005/8/layout/hProcess9"/>
    <dgm:cxn modelId="{463CD8CF-13C5-4FFC-BD7B-961F07CB61C3}" srcId="{74791A67-00D1-4864-9AFA-BF53A16DF071}" destId="{6AAD9C09-BAB7-433B-B0AC-BFE9CFD98E3C}" srcOrd="2" destOrd="0" parTransId="{8F4E6717-CC93-4E84-B6F0-E64C362E1368}" sibTransId="{C8D56512-88A7-40A8-97C9-0C90113B015B}"/>
    <dgm:cxn modelId="{49C65006-77E6-4985-858E-7040DBD0BAD6}" type="presParOf" srcId="{052D3F5D-3A7D-4441-BFEA-7C1C50063E8F}" destId="{796B191D-D3B5-4A0F-9F76-621ADBDA1212}" srcOrd="0" destOrd="0" presId="urn:microsoft.com/office/officeart/2005/8/layout/hProcess9"/>
    <dgm:cxn modelId="{39C3638E-1AD2-4E67-90BE-E61E2D899BDA}" type="presParOf" srcId="{052D3F5D-3A7D-4441-BFEA-7C1C50063E8F}" destId="{E58C14D0-223A-4F39-8E43-C85EBCB77E6A}" srcOrd="1" destOrd="0" presId="urn:microsoft.com/office/officeart/2005/8/layout/hProcess9"/>
    <dgm:cxn modelId="{E7B4406D-AAB0-43B9-9840-B976416525BF}" type="presParOf" srcId="{E58C14D0-223A-4F39-8E43-C85EBCB77E6A}" destId="{59265E7E-449E-4176-B948-B11360D87B48}" srcOrd="0" destOrd="0" presId="urn:microsoft.com/office/officeart/2005/8/layout/hProcess9"/>
    <dgm:cxn modelId="{7BCDDD08-ADE0-42C0-9628-018B82AD97BD}" type="presParOf" srcId="{E58C14D0-223A-4F39-8E43-C85EBCB77E6A}" destId="{C8C4CC67-47A0-45D0-A34D-5AD535343BFC}" srcOrd="1" destOrd="0" presId="urn:microsoft.com/office/officeart/2005/8/layout/hProcess9"/>
    <dgm:cxn modelId="{56F70564-BE7D-4B70-90F8-2C9C619A0ECE}" type="presParOf" srcId="{E58C14D0-223A-4F39-8E43-C85EBCB77E6A}" destId="{B4E1A500-60E3-4D0B-8330-DE9B0050E65E}" srcOrd="2" destOrd="0" presId="urn:microsoft.com/office/officeart/2005/8/layout/hProcess9"/>
    <dgm:cxn modelId="{A9011477-3EFD-4EB9-B6E5-86A8C736167C}" type="presParOf" srcId="{E58C14D0-223A-4F39-8E43-C85EBCB77E6A}" destId="{67A04329-9D27-481C-9487-90AC1D6003B6}" srcOrd="3" destOrd="0" presId="urn:microsoft.com/office/officeart/2005/8/layout/hProcess9"/>
    <dgm:cxn modelId="{02FFEE61-754E-4B01-AF5D-EE432BB540DD}" type="presParOf" srcId="{E58C14D0-223A-4F39-8E43-C85EBCB77E6A}" destId="{F1A4092E-C9DE-4A27-A92A-9F2F0D18C8DC}" srcOrd="4" destOrd="0" presId="urn:microsoft.com/office/officeart/2005/8/layout/hProcess9"/>
    <dgm:cxn modelId="{F166F93F-6C69-4D5B-8752-E4E3123BF297}" type="presParOf" srcId="{E58C14D0-223A-4F39-8E43-C85EBCB77E6A}" destId="{84547F9F-A149-4903-B83B-BE205751B220}" srcOrd="5" destOrd="0" presId="urn:microsoft.com/office/officeart/2005/8/layout/hProcess9"/>
    <dgm:cxn modelId="{B4853DE1-C5F6-43BF-9424-09EC6DC9AACA}" type="presParOf" srcId="{E58C14D0-223A-4F39-8E43-C85EBCB77E6A}" destId="{8D6C4B54-0B95-4EB1-BF36-2E364C35FEF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191D-D3B5-4A0F-9F76-621ADBDA1212}">
      <dsp:nvSpPr>
        <dsp:cNvPr id="0" name=""/>
        <dsp:cNvSpPr/>
      </dsp:nvSpPr>
      <dsp:spPr>
        <a:xfrm>
          <a:off x="658628" y="0"/>
          <a:ext cx="7464458" cy="3825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65E7E-449E-4176-B948-B11360D87B48}">
      <dsp:nvSpPr>
        <dsp:cNvPr id="0" name=""/>
        <dsp:cNvSpPr/>
      </dsp:nvSpPr>
      <dsp:spPr>
        <a:xfrm>
          <a:off x="4395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Food Fortification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«Varied &amp; Balanced» </a:t>
          </a:r>
          <a:br>
            <a:rPr lang="fr-CH" sz="1200" kern="1200" dirty="0" smtClean="0"/>
          </a:br>
          <a:r>
            <a:rPr lang="fr-CH" sz="1200" kern="1200" dirty="0" smtClean="0"/>
            <a:t>Dietary Guidelines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DRI, NRV, EAR, UL, … </a:t>
          </a:r>
          <a:br>
            <a:rPr lang="fr-CH" sz="1200" kern="1200" dirty="0" smtClean="0"/>
          </a:br>
          <a:r>
            <a:rPr lang="fr-CH" sz="1200" kern="1200" dirty="0" smtClean="0"/>
            <a:t>(</a:t>
          </a:r>
          <a:r>
            <a:rPr lang="fr-CH" sz="1200" kern="1200" dirty="0" err="1" smtClean="0"/>
            <a:t>age</a:t>
          </a:r>
          <a:r>
            <a:rPr lang="fr-CH" sz="1200" kern="1200" dirty="0" smtClean="0"/>
            <a:t>/</a:t>
          </a:r>
          <a:r>
            <a:rPr lang="fr-CH" sz="1200" kern="1200" dirty="0" err="1" smtClean="0"/>
            <a:t>gender</a:t>
          </a:r>
          <a:r>
            <a:rPr lang="fr-CH" sz="1200" kern="1200" dirty="0" smtClean="0"/>
            <a:t>/</a:t>
          </a:r>
          <a:r>
            <a:rPr lang="fr-CH" sz="1200" kern="1200" dirty="0" err="1" smtClean="0"/>
            <a:t>pregnancy</a:t>
          </a:r>
          <a:r>
            <a:rPr lang="fr-CH" sz="1200" kern="1200" dirty="0" smtClean="0"/>
            <a:t> …)</a:t>
          </a:r>
          <a:endParaRPr lang="en-US" sz="1200" kern="1200" dirty="0"/>
        </a:p>
      </dsp:txBody>
      <dsp:txXfrm>
        <a:off x="79087" y="1222242"/>
        <a:ext cx="1964574" cy="1380683"/>
      </dsp:txXfrm>
    </dsp:sp>
    <dsp:sp modelId="{B4E1A500-60E3-4D0B-8330-DE9B0050E65E}">
      <dsp:nvSpPr>
        <dsp:cNvPr id="0" name=""/>
        <dsp:cNvSpPr/>
      </dsp:nvSpPr>
      <dsp:spPr>
        <a:xfrm>
          <a:off x="2224051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NCD </a:t>
          </a:r>
          <a:r>
            <a:rPr lang="fr-CH" sz="1200" kern="1200" dirty="0" err="1" smtClean="0"/>
            <a:t>Prevention</a:t>
          </a:r>
          <a:endParaRPr lang="fr-CH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Disease </a:t>
          </a:r>
          <a:r>
            <a:rPr lang="fr-CH" sz="1200" kern="1200" dirty="0" err="1" smtClean="0"/>
            <a:t>Related</a:t>
          </a:r>
          <a:r>
            <a:rPr lang="fr-CH" sz="1200" kern="1200" dirty="0" smtClean="0"/>
            <a:t> </a:t>
          </a:r>
          <a:br>
            <a:rPr lang="fr-CH" sz="1200" kern="1200" dirty="0" smtClean="0"/>
          </a:br>
          <a:r>
            <a:rPr lang="fr-CH" sz="1200" kern="1200" dirty="0" smtClean="0"/>
            <a:t>Malnutrition Management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Nutrition </a:t>
          </a:r>
          <a:r>
            <a:rPr lang="fr-CH" sz="1200" kern="1200" dirty="0" err="1" smtClean="0"/>
            <a:t>Therapy</a:t>
          </a:r>
          <a:r>
            <a:rPr lang="fr-CH" sz="1200" kern="1200" dirty="0" smtClean="0"/>
            <a:t>, </a:t>
          </a:r>
          <a:r>
            <a:rPr lang="fr-CH" sz="1200" kern="1200" dirty="0" err="1" smtClean="0"/>
            <a:t>Enteral</a:t>
          </a:r>
          <a:r>
            <a:rPr lang="fr-CH" sz="1200" kern="1200" dirty="0" smtClean="0"/>
            <a:t> &amp; </a:t>
          </a:r>
          <a:r>
            <a:rPr lang="fr-CH" sz="1200" kern="1200" dirty="0" err="1" smtClean="0"/>
            <a:t>Parenteral</a:t>
          </a:r>
          <a:r>
            <a:rPr lang="fr-CH" sz="1200" kern="1200" dirty="0" smtClean="0"/>
            <a:t> Nutrition</a:t>
          </a:r>
        </a:p>
      </dsp:txBody>
      <dsp:txXfrm>
        <a:off x="2298743" y="1222242"/>
        <a:ext cx="1964574" cy="1380683"/>
      </dsp:txXfrm>
    </dsp:sp>
    <dsp:sp modelId="{F1A4092E-C9DE-4A27-A92A-9F2F0D18C8DC}">
      <dsp:nvSpPr>
        <dsp:cNvPr id="0" name=""/>
        <dsp:cNvSpPr/>
      </dsp:nvSpPr>
      <dsp:spPr>
        <a:xfrm>
          <a:off x="4443706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HealthCare </a:t>
          </a:r>
          <a:r>
            <a:rPr lang="fr-CH" sz="1200" kern="1200" dirty="0" err="1" smtClean="0">
              <a:latin typeface="+mn-lt"/>
            </a:rPr>
            <a:t>Professionals</a:t>
          </a:r>
          <a:endParaRPr lang="fr-CH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Rare («</a:t>
          </a:r>
          <a:r>
            <a:rPr lang="fr-CH" sz="1200" kern="1200" dirty="0" err="1" smtClean="0">
              <a:latin typeface="+mn-lt"/>
            </a:rPr>
            <a:t>Orphan</a:t>
          </a:r>
          <a:r>
            <a:rPr lang="fr-CH" sz="1200" kern="1200" dirty="0" smtClean="0">
              <a:latin typeface="+mn-lt"/>
            </a:rPr>
            <a:t>») </a:t>
          </a:r>
          <a:r>
            <a:rPr lang="fr-CH" sz="1200" kern="1200" dirty="0" err="1" smtClean="0">
              <a:latin typeface="+mn-lt"/>
            </a:rPr>
            <a:t>Diseases</a:t>
          </a:r>
          <a:endParaRPr lang="fr-CH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NCD-</a:t>
          </a:r>
          <a:r>
            <a:rPr lang="fr-CH" sz="1200" kern="1200" dirty="0" err="1" smtClean="0">
              <a:latin typeface="+mn-lt"/>
            </a:rPr>
            <a:t>NRVs</a:t>
          </a:r>
          <a:r>
            <a:rPr lang="fr-CH" sz="1200" kern="1200" dirty="0" smtClean="0">
              <a:latin typeface="+mn-lt"/>
            </a:rPr>
            <a:t> …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Dietary/Food Supplements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Microbiome &amp; technologies («omics», </a:t>
          </a:r>
          <a:r>
            <a:rPr lang="fr-CH" sz="1200" kern="1200" dirty="0" err="1" smtClean="0">
              <a:latin typeface="+mn-lt"/>
            </a:rPr>
            <a:t>apps</a:t>
          </a:r>
          <a:r>
            <a:rPr lang="fr-CH" sz="1200" kern="1200" dirty="0" smtClean="0">
              <a:latin typeface="+mn-lt"/>
            </a:rPr>
            <a:t>, 3D …)</a:t>
          </a:r>
          <a:endParaRPr lang="en-US" sz="1200" kern="1200" dirty="0">
            <a:latin typeface="+mn-lt"/>
          </a:endParaRPr>
        </a:p>
      </dsp:txBody>
      <dsp:txXfrm>
        <a:off x="4518398" y="1222242"/>
        <a:ext cx="1964574" cy="1380683"/>
      </dsp:txXfrm>
    </dsp:sp>
    <dsp:sp modelId="{8D6C4B54-0B95-4EB1-BF36-2E364C35FEFB}">
      <dsp:nvSpPr>
        <dsp:cNvPr id="0" name=""/>
        <dsp:cNvSpPr/>
      </dsp:nvSpPr>
      <dsp:spPr>
        <a:xfrm>
          <a:off x="6663362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u="sng" kern="1200" dirty="0" smtClean="0">
              <a:solidFill>
                <a:srgbClr val="FFFF00"/>
              </a:solidFill>
            </a:rPr>
            <a:t>WIN-WIN-4 «</a:t>
          </a:r>
          <a:r>
            <a:rPr lang="fr-CH" sz="1400" b="1" u="sng" kern="1200" dirty="0" err="1" smtClean="0">
              <a:solidFill>
                <a:srgbClr val="FFFF00"/>
              </a:solidFill>
            </a:rPr>
            <a:t>Citizens</a:t>
          </a:r>
          <a:r>
            <a:rPr lang="fr-CH" sz="1400" b="1" u="sng" kern="1200" dirty="0" smtClean="0">
              <a:solidFill>
                <a:srgbClr val="FFFF00"/>
              </a:solidFill>
            </a:rPr>
            <a:t>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err="1" smtClean="0">
              <a:solidFill>
                <a:srgbClr val="FFFF00"/>
              </a:solidFill>
            </a:rPr>
            <a:t>Improved</a:t>
          </a:r>
          <a:r>
            <a:rPr lang="fr-CH" sz="1400" b="1" kern="1200" dirty="0" smtClean="0">
              <a:solidFill>
                <a:srgbClr val="FFFF00"/>
              </a:solidFill>
            </a:rPr>
            <a:t> Consumer &amp; Patient Care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err="1" smtClean="0">
              <a:solidFill>
                <a:srgbClr val="FFFF00"/>
              </a:solidFill>
            </a:rPr>
            <a:t>Reduced</a:t>
          </a:r>
          <a:r>
            <a:rPr lang="fr-CH" sz="1400" b="1" kern="1200" dirty="0" smtClean="0">
              <a:solidFill>
                <a:srgbClr val="FFFF00"/>
              </a:solidFill>
            </a:rPr>
            <a:t> Health </a:t>
          </a:r>
          <a:r>
            <a:rPr lang="fr-CH" sz="1400" b="1" kern="1200" dirty="0" err="1" smtClean="0">
              <a:solidFill>
                <a:srgbClr val="FFFF00"/>
              </a:solidFill>
            </a:rPr>
            <a:t>Systems</a:t>
          </a:r>
          <a:r>
            <a:rPr lang="fr-CH" sz="1400" b="1" kern="1200" dirty="0" smtClean="0">
              <a:solidFill>
                <a:srgbClr val="FFFF00"/>
              </a:solidFill>
            </a:rPr>
            <a:t> </a:t>
          </a:r>
          <a:r>
            <a:rPr lang="fr-CH" sz="1400" b="1" kern="1200" dirty="0" err="1" smtClean="0">
              <a:solidFill>
                <a:srgbClr val="FFFF00"/>
              </a:solidFill>
            </a:rPr>
            <a:t>Costs</a:t>
          </a:r>
          <a:endParaRPr lang="en-US" sz="1400" b="0" kern="1200" dirty="0">
            <a:solidFill>
              <a:srgbClr val="FFFF00"/>
            </a:solidFill>
          </a:endParaRPr>
        </a:p>
      </dsp:txBody>
      <dsp:txXfrm>
        <a:off x="6738054" y="1222242"/>
        <a:ext cx="1964574" cy="13806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AAE8F-BFC5-409C-9D47-B7CD502EF031}">
      <dsp:nvSpPr>
        <dsp:cNvPr id="0" name=""/>
        <dsp:cNvSpPr/>
      </dsp:nvSpPr>
      <dsp:spPr>
        <a:xfrm>
          <a:off x="0" y="203871"/>
          <a:ext cx="7730615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82" tIns="249936" rIns="59998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Regulated HealthCare Categories</a:t>
          </a:r>
          <a:r>
            <a:rPr lang="en-US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 Food, Drug, Medical Device, Cosmetic. In case of doubt </a:t>
          </a:r>
          <a:r>
            <a:rPr lang="en-US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i</a:t>
          </a:r>
          <a:r>
            <a:rPr lang="en-US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t’s a drug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Rules </a:t>
          </a:r>
          <a:r>
            <a:rPr lang="en-US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average requirement </a:t>
          </a:r>
          <a:r>
            <a:rPr lang="en-US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based; </a:t>
          </a:r>
          <a:r>
            <a:rPr lang="en-US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personal physiological needs </a:t>
          </a:r>
          <a:r>
            <a:rPr lang="en-US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may differ 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individual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vs.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homeostasis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vs.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states)</a:t>
          </a:r>
          <a:r>
            <a:rPr lang="en-US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en-US" sz="13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en-US" sz="1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Both </a:t>
          </a:r>
          <a:r>
            <a:rPr lang="en-US" sz="1300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approaches can </a:t>
          </a:r>
          <a:r>
            <a:rPr lang="en-US" sz="13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co-exist, n</a:t>
          </a:r>
          <a:r>
            <a:rPr lang="fr-CH" sz="1300" b="1" kern="12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o «over-</a:t>
          </a:r>
          <a:r>
            <a:rPr lang="fr-CH" sz="1300" b="1" kern="1200" dirty="0" err="1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personalizing</a:t>
          </a:r>
          <a:r>
            <a:rPr lang="fr-CH" sz="1300" b="1" kern="12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»</a:t>
          </a:r>
          <a:endParaRPr lang="en-US" sz="1300" kern="1200" dirty="0"/>
        </a:p>
      </dsp:txBody>
      <dsp:txXfrm>
        <a:off x="0" y="203871"/>
        <a:ext cx="7730615" cy="888300"/>
      </dsp:txXfrm>
    </dsp:sp>
    <dsp:sp modelId="{79EB12AA-8567-4032-B274-0047F93FCDDB}">
      <dsp:nvSpPr>
        <dsp:cNvPr id="0" name=""/>
        <dsp:cNvSpPr/>
      </dsp:nvSpPr>
      <dsp:spPr>
        <a:xfrm>
          <a:off x="386530" y="40981"/>
          <a:ext cx="541143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39" tIns="0" rIns="20453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CURRENT REGULATORY FRAMEWORK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03823" y="58274"/>
        <a:ext cx="5376844" cy="319654"/>
      </dsp:txXfrm>
    </dsp:sp>
    <dsp:sp modelId="{042E1A23-1C5B-44C3-9BE6-7C11DC24EF69}">
      <dsp:nvSpPr>
        <dsp:cNvPr id="0" name=""/>
        <dsp:cNvSpPr/>
      </dsp:nvSpPr>
      <dsp:spPr>
        <a:xfrm>
          <a:off x="0" y="1361935"/>
          <a:ext cx="7730615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82" tIns="249936" rIns="59998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Remove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unnecessary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b="1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technical</a:t>
          </a: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b="1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barriers</a:t>
          </a: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(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harmonize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/converge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rules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globally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(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Codex et al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): CMC, GMP …)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New («omics») diagnostics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challenge «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health-disease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»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categories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(-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50% people «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diseased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»/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CTs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NRV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)</a:t>
          </a:r>
          <a:endParaRPr lang="fr-CH" sz="1300" kern="12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Disease </a:t>
          </a:r>
          <a:r>
            <a:rPr lang="fr-CH" sz="1300" b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Prevention</a:t>
          </a: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(1)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solves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problems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before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they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occur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,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yet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lacks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incentive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[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e.g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.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just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3% EU R&amp;D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investment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(i.e.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remainder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on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medicinal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i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treatments</a:t>
          </a:r>
          <a:r>
            <a:rPr lang="fr-CH" sz="13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)]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(2)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should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not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automatically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equal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«Drug»</a:t>
          </a:r>
          <a:endParaRPr lang="fr-CH" sz="1100" i="1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b="1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Efficacy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based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on (total) Evidence (= incl.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RCTs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); «</a:t>
          </a:r>
          <a:r>
            <a:rPr lang="fr-CH" sz="1300" b="1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Personalize</a:t>
          </a: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300" b="1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Averages</a:t>
          </a: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»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: NCD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NRVs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, N-of-1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studies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...</a:t>
          </a:r>
          <a:endParaRPr lang="fr-CH" sz="1100" i="1" kern="1200" dirty="0" smtClean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Microbiome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follows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regulatory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principles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of «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quality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safety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efficacy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Yet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: Baseline &amp; (Un-)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Certainty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?</a:t>
          </a:r>
          <a:endParaRPr lang="fr-CH" sz="1300" kern="12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</dsp:txBody>
      <dsp:txXfrm>
        <a:off x="0" y="1361935"/>
        <a:ext cx="7730615" cy="1512000"/>
      </dsp:txXfrm>
    </dsp:sp>
    <dsp:sp modelId="{68C777AB-8EE6-4BF3-8901-169C657E3E61}">
      <dsp:nvSpPr>
        <dsp:cNvPr id="0" name=""/>
        <dsp:cNvSpPr/>
      </dsp:nvSpPr>
      <dsp:spPr>
        <a:xfrm>
          <a:off x="386530" y="1171202"/>
          <a:ext cx="541143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39" tIns="0" rIns="20453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CONTINUOUS IMPROVEMENT &amp; FOCUS ON WHAT WORKS</a:t>
          </a: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b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</a:b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- </a:t>
          </a:r>
          <a:r>
            <a:rPr lang="fr-CH" sz="1400" kern="12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less</a:t>
          </a: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on </a:t>
          </a:r>
          <a:r>
            <a:rPr lang="fr-CH" sz="1400" kern="12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mechanisms</a:t>
          </a: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or </a:t>
          </a:r>
          <a:r>
            <a:rPr lang="fr-CH" sz="1400" kern="12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dogmatic</a:t>
          </a: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kern="12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interpretation</a:t>
          </a: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of </a:t>
          </a:r>
          <a:r>
            <a:rPr lang="fr-CH" sz="1400" kern="12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regulatory</a:t>
          </a:r>
          <a:r>
            <a:rPr lang="fr-CH" sz="1400" kern="1200" dirty="0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kern="1200" dirty="0" err="1" smtClean="0">
              <a:solidFill>
                <a:schemeClr val="bg1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categories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03823" y="1188495"/>
        <a:ext cx="5376844" cy="319654"/>
      </dsp:txXfrm>
    </dsp:sp>
    <dsp:sp modelId="{6A7C3011-3D80-465D-89BF-710A9C2FA81F}">
      <dsp:nvSpPr>
        <dsp:cNvPr id="0" name=""/>
        <dsp:cNvSpPr/>
      </dsp:nvSpPr>
      <dsp:spPr>
        <a:xfrm>
          <a:off x="0" y="3102242"/>
          <a:ext cx="773061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82" tIns="249936" rIns="59998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Co-existence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of «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averaging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 </a:t>
          </a:r>
          <a:r>
            <a:rPr lang="fr-CH" sz="13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plus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«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personalizing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 nutrition </a:t>
          </a:r>
          <a:r>
            <a:rPr lang="fr-CH" sz="13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plus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medicine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holistically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Optimal Nutrition Care for All (ONCA) </a:t>
          </a:r>
          <a:r>
            <a:rPr lang="fr-CH" sz="13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multistakeholder</a:t>
          </a:r>
          <a:r>
            <a:rPr lang="fr-CH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campaign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 </a:t>
          </a:r>
          <a:r>
            <a:rPr lang="en-US" sz="1000" i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Every patient who is malnourished or at risk of undernutrition is systematically screened &amp; has access to appropriate, equitable, high quality nutritional care’ </a:t>
          </a:r>
          <a:r>
            <a:rPr lang="fr-CH" sz="1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(18 </a:t>
          </a:r>
          <a:r>
            <a:rPr lang="fr-CH" sz="10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European</a:t>
          </a:r>
          <a:r>
            <a:rPr lang="fr-CH" sz="1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Countries)</a:t>
          </a:r>
          <a:endParaRPr lang="en-US" sz="1050" i="1" kern="1200" dirty="0"/>
        </a:p>
      </dsp:txBody>
      <dsp:txXfrm>
        <a:off x="0" y="3102242"/>
        <a:ext cx="7730615" cy="850500"/>
      </dsp:txXfrm>
    </dsp:sp>
    <dsp:sp modelId="{D7B430C1-1B1E-499F-A643-8B58E1B617EE}">
      <dsp:nvSpPr>
        <dsp:cNvPr id="0" name=""/>
        <dsp:cNvSpPr/>
      </dsp:nvSpPr>
      <dsp:spPr>
        <a:xfrm>
          <a:off x="386530" y="2925121"/>
          <a:ext cx="541143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39" tIns="0" rIns="20453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IMPLEMENT GOOD PRACTICE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03823" y="2942414"/>
        <a:ext cx="5376844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2E3C-7B06-4EAB-A6B7-6129C7E58E57}">
      <dsp:nvSpPr>
        <dsp:cNvPr id="0" name=""/>
        <dsp:cNvSpPr/>
      </dsp:nvSpPr>
      <dsp:spPr>
        <a:xfrm>
          <a:off x="0" y="356205"/>
          <a:ext cx="8523639" cy="180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529" tIns="458216" rIns="6615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Nutrition </a:t>
          </a:r>
          <a:r>
            <a:rPr lang="fr-CH" sz="14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is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CH" sz="14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safe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, </a:t>
          </a:r>
          <a:r>
            <a:rPr lang="fr-CH" sz="14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physiologic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, </a:t>
          </a:r>
          <a:r>
            <a:rPr lang="fr-CH" sz="14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nourishes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(!) </a:t>
          </a:r>
          <a:r>
            <a:rPr lang="fr-CH" sz="1400" kern="1200" dirty="0" err="1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citizens</a:t>
          </a:r>
          <a:r>
            <a:rPr lang="fr-CH" sz="1400" kern="12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AND</a:t>
          </a:r>
          <a:r>
            <a:rPr lang="fr-CH" sz="1400" kern="12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kern="1200" dirty="0" err="1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is</a:t>
          </a:r>
          <a:r>
            <a:rPr lang="fr-CH" sz="1400" kern="1200" dirty="0" smtClean="0">
              <a:solidFill>
                <a:srgbClr val="FF000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</a:t>
          </a:r>
          <a:r>
            <a:rPr lang="fr-CH" sz="14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cost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-efficient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can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be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personalized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a sole or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additional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solution to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maintain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&amp; for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risk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reduction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/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prevention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/ malnutrition/ management. </a:t>
          </a:r>
          <a:b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(1) 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No over-</a:t>
          </a:r>
          <a:r>
            <a:rPr lang="fr-CH" sz="14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personalization</a:t>
          </a:r>
          <a:r>
            <a:rPr lang="fr-CH" sz="14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 </a:t>
          </a:r>
          <a:r>
            <a:rPr lang="fr-CH" sz="14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needed</a:t>
          </a:r>
          <a:r>
            <a:rPr lang="fr-CH" sz="14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(2) 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Microbiome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= an extra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target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&amp;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partner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Use 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Power of Nutrition (</a:t>
          </a:r>
          <a:r>
            <a:rPr lang="fr-CH" sz="1400" b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Therapy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)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complementing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drugs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(«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/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treat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/cure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disease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»)</a:t>
          </a:r>
          <a:endParaRPr lang="fr-CH" sz="1400" kern="12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Disease-</a:t>
          </a:r>
          <a:r>
            <a:rPr lang="fr-CH" sz="1400" b="1" kern="1200" dirty="0" err="1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related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 malnutrition </a:t>
          </a:r>
          <a:r>
            <a:rPr lang="fr-CH" sz="1400" b="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(DRM in EU: 170Bn€/y) 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Patient Access</a:t>
          </a:r>
          <a:r>
            <a:rPr lang="fr-CH" sz="14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 </a:t>
          </a:r>
          <a:r>
            <a:rPr lang="fr-CH" sz="14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measure</a:t>
          </a:r>
          <a:r>
            <a:rPr lang="fr-CH" sz="14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6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+</a:t>
          </a:r>
          <a:r>
            <a:rPr lang="fr-CH" sz="12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implement</a:t>
          </a:r>
          <a:r>
            <a:rPr lang="fr-CH" sz="14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solutions</a:t>
          </a:r>
          <a:endParaRPr lang="fr-CH" sz="1400" kern="1200" dirty="0">
            <a:solidFill>
              <a:srgbClr val="002060"/>
            </a:solidFill>
            <a:latin typeface="Arial Narrow" panose="020B0606020202030204" pitchFamily="34" charset="0"/>
            <a:sym typeface="Wingdings" panose="05000000000000000000" pitchFamily="2" charset="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Food Supplements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 shift focus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from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«consumer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safety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 to «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citizen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 (=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including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safety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)</a:t>
          </a:r>
          <a:endParaRPr lang="fr-CH" sz="14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0" y="356205"/>
        <a:ext cx="8523639" cy="1801800"/>
      </dsp:txXfrm>
    </dsp:sp>
    <dsp:sp modelId="{AE57A025-3E0C-4B70-A260-DB5472EB953D}">
      <dsp:nvSpPr>
        <dsp:cNvPr id="0" name=""/>
        <dsp:cNvSpPr/>
      </dsp:nvSpPr>
      <dsp:spPr>
        <a:xfrm>
          <a:off x="426181" y="31485"/>
          <a:ext cx="679368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21" tIns="0" rIns="225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NUTRITION IS ESSENTIAL IN HEALTH &amp; DISEASE MANAGEMENT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57884" y="63188"/>
        <a:ext cx="6730283" cy="586034"/>
      </dsp:txXfrm>
    </dsp:sp>
    <dsp:sp modelId="{D0275257-1C2A-4F8F-A3F4-289D99BF80BA}">
      <dsp:nvSpPr>
        <dsp:cNvPr id="0" name=""/>
        <dsp:cNvSpPr/>
      </dsp:nvSpPr>
      <dsp:spPr>
        <a:xfrm>
          <a:off x="0" y="2601525"/>
          <a:ext cx="8523639" cy="152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529" tIns="458216" rIns="6615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Increase incentives </a:t>
          </a:r>
          <a:r>
            <a:rPr lang="en-US" sz="14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for the development of nutrition solutions</a:t>
          </a:r>
          <a:r>
            <a:rPr lang="en-US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en-US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Accelerate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current approaches &amp; </a:t>
          </a:r>
          <a:b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p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repare for </a:t>
          </a:r>
          <a:r>
            <a:rPr lang="en-US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unexpected “disruptive”, cost-efficient solutions 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(“omics”, wearables, IT/ Big data, …)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“Health 1</a:t>
          </a:r>
          <a:r>
            <a:rPr lang="en-US" sz="1400" b="1" kern="1200" baseline="30000" dirty="0" smtClean="0">
              <a:solidFill>
                <a:srgbClr val="002060"/>
              </a:solidFill>
              <a:latin typeface="Arial Narrow" panose="020B0606020202030204" pitchFamily="34" charset="0"/>
            </a:rPr>
            <a:t>st</a:t>
          </a:r>
          <a:r>
            <a:rPr lang="en-US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”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 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innovatively interpret/enforce regulations for </a:t>
          </a:r>
          <a:r>
            <a:rPr lang="en-US" sz="14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citizens</a:t>
          </a: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use «precautionary» approach wisely</a:t>
          </a:r>
          <a:b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en-US" sz="140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We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can’t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afford</a:t>
          </a:r>
          <a:r>
            <a:rPr lang="fr-CH" sz="14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not to 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use </a:t>
          </a:r>
          <a:r>
            <a:rPr lang="fr-CH" sz="1400" b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low-risk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400" b="1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healthcare</a:t>
          </a: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nutrition solutions </a:t>
          </a:r>
          <a:b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fr-CH" sz="1400" b="1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fr-CH" sz="1400" u="none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Need</a:t>
          </a:r>
          <a:r>
            <a:rPr lang="fr-CH" sz="1400" u="none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a constructive </a:t>
          </a:r>
          <a:r>
            <a:rPr lang="fr-CH" sz="1400" b="1" u="none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«</a:t>
          </a:r>
          <a:r>
            <a:rPr lang="fr-CH" sz="1400" b="1" u="none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</a:t>
          </a:r>
          <a:r>
            <a:rPr lang="fr-CH" sz="1400" b="1" u="none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-mortem» multi-</a:t>
          </a:r>
          <a:r>
            <a:rPr lang="fr-CH" sz="1400" b="1" u="none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stakeholder</a:t>
          </a:r>
          <a:r>
            <a:rPr lang="fr-CH" sz="1400" b="1" u="none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dialogue</a:t>
          </a:r>
          <a:endParaRPr lang="fr-CH" sz="1400" b="1" u="none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0" y="2601525"/>
        <a:ext cx="8523639" cy="1524600"/>
      </dsp:txXfrm>
    </dsp:sp>
    <dsp:sp modelId="{81A54B51-FF9D-4870-A764-F0D25B1FE73D}">
      <dsp:nvSpPr>
        <dsp:cNvPr id="0" name=""/>
        <dsp:cNvSpPr/>
      </dsp:nvSpPr>
      <dsp:spPr>
        <a:xfrm>
          <a:off x="426181" y="2276805"/>
          <a:ext cx="684303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21" tIns="0" rIns="225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PUBLIC INTEREST: USE NUTRITION POTENTIAL IN A «21st CENTURY» WAY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57884" y="2308508"/>
        <a:ext cx="677962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ADA61-118F-460D-B80D-502AC3E4DA99}">
      <dsp:nvSpPr>
        <dsp:cNvPr id="0" name=""/>
        <dsp:cNvSpPr/>
      </dsp:nvSpPr>
      <dsp:spPr>
        <a:xfrm>
          <a:off x="2572830" y="0"/>
          <a:ext cx="1333719" cy="755823"/>
        </a:xfrm>
        <a:prstGeom prst="trapezoid">
          <a:avLst>
            <a:gd name="adj" fmla="val 8823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1" kern="1200" dirty="0" smtClean="0">
              <a:solidFill>
                <a:schemeClr val="bg1"/>
              </a:solidFill>
            </a:rPr>
            <a:t>I.V.</a:t>
          </a:r>
          <a:br>
            <a:rPr lang="fr-CH" sz="2400" b="1" kern="1200" dirty="0" smtClean="0">
              <a:solidFill>
                <a:schemeClr val="bg1"/>
              </a:solidFill>
            </a:rPr>
          </a:br>
          <a:r>
            <a:rPr lang="fr-CH" sz="1800" b="1" kern="1200" dirty="0" smtClean="0">
              <a:solidFill>
                <a:schemeClr val="bg1"/>
              </a:solidFill>
            </a:rPr>
            <a:t>Nutrition </a:t>
          </a:r>
          <a:r>
            <a:rPr lang="fr-CH" sz="1600" b="0" i="1" kern="1200" dirty="0" smtClean="0">
              <a:solidFill>
                <a:schemeClr val="bg1"/>
              </a:solidFill>
            </a:rPr>
            <a:t>(Drug</a:t>
          </a:r>
          <a:r>
            <a:rPr lang="fr-CH" sz="1400" b="1" i="1" kern="1200" dirty="0" smtClean="0">
              <a:solidFill>
                <a:schemeClr val="bg1"/>
              </a:solidFill>
            </a:rPr>
            <a:t>)</a:t>
          </a:r>
          <a:endParaRPr lang="en-US" sz="1400" b="1" i="1" kern="1200" dirty="0">
            <a:solidFill>
              <a:schemeClr val="bg1"/>
            </a:solidFill>
          </a:endParaRPr>
        </a:p>
      </dsp:txBody>
      <dsp:txXfrm>
        <a:off x="2572830" y="0"/>
        <a:ext cx="1333719" cy="755823"/>
      </dsp:txXfrm>
    </dsp:sp>
    <dsp:sp modelId="{50925D4C-F307-432D-B04A-9E08F7FB514D}">
      <dsp:nvSpPr>
        <dsp:cNvPr id="0" name=""/>
        <dsp:cNvSpPr/>
      </dsp:nvSpPr>
      <dsp:spPr>
        <a:xfrm>
          <a:off x="1905971" y="764968"/>
          <a:ext cx="2667438" cy="755823"/>
        </a:xfrm>
        <a:prstGeom prst="trapezoid">
          <a:avLst>
            <a:gd name="adj" fmla="val 8823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i="1" kern="1200" dirty="0">
            <a:solidFill>
              <a:srgbClr val="FFFF99"/>
            </a:solidFill>
          </a:endParaRPr>
        </a:p>
      </dsp:txBody>
      <dsp:txXfrm>
        <a:off x="2372773" y="764968"/>
        <a:ext cx="1733834" cy="755823"/>
      </dsp:txXfrm>
    </dsp:sp>
    <dsp:sp modelId="{68C63D0C-879A-4694-9653-66474C5343A9}">
      <dsp:nvSpPr>
        <dsp:cNvPr id="0" name=""/>
        <dsp:cNvSpPr/>
      </dsp:nvSpPr>
      <dsp:spPr>
        <a:xfrm>
          <a:off x="1333719" y="1524624"/>
          <a:ext cx="3811942" cy="648594"/>
        </a:xfrm>
        <a:prstGeom prst="trapezoid">
          <a:avLst>
            <a:gd name="adj" fmla="val 8823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150" b="0" i="0" kern="1200" dirty="0" smtClean="0">
              <a:solidFill>
                <a:schemeClr val="bg1"/>
              </a:solidFill>
            </a:rPr>
            <a:t>Food for </a:t>
          </a:r>
          <a:r>
            <a:rPr lang="fr-CH" sz="1150" b="0" i="0" kern="1200" dirty="0" err="1" smtClean="0">
              <a:solidFill>
                <a:schemeClr val="bg1"/>
              </a:solidFill>
            </a:rPr>
            <a:t>Specific</a:t>
          </a:r>
          <a:r>
            <a:rPr lang="fr-CH" sz="1150" b="0" i="0" kern="1200" dirty="0" smtClean="0">
              <a:solidFill>
                <a:schemeClr val="bg1"/>
              </a:solidFill>
            </a:rPr>
            <a:t> Groups (FSG) </a:t>
          </a:r>
          <a:br>
            <a:rPr lang="fr-CH" sz="1150" b="0" i="0" kern="1200" dirty="0" smtClean="0">
              <a:solidFill>
                <a:schemeClr val="bg1"/>
              </a:solidFill>
            </a:rPr>
          </a:br>
          <a:r>
            <a:rPr lang="fr-CH" sz="1150" b="0" i="0" kern="1200" dirty="0" smtClean="0">
              <a:solidFill>
                <a:schemeClr val="bg1"/>
              </a:solidFill>
            </a:rPr>
            <a:t>Food for </a:t>
          </a:r>
          <a:r>
            <a:rPr lang="fr-CH" sz="1150" b="0" i="0" kern="1200" dirty="0" err="1" smtClean="0">
              <a:solidFill>
                <a:schemeClr val="bg1"/>
              </a:solidFill>
            </a:rPr>
            <a:t>Specific</a:t>
          </a:r>
          <a:r>
            <a:rPr lang="fr-CH" sz="1150" b="0" i="0" kern="1200" dirty="0" smtClean="0">
              <a:solidFill>
                <a:schemeClr val="bg1"/>
              </a:solidFill>
            </a:rPr>
            <a:t> </a:t>
          </a:r>
          <a:r>
            <a:rPr lang="fr-CH" sz="1150" b="0" i="0" kern="1200" dirty="0" err="1" smtClean="0">
              <a:solidFill>
                <a:schemeClr val="bg1"/>
              </a:solidFill>
            </a:rPr>
            <a:t>Dietary</a:t>
          </a:r>
          <a:r>
            <a:rPr lang="fr-CH" sz="1150" b="0" i="0" kern="1200" dirty="0" smtClean="0">
              <a:solidFill>
                <a:schemeClr val="bg1"/>
              </a:solidFill>
            </a:rPr>
            <a:t> Uses </a:t>
          </a:r>
          <a:r>
            <a:rPr lang="fr-CH" sz="1000" b="0" i="0" kern="1200" dirty="0" smtClean="0">
              <a:solidFill>
                <a:schemeClr val="bg1"/>
              </a:solidFill>
            </a:rPr>
            <a:t>(FSDU)</a:t>
          </a:r>
          <a:endParaRPr lang="fr-CH" sz="400" b="1" i="0" kern="1200" dirty="0" smtClean="0">
            <a:solidFill>
              <a:schemeClr val="bg1"/>
            </a:solidFill>
          </a:endParaRPr>
        </a:p>
      </dsp:txBody>
      <dsp:txXfrm>
        <a:off x="2000809" y="1524624"/>
        <a:ext cx="2477762" cy="648594"/>
      </dsp:txXfrm>
    </dsp:sp>
    <dsp:sp modelId="{34C9695A-847A-4C24-BEC7-B60DE41A6D91}">
      <dsp:nvSpPr>
        <dsp:cNvPr id="0" name=""/>
        <dsp:cNvSpPr/>
      </dsp:nvSpPr>
      <dsp:spPr>
        <a:xfrm>
          <a:off x="666859" y="2160241"/>
          <a:ext cx="5145661" cy="755823"/>
        </a:xfrm>
        <a:prstGeom prst="trapezoid">
          <a:avLst>
            <a:gd name="adj" fmla="val 8823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>
              <a:solidFill>
                <a:schemeClr val="tx1">
                  <a:lumMod val="50000"/>
                </a:schemeClr>
              </a:solidFill>
            </a:rPr>
            <a:t>Food </a:t>
          </a:r>
          <a:r>
            <a:rPr lang="fr-CH" sz="1600" b="1" kern="1200" dirty="0" err="1" smtClean="0">
              <a:solidFill>
                <a:schemeClr val="tx1">
                  <a:lumMod val="50000"/>
                </a:schemeClr>
              </a:solidFill>
            </a:rPr>
            <a:t>Supplements</a:t>
          </a:r>
          <a:r>
            <a:rPr lang="fr-CH" sz="1600" b="1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fr-CH" sz="1500" b="0" i="1" kern="1200" dirty="0" smtClean="0">
              <a:solidFill>
                <a:schemeClr val="tx1">
                  <a:lumMod val="50000"/>
                </a:schemeClr>
              </a:solidFill>
            </a:rPr>
            <a:t>(Health Claims)</a:t>
          </a:r>
          <a:endParaRPr lang="en-US" sz="1500" b="0" i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567350" y="2160241"/>
        <a:ext cx="3344680" cy="755823"/>
      </dsp:txXfrm>
    </dsp:sp>
    <dsp:sp modelId="{1ECCBD48-EFE7-4AEC-A8FB-0E2E0FB46CBB}">
      <dsp:nvSpPr>
        <dsp:cNvPr id="0" name=""/>
        <dsp:cNvSpPr/>
      </dsp:nvSpPr>
      <dsp:spPr>
        <a:xfrm>
          <a:off x="0" y="2916064"/>
          <a:ext cx="6479381" cy="755823"/>
        </a:xfrm>
        <a:prstGeom prst="trapezoid">
          <a:avLst>
            <a:gd name="adj" fmla="val 8823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dirty="0" smtClean="0">
              <a:solidFill>
                <a:srgbClr val="002060"/>
              </a:solidFill>
            </a:rPr>
            <a:t>General Food </a:t>
          </a:r>
          <a:r>
            <a:rPr lang="fr-CH" sz="1500" kern="1200" dirty="0" smtClean="0">
              <a:solidFill>
                <a:srgbClr val="002060"/>
              </a:solidFill>
              <a:sym typeface="Wingdings" panose="05000000000000000000" pitchFamily="2" charset="2"/>
            </a:rPr>
            <a:t> </a:t>
          </a:r>
          <a:r>
            <a:rPr lang="fr-CH" sz="1400" i="1" kern="1200" dirty="0" err="1" smtClean="0">
              <a:solidFill>
                <a:srgbClr val="002060"/>
              </a:solidFill>
            </a:rPr>
            <a:t>balanced</a:t>
          </a:r>
          <a:r>
            <a:rPr lang="fr-CH" sz="1400" i="1" kern="1200" dirty="0" smtClean="0">
              <a:solidFill>
                <a:srgbClr val="002060"/>
              </a:solidFill>
            </a:rPr>
            <a:t> &amp; </a:t>
          </a:r>
          <a:r>
            <a:rPr lang="fr-CH" sz="1400" i="1" kern="1200" dirty="0" err="1" smtClean="0">
              <a:solidFill>
                <a:srgbClr val="002060"/>
              </a:solidFill>
            </a:rPr>
            <a:t>varied</a:t>
          </a:r>
          <a:r>
            <a:rPr lang="fr-CH" sz="1400" i="1" kern="1200" dirty="0" smtClean="0">
              <a:solidFill>
                <a:srgbClr val="002060"/>
              </a:solidFill>
            </a:rPr>
            <a:t> «normal» </a:t>
          </a:r>
          <a:r>
            <a:rPr lang="fr-CH" sz="1400" i="1" kern="1200" dirty="0" err="1" smtClean="0">
              <a:solidFill>
                <a:srgbClr val="002060"/>
              </a:solidFill>
            </a:rPr>
            <a:t>diet</a:t>
          </a:r>
          <a:r>
            <a:rPr lang="fr-CH" sz="1500" i="1" kern="1200" dirty="0" smtClean="0">
              <a:solidFill>
                <a:srgbClr val="002060"/>
              </a:solidFill>
            </a:rPr>
            <a:t/>
          </a:r>
          <a:br>
            <a:rPr lang="fr-CH" sz="1500" i="1" kern="1200" dirty="0" smtClean="0">
              <a:solidFill>
                <a:srgbClr val="002060"/>
              </a:solidFill>
            </a:rPr>
          </a:br>
          <a:r>
            <a:rPr lang="fr-CH" sz="1200" i="1" kern="1200" dirty="0" smtClean="0">
              <a:solidFill>
                <a:srgbClr val="002060"/>
              </a:solidFill>
            </a:rPr>
            <a:t>(incl. Food Fortification, «</a:t>
          </a:r>
          <a:r>
            <a:rPr lang="fr-CH" sz="1200" i="1" kern="1200" dirty="0" err="1" smtClean="0">
              <a:solidFill>
                <a:srgbClr val="002060"/>
              </a:solidFill>
            </a:rPr>
            <a:t>Functional</a:t>
          </a:r>
          <a:r>
            <a:rPr lang="fr-CH" sz="1200" i="1" kern="1200" dirty="0" smtClean="0">
              <a:solidFill>
                <a:srgbClr val="002060"/>
              </a:solidFill>
            </a:rPr>
            <a:t> Food» (Health Claims))</a:t>
          </a:r>
          <a:endParaRPr lang="en-US" sz="1200" i="1" kern="1200" dirty="0">
            <a:solidFill>
              <a:srgbClr val="002060"/>
            </a:solidFill>
          </a:endParaRPr>
        </a:p>
      </dsp:txBody>
      <dsp:txXfrm>
        <a:off x="1133891" y="2916064"/>
        <a:ext cx="4211597" cy="755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24F37-84A2-4B6A-A85F-875264617860}">
      <dsp:nvSpPr>
        <dsp:cNvPr id="0" name=""/>
        <dsp:cNvSpPr/>
      </dsp:nvSpPr>
      <dsp:spPr>
        <a:xfrm>
          <a:off x="385596" y="215270"/>
          <a:ext cx="1434143" cy="1434143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361E1-FCF2-4CBE-989D-68D282EE01DC}">
      <dsp:nvSpPr>
        <dsp:cNvPr id="0" name=""/>
        <dsp:cNvSpPr/>
      </dsp:nvSpPr>
      <dsp:spPr>
        <a:xfrm>
          <a:off x="385596" y="215270"/>
          <a:ext cx="1434143" cy="1434143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2E9D7-ACFC-431F-8E99-3746C10D5DE1}">
      <dsp:nvSpPr>
        <dsp:cNvPr id="0" name=""/>
        <dsp:cNvSpPr/>
      </dsp:nvSpPr>
      <dsp:spPr>
        <a:xfrm>
          <a:off x="385596" y="215270"/>
          <a:ext cx="1434143" cy="1434143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6443-6D3F-4664-A745-F8264BA10910}">
      <dsp:nvSpPr>
        <dsp:cNvPr id="0" name=""/>
        <dsp:cNvSpPr/>
      </dsp:nvSpPr>
      <dsp:spPr>
        <a:xfrm>
          <a:off x="772621" y="602295"/>
          <a:ext cx="660093" cy="66009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b="1" kern="1200" dirty="0" smtClean="0">
              <a:solidFill>
                <a:srgbClr val="000000"/>
              </a:solidFill>
            </a:rPr>
            <a:t>Links</a:t>
          </a:r>
          <a:endParaRPr lang="en-US" sz="1300" b="1" kern="1200" dirty="0">
            <a:solidFill>
              <a:srgbClr val="000000"/>
            </a:solidFill>
          </a:endParaRPr>
        </a:p>
      </dsp:txBody>
      <dsp:txXfrm>
        <a:off x="869289" y="698963"/>
        <a:ext cx="466757" cy="466757"/>
      </dsp:txXfrm>
    </dsp:sp>
    <dsp:sp modelId="{732DA91E-8522-412D-97D7-A59E0C7E4BFA}">
      <dsp:nvSpPr>
        <dsp:cNvPr id="0" name=""/>
        <dsp:cNvSpPr/>
      </dsp:nvSpPr>
      <dsp:spPr>
        <a:xfrm>
          <a:off x="871635" y="871"/>
          <a:ext cx="462065" cy="46206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700" b="1" kern="1200" dirty="0" smtClean="0"/>
            <a:t>Diet</a:t>
          </a:r>
          <a:endParaRPr lang="en-US" sz="700" b="1" kern="1200" dirty="0"/>
        </a:p>
      </dsp:txBody>
      <dsp:txXfrm>
        <a:off x="939303" y="68539"/>
        <a:ext cx="326729" cy="326729"/>
      </dsp:txXfrm>
    </dsp:sp>
    <dsp:sp modelId="{941220E6-6807-4DD7-B9D2-874560AA2C0B}">
      <dsp:nvSpPr>
        <dsp:cNvPr id="0" name=""/>
        <dsp:cNvSpPr/>
      </dsp:nvSpPr>
      <dsp:spPr>
        <a:xfrm>
          <a:off x="1478231" y="1051527"/>
          <a:ext cx="462065" cy="462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700" b="1" kern="1200" dirty="0" smtClean="0"/>
            <a:t>(Epi-) </a:t>
          </a:r>
          <a:r>
            <a:rPr lang="fr-CH" sz="700" b="1" kern="1200" dirty="0" err="1" smtClean="0"/>
            <a:t>Genes</a:t>
          </a:r>
          <a:endParaRPr lang="en-US" sz="700" b="1" kern="1200" dirty="0"/>
        </a:p>
      </dsp:txBody>
      <dsp:txXfrm>
        <a:off x="1545899" y="1119195"/>
        <a:ext cx="326729" cy="326729"/>
      </dsp:txXfrm>
    </dsp:sp>
    <dsp:sp modelId="{2B2BC5AA-F389-48AA-A1A0-E41429B1B07B}">
      <dsp:nvSpPr>
        <dsp:cNvPr id="0" name=""/>
        <dsp:cNvSpPr/>
      </dsp:nvSpPr>
      <dsp:spPr>
        <a:xfrm>
          <a:off x="265038" y="1051527"/>
          <a:ext cx="462065" cy="46206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700" b="1" kern="1200" dirty="0" smtClean="0"/>
            <a:t>Life-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700" b="1" kern="1200" dirty="0" smtClean="0"/>
            <a:t>style</a:t>
          </a:r>
          <a:endParaRPr lang="en-US" sz="700" b="1" kern="1200" dirty="0"/>
        </a:p>
      </dsp:txBody>
      <dsp:txXfrm>
        <a:off x="332706" y="1119195"/>
        <a:ext cx="326729" cy="326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917D1-7288-459A-B4F5-336CA7F87071}">
      <dsp:nvSpPr>
        <dsp:cNvPr id="0" name=""/>
        <dsp:cNvSpPr/>
      </dsp:nvSpPr>
      <dsp:spPr>
        <a:xfrm>
          <a:off x="1850820" y="1496144"/>
          <a:ext cx="1828620" cy="1828620"/>
        </a:xfrm>
        <a:prstGeom prst="gear9">
          <a:avLst/>
        </a:prstGeom>
        <a:solidFill>
          <a:srgbClr val="BEE3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b="1" kern="1200" dirty="0" smtClean="0">
              <a:solidFill>
                <a:schemeClr val="tx1"/>
              </a:solidFill>
            </a:rPr>
            <a:t>CORE DRIVERS</a:t>
          </a:r>
        </a:p>
      </dsp:txBody>
      <dsp:txXfrm>
        <a:off x="2218454" y="1924490"/>
        <a:ext cx="1093352" cy="939948"/>
      </dsp:txXfrm>
    </dsp:sp>
    <dsp:sp modelId="{2F9D33B6-FC2B-4C9E-9808-5E58DBCF74CA}">
      <dsp:nvSpPr>
        <dsp:cNvPr id="0" name=""/>
        <dsp:cNvSpPr/>
      </dsp:nvSpPr>
      <dsp:spPr>
        <a:xfrm>
          <a:off x="786895" y="1063924"/>
          <a:ext cx="1329906" cy="132990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050" b="1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  <a:t>OFFICIAL RULES</a:t>
          </a:r>
          <a:br>
            <a:rPr lang="fr-CH" sz="1050" b="1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</a:br>
          <a:r>
            <a:rPr lang="fr-CH" sz="1050" b="1" kern="1200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  <a:t>&amp; </a:t>
          </a:r>
          <a:r>
            <a:rPr lang="fr-CH" sz="1050" b="1" kern="1200" dirty="0" err="1" smtClean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Wingdings" panose="05000000000000000000" pitchFamily="2" charset="2"/>
            </a:rPr>
            <a:t>Qs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1121703" y="1400755"/>
        <a:ext cx="660290" cy="656244"/>
      </dsp:txXfrm>
    </dsp:sp>
    <dsp:sp modelId="{AEFCED8B-FFBC-47FB-A961-B07033101EB8}">
      <dsp:nvSpPr>
        <dsp:cNvPr id="0" name=""/>
        <dsp:cNvSpPr/>
      </dsp:nvSpPr>
      <dsp:spPr>
        <a:xfrm rot="20700000">
          <a:off x="1531779" y="184918"/>
          <a:ext cx="1303036" cy="1303036"/>
        </a:xfrm>
        <a:prstGeom prst="gear6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b="1" kern="1200" dirty="0" smtClean="0"/>
            <a:t>REALITY</a:t>
          </a:r>
          <a:endParaRPr lang="en-US" sz="1200" b="1" kern="1200" dirty="0">
            <a:solidFill>
              <a:schemeClr val="tx1"/>
            </a:solidFill>
            <a:latin typeface="Arial" charset="0"/>
            <a:ea typeface="+mn-ea"/>
            <a:cs typeface="Arial" charset="0"/>
          </a:endParaRPr>
        </a:p>
      </dsp:txBody>
      <dsp:txXfrm rot="-20700000">
        <a:off x="1817573" y="470712"/>
        <a:ext cx="731448" cy="731448"/>
      </dsp:txXfrm>
    </dsp:sp>
    <dsp:sp modelId="{EDC83A71-E76F-4DE9-946A-FF01E3532DA8}">
      <dsp:nvSpPr>
        <dsp:cNvPr id="0" name=""/>
        <dsp:cNvSpPr/>
      </dsp:nvSpPr>
      <dsp:spPr>
        <a:xfrm>
          <a:off x="1700901" y="1225464"/>
          <a:ext cx="2340634" cy="2340634"/>
        </a:xfrm>
        <a:prstGeom prst="circularArrow">
          <a:avLst>
            <a:gd name="adj1" fmla="val 4688"/>
            <a:gd name="adj2" fmla="val 299029"/>
            <a:gd name="adj3" fmla="val 2491187"/>
            <a:gd name="adj4" fmla="val 1591617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870AE-9774-4EB4-AECB-2B56453518E9}">
      <dsp:nvSpPr>
        <dsp:cNvPr id="0" name=""/>
        <dsp:cNvSpPr/>
      </dsp:nvSpPr>
      <dsp:spPr>
        <a:xfrm>
          <a:off x="551372" y="773398"/>
          <a:ext cx="1700617" cy="17006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14654-9504-48CC-A3F5-55769AC4E218}">
      <dsp:nvSpPr>
        <dsp:cNvPr id="0" name=""/>
        <dsp:cNvSpPr/>
      </dsp:nvSpPr>
      <dsp:spPr>
        <a:xfrm>
          <a:off x="1230373" y="-135256"/>
          <a:ext cx="1833607" cy="18336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39154-4688-4191-8508-C7763E3A4020}">
      <dsp:nvSpPr>
        <dsp:cNvPr id="0" name=""/>
        <dsp:cNvSpPr/>
      </dsp:nvSpPr>
      <dsp:spPr>
        <a:xfrm>
          <a:off x="0" y="463322"/>
          <a:ext cx="7297153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340" tIns="270764" rIns="5663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Validated</a:t>
          </a:r>
          <a:r>
            <a:rPr lang="fr-CH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Diagnostics («omics; </a:t>
          </a:r>
          <a:r>
            <a:rPr lang="fr-CH" sz="13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apps</a:t>
          </a:r>
          <a:r>
            <a:rPr lang="fr-CH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sz="13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wearables</a:t>
          </a:r>
          <a:r>
            <a:rPr lang="fr-CH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…) to </a:t>
          </a:r>
          <a:r>
            <a:rPr lang="fr-CH" sz="1300" b="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target</a:t>
          </a:r>
          <a:r>
            <a:rPr lang="fr-CH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en-US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reliable nutritional advice</a:t>
          </a:r>
          <a:endParaRPr lang="en-US" sz="1300" b="0" kern="1200" dirty="0"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Science: critical for an effective regulation &amp; policy, yet may not give all answers </a:t>
          </a:r>
          <a:r>
            <a:rPr lang="en-US" sz="1300" b="0" kern="1200" dirty="0" smtClean="0">
              <a:solidFill>
                <a:srgbClr val="002060"/>
              </a:solidFill>
              <a:latin typeface="Arial Narrow" panose="020B0606020202030204" pitchFamily="34" charset="0"/>
              <a:sym typeface="Wingdings" panose="05000000000000000000" pitchFamily="2" charset="2"/>
            </a:rPr>
            <a:t> </a:t>
          </a:r>
          <a:r>
            <a:rPr lang="en-US" sz="1300" b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A demonstrated, perceived &amp; sustained potential to improve consumer care, well-being &amp; health systems is key</a:t>
          </a:r>
          <a:endParaRPr lang="en-US" sz="1300" b="0" kern="1200" dirty="0">
            <a:latin typeface="Arial Narrow" panose="020B0606020202030204" pitchFamily="34" charset="0"/>
          </a:endParaRPr>
        </a:p>
      </dsp:txBody>
      <dsp:txXfrm>
        <a:off x="0" y="463322"/>
        <a:ext cx="7297153" cy="921375"/>
      </dsp:txXfrm>
    </dsp:sp>
    <dsp:sp modelId="{0C9379CE-4760-47B4-98D4-E058AF4ACFC2}">
      <dsp:nvSpPr>
        <dsp:cNvPr id="0" name=""/>
        <dsp:cNvSpPr/>
      </dsp:nvSpPr>
      <dsp:spPr>
        <a:xfrm>
          <a:off x="364857" y="271442"/>
          <a:ext cx="510800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71" tIns="0" rIns="1930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bg1"/>
              </a:solidFill>
            </a:rPr>
            <a:t>GET THE  BASICS RIGHT</a:t>
          </a:r>
          <a:r>
            <a:rPr lang="fr-CH" sz="1400" kern="1200" dirty="0" smtClean="0">
              <a:solidFill>
                <a:schemeClr val="bg1"/>
              </a:solidFill>
            </a:rPr>
            <a:t>! START WITH MEASURING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83591" y="290176"/>
        <a:ext cx="5070539" cy="346292"/>
      </dsp:txXfrm>
    </dsp:sp>
    <dsp:sp modelId="{4F0F4CAE-AB33-40C2-ABA4-18DBDE28ADCE}">
      <dsp:nvSpPr>
        <dsp:cNvPr id="0" name=""/>
        <dsp:cNvSpPr/>
      </dsp:nvSpPr>
      <dsp:spPr>
        <a:xfrm>
          <a:off x="0" y="1646777"/>
          <a:ext cx="7297153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340" tIns="270764" rIns="5663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Target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micronutrient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gaps (Vit.B12,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Folic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D(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winter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!); Fe; Zn; …):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elderly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vegetarians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ethnicities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…</a:t>
          </a:r>
          <a:endParaRPr lang="en-US" sz="1300" kern="1200" dirty="0"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Other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nutrients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: lactose,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caffeine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(CYP1A2/CVD),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…</a:t>
          </a:r>
          <a:endParaRPr lang="en-US" sz="1300" kern="1200" dirty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Preventable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events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&amp; return for €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spent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(Ca/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Vit.D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; phytosterols; Omega-3 …)</a:t>
          </a:r>
          <a:endParaRPr lang="en-US" sz="13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0" y="1646777"/>
        <a:ext cx="7297153" cy="941850"/>
      </dsp:txXfrm>
    </dsp:sp>
    <dsp:sp modelId="{EC000A93-C23E-46A1-A08E-AE9483FAA64E}">
      <dsp:nvSpPr>
        <dsp:cNvPr id="0" name=""/>
        <dsp:cNvSpPr/>
      </dsp:nvSpPr>
      <dsp:spPr>
        <a:xfrm>
          <a:off x="364857" y="1454897"/>
          <a:ext cx="510800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71" tIns="0" rIns="1930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bg1"/>
              </a:solidFill>
            </a:rPr>
            <a:t>WHAT IS THE REAL ADVANTAGE? </a:t>
          </a:r>
          <a:r>
            <a:rPr lang="fr-CH" sz="1400" b="0" kern="1200" dirty="0" smtClean="0">
              <a:solidFill>
                <a:schemeClr val="bg1"/>
              </a:solidFill>
              <a:sym typeface="Wingdings" panose="05000000000000000000" pitchFamily="2" charset="2"/>
            </a:rPr>
            <a:t>CITIZEN HEALTH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383591" y="1473631"/>
        <a:ext cx="5070539" cy="346292"/>
      </dsp:txXfrm>
    </dsp:sp>
    <dsp:sp modelId="{773C7176-688B-405E-9A11-0864ED905FF4}">
      <dsp:nvSpPr>
        <dsp:cNvPr id="0" name=""/>
        <dsp:cNvSpPr/>
      </dsp:nvSpPr>
      <dsp:spPr>
        <a:xfrm>
          <a:off x="0" y="2850707"/>
          <a:ext cx="7297153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340" tIns="270764" rIns="5663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Beliefs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vs.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Facts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!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Adherence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? Long-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term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effects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? Safety?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Overdosing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?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Complexity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&amp;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Uncertainty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? </a:t>
          </a:r>
          <a:endParaRPr lang="en-US" sz="1300" kern="1200" dirty="0"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Science vs. «Bad Actors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»!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Social 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Media/Speed! 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Paying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out-of-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own</a:t>
          </a:r>
          <a:r>
            <a:rPr lang="fr-CH" sz="13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-</a:t>
          </a:r>
          <a:r>
            <a:rPr lang="fr-CH" sz="13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pocket</a:t>
          </a:r>
          <a:endParaRPr lang="en-US" sz="1300" kern="1200" dirty="0">
            <a:latin typeface="Arial Narrow" panose="020B0606020202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300" u="sng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Missing</a:t>
          </a:r>
          <a:r>
            <a:rPr lang="fr-CH" sz="13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</a:t>
          </a:r>
          <a:r>
            <a:rPr lang="fr-CH" sz="1300" u="sng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opportunity</a:t>
          </a:r>
          <a:r>
            <a:rPr lang="fr-CH" sz="13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for </a:t>
          </a:r>
          <a:r>
            <a:rPr lang="fr-CH" sz="1300" u="sng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low-risk</a:t>
          </a:r>
          <a:r>
            <a:rPr lang="fr-CH" sz="13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solution to </a:t>
          </a:r>
          <a:r>
            <a:rPr lang="fr-CH" sz="1300" u="sng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fill</a:t>
          </a:r>
          <a:r>
            <a:rPr lang="fr-CH" sz="13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gaps</a:t>
          </a:r>
        </a:p>
      </dsp:txBody>
      <dsp:txXfrm>
        <a:off x="0" y="2850707"/>
        <a:ext cx="7297153" cy="941850"/>
      </dsp:txXfrm>
    </dsp:sp>
    <dsp:sp modelId="{C7176330-8AAA-44F1-A257-48B9D4ED89DF}">
      <dsp:nvSpPr>
        <dsp:cNvPr id="0" name=""/>
        <dsp:cNvSpPr/>
      </dsp:nvSpPr>
      <dsp:spPr>
        <a:xfrm>
          <a:off x="364857" y="2658827"/>
          <a:ext cx="510800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71" tIns="0" rIns="19307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bg1"/>
              </a:solidFill>
            </a:rPr>
            <a:t>WHERE IS THE REAL RISK? </a:t>
          </a:r>
          <a:r>
            <a:rPr lang="fr-CH" sz="1400" b="0" kern="1200" dirty="0" smtClean="0">
              <a:solidFill>
                <a:schemeClr val="bg1"/>
              </a:solidFill>
            </a:rPr>
            <a:t>LIMITED, YET QUESTIONS</a:t>
          </a:r>
          <a:endParaRPr lang="en-US" sz="1400" b="0" kern="1200" dirty="0">
            <a:solidFill>
              <a:schemeClr val="bg1"/>
            </a:solidFill>
          </a:endParaRPr>
        </a:p>
      </dsp:txBody>
      <dsp:txXfrm>
        <a:off x="383591" y="2677561"/>
        <a:ext cx="5070539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F601D-BE9B-41BB-BFE6-14732F3F6E52}">
      <dsp:nvSpPr>
        <dsp:cNvPr id="0" name=""/>
        <dsp:cNvSpPr/>
      </dsp:nvSpPr>
      <dsp:spPr>
        <a:xfrm>
          <a:off x="0" y="402436"/>
          <a:ext cx="602829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862" tIns="312420" rIns="4678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Broad Role, not to be viewed in isolation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 variable in every aspect of host health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Diet has a strong effect on gut microbial composition</a:t>
          </a:r>
          <a:endParaRPr lang="en-US" sz="1500" kern="1200" dirty="0"/>
        </a:p>
      </dsp:txBody>
      <dsp:txXfrm>
        <a:off x="0" y="402436"/>
        <a:ext cx="6028291" cy="1086750"/>
      </dsp:txXfrm>
    </dsp:sp>
    <dsp:sp modelId="{90322748-FC4D-4A76-8614-2ADC2DEFA635}">
      <dsp:nvSpPr>
        <dsp:cNvPr id="0" name=""/>
        <dsp:cNvSpPr/>
      </dsp:nvSpPr>
      <dsp:spPr>
        <a:xfrm>
          <a:off x="301414" y="181036"/>
          <a:ext cx="421980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99" tIns="0" rIns="1594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COMPLEX, ADAPTIVE ‘QUASI ORGAN’</a:t>
          </a:r>
          <a:endParaRPr lang="en-US" sz="1500" kern="1200" dirty="0"/>
        </a:p>
      </dsp:txBody>
      <dsp:txXfrm>
        <a:off x="323030" y="202652"/>
        <a:ext cx="4176571" cy="399568"/>
      </dsp:txXfrm>
    </dsp:sp>
    <dsp:sp modelId="{E45C66AB-283F-4A43-B2F1-D6FF0C80A8FA}">
      <dsp:nvSpPr>
        <dsp:cNvPr id="0" name=""/>
        <dsp:cNvSpPr/>
      </dsp:nvSpPr>
      <dsp:spPr>
        <a:xfrm>
          <a:off x="0" y="1791586"/>
          <a:ext cx="6028291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862" tIns="312420" rIns="4678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Blurred lines: good vs. bad over-simplified; only few strains seem important, 1 bacteria in a certain host environment &amp; a genetic susceptibility can influence health or disease</a:t>
          </a:r>
          <a:endParaRPr lang="en-US" sz="1500" kern="1200" dirty="0"/>
        </a:p>
      </dsp:txBody>
      <dsp:txXfrm>
        <a:off x="0" y="1791586"/>
        <a:ext cx="6028291" cy="1015875"/>
      </dsp:txXfrm>
    </dsp:sp>
    <dsp:sp modelId="{1A5C4C1E-28E9-48D7-B4D3-5508485BCDB6}">
      <dsp:nvSpPr>
        <dsp:cNvPr id="0" name=""/>
        <dsp:cNvSpPr/>
      </dsp:nvSpPr>
      <dsp:spPr>
        <a:xfrm>
          <a:off x="301414" y="1570186"/>
          <a:ext cx="421980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99" tIns="0" rIns="1594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VIEW CONTEXT</a:t>
          </a:r>
          <a:endParaRPr lang="en-US" sz="1500" kern="1200" dirty="0"/>
        </a:p>
      </dsp:txBody>
      <dsp:txXfrm>
        <a:off x="323030" y="1591802"/>
        <a:ext cx="4176571" cy="399568"/>
      </dsp:txXfrm>
    </dsp:sp>
    <dsp:sp modelId="{2CDDE1BD-1AFA-447D-A8CA-DD5FAE670901}">
      <dsp:nvSpPr>
        <dsp:cNvPr id="0" name=""/>
        <dsp:cNvSpPr/>
      </dsp:nvSpPr>
      <dsp:spPr>
        <a:xfrm>
          <a:off x="0" y="3109861"/>
          <a:ext cx="6028291" cy="82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7862" tIns="312420" rIns="4678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Targeting the microbiome will not affect or cure all GI diseases</a:t>
          </a:r>
          <a:endParaRPr lang="en-US" sz="1500" kern="1200" dirty="0"/>
        </a:p>
      </dsp:txBody>
      <dsp:txXfrm>
        <a:off x="0" y="3109861"/>
        <a:ext cx="6028291" cy="826875"/>
      </dsp:txXfrm>
    </dsp:sp>
    <dsp:sp modelId="{B0DDCE74-0191-46D2-979A-33CF927E2D01}">
      <dsp:nvSpPr>
        <dsp:cNvPr id="0" name=""/>
        <dsp:cNvSpPr/>
      </dsp:nvSpPr>
      <dsp:spPr>
        <a:xfrm>
          <a:off x="301414" y="2888461"/>
          <a:ext cx="421980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499" tIns="0" rIns="1594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DON’T OVERSELL</a:t>
          </a:r>
          <a:endParaRPr lang="en-US" sz="1500" kern="1200" dirty="0"/>
        </a:p>
      </dsp:txBody>
      <dsp:txXfrm>
        <a:off x="323030" y="2910077"/>
        <a:ext cx="4176571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96ED-117E-4E02-ABF8-27DAFA3AE17E}">
      <dsp:nvSpPr>
        <dsp:cNvPr id="0" name=""/>
        <dsp:cNvSpPr/>
      </dsp:nvSpPr>
      <dsp:spPr>
        <a:xfrm>
          <a:off x="0" y="416964"/>
          <a:ext cx="619456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67" tIns="249936" rIns="4807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200" kern="1200" dirty="0" smtClean="0"/>
            <a:t>«Healthy» Microbiome? </a:t>
          </a:r>
          <a:r>
            <a:rPr lang="fr-CH" sz="1200" kern="1200" dirty="0" err="1" smtClean="0"/>
            <a:t>Symbiosis</a:t>
          </a:r>
          <a:r>
            <a:rPr lang="fr-CH" sz="1200" kern="1200" dirty="0" smtClean="0"/>
            <a:t>? </a:t>
          </a:r>
          <a:r>
            <a:rPr lang="fr-CH" sz="1200" kern="1200" dirty="0" err="1" smtClean="0"/>
            <a:t>Dysbiosis</a:t>
          </a:r>
          <a:r>
            <a:rPr lang="fr-CH" sz="1200" kern="1200" dirty="0" smtClean="0"/>
            <a:t>? Patient or Microbiome?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200" kern="1200" smtClean="0">
              <a:sym typeface="Symbol" panose="05050102010706020507" pitchFamily="18" charset="2"/>
            </a:rPr>
            <a:t>Health &amp; disease impact? define gaps</a:t>
          </a:r>
          <a:endParaRPr lang="fr-CH" sz="1200" kern="1200" dirty="0" smtClean="0"/>
        </a:p>
      </dsp:txBody>
      <dsp:txXfrm>
        <a:off x="0" y="416964"/>
        <a:ext cx="6194568" cy="680400"/>
      </dsp:txXfrm>
    </dsp:sp>
    <dsp:sp modelId="{5421E19C-8AA7-4C27-A7A4-CA1870DDCDAE}">
      <dsp:nvSpPr>
        <dsp:cNvPr id="0" name=""/>
        <dsp:cNvSpPr/>
      </dsp:nvSpPr>
      <dsp:spPr>
        <a:xfrm>
          <a:off x="309728" y="239844"/>
          <a:ext cx="433619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98" tIns="0" rIns="16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BASELINE THOUGHTS</a:t>
          </a:r>
          <a:endParaRPr lang="en-US" sz="1200" b="1" kern="1200" dirty="0"/>
        </a:p>
      </dsp:txBody>
      <dsp:txXfrm>
        <a:off x="327021" y="257137"/>
        <a:ext cx="4301611" cy="319654"/>
      </dsp:txXfrm>
    </dsp:sp>
    <dsp:sp modelId="{80FAB12D-A72C-4E07-B144-451BD3B9981B}">
      <dsp:nvSpPr>
        <dsp:cNvPr id="0" name=""/>
        <dsp:cNvSpPr/>
      </dsp:nvSpPr>
      <dsp:spPr>
        <a:xfrm>
          <a:off x="0" y="1339284"/>
          <a:ext cx="619456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67" tIns="249936" rIns="4807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Dynamics, mechanism of action, physiologically relevant endpoints, individual metabolism (nutrition phenotyping to quantify “DNR”)</a:t>
          </a:r>
          <a:endParaRPr lang="en-US" sz="1200" kern="1200" dirty="0"/>
        </a:p>
      </dsp:txBody>
      <dsp:txXfrm>
        <a:off x="0" y="1339284"/>
        <a:ext cx="6194568" cy="661500"/>
      </dsp:txXfrm>
    </dsp:sp>
    <dsp:sp modelId="{DAB93A99-F853-45B4-B982-BB9CEA49622B}">
      <dsp:nvSpPr>
        <dsp:cNvPr id="0" name=""/>
        <dsp:cNvSpPr/>
      </dsp:nvSpPr>
      <dsp:spPr>
        <a:xfrm>
          <a:off x="309728" y="1162164"/>
          <a:ext cx="433619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98" tIns="0" rIns="16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b="1" kern="1200" dirty="0" smtClean="0"/>
            <a:t>TRANSFORMATIVE SCIENCE</a:t>
          </a:r>
          <a:endParaRPr lang="en-US" sz="1200" kern="1200" dirty="0"/>
        </a:p>
      </dsp:txBody>
      <dsp:txXfrm>
        <a:off x="327021" y="1179457"/>
        <a:ext cx="4301611" cy="319654"/>
      </dsp:txXfrm>
    </dsp:sp>
    <dsp:sp modelId="{887A05F3-63DB-4F4B-9DAE-C08E40E72C0D}">
      <dsp:nvSpPr>
        <dsp:cNvPr id="0" name=""/>
        <dsp:cNvSpPr/>
      </dsp:nvSpPr>
      <dsp:spPr>
        <a:xfrm>
          <a:off x="0" y="2242704"/>
          <a:ext cx="619456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67" tIns="249936" rIns="4807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200" kern="1200" dirty="0" err="1" smtClean="0"/>
            <a:t>Regulate</a:t>
          </a:r>
          <a:r>
            <a:rPr lang="fr-CH" sz="1200" kern="1200" dirty="0" smtClean="0"/>
            <a:t> </a:t>
          </a:r>
          <a:r>
            <a:rPr lang="fr-CH" sz="1200" kern="1200" dirty="0" err="1" smtClean="0"/>
            <a:t>what</a:t>
          </a:r>
          <a:r>
            <a:rPr lang="fr-CH" sz="1200" kern="1200" dirty="0" smtClean="0"/>
            <a:t>: Safety 1st (</a:t>
          </a:r>
          <a:r>
            <a:rPr lang="fr-CH" sz="1200" kern="1200" dirty="0" err="1" smtClean="0"/>
            <a:t>pathogen</a:t>
          </a:r>
          <a:r>
            <a:rPr lang="fr-CH" sz="1200" kern="1200" dirty="0" smtClean="0"/>
            <a:t> free)? L</a:t>
          </a:r>
          <a:r>
            <a:rPr lang="en-US" sz="1200" kern="1200" dirty="0" err="1" smtClean="0"/>
            <a:t>arge</a:t>
          </a:r>
          <a:r>
            <a:rPr lang="en-US" sz="1200" kern="1200" dirty="0" smtClean="0"/>
            <a:t> scale production; batch consistency? </a:t>
          </a:r>
          <a:r>
            <a:rPr lang="fr-CH" sz="1200" b="0" kern="1200" dirty="0" err="1" smtClean="0"/>
            <a:t>Classify</a:t>
          </a:r>
          <a:r>
            <a:rPr lang="fr-CH" sz="1200" b="0" kern="1200" dirty="0" smtClean="0"/>
            <a:t> non-</a:t>
          </a:r>
          <a:r>
            <a:rPr lang="fr-CH" sz="1200" b="0" kern="1200" dirty="0" err="1" smtClean="0"/>
            <a:t>gut</a:t>
          </a:r>
          <a:r>
            <a:rPr lang="fr-CH" sz="1200" b="0" kern="1200" dirty="0" smtClean="0"/>
            <a:t> </a:t>
          </a:r>
          <a:r>
            <a:rPr lang="fr-CH" sz="1200" b="0" kern="1200" dirty="0" err="1" smtClean="0"/>
            <a:t>systemic</a:t>
          </a:r>
          <a:r>
            <a:rPr lang="fr-CH" sz="1200" b="0" kern="1200" dirty="0" smtClean="0"/>
            <a:t> </a:t>
          </a:r>
          <a:r>
            <a:rPr lang="fr-CH" sz="1200" b="0" kern="1200" dirty="0" err="1" smtClean="0"/>
            <a:t>microbiome</a:t>
          </a:r>
          <a:r>
            <a:rPr lang="fr-CH" sz="1200" b="0" kern="1200" dirty="0" smtClean="0"/>
            <a:t> </a:t>
          </a:r>
          <a:r>
            <a:rPr lang="fr-CH" sz="1200" b="0" kern="1200" dirty="0" err="1" smtClean="0"/>
            <a:t>effect</a:t>
          </a:r>
          <a:endParaRPr lang="en-US" sz="1200" kern="1200" dirty="0"/>
        </a:p>
      </dsp:txBody>
      <dsp:txXfrm>
        <a:off x="0" y="2242704"/>
        <a:ext cx="6194568" cy="661500"/>
      </dsp:txXfrm>
    </dsp:sp>
    <dsp:sp modelId="{4D6EE0BD-8B4F-45C6-B0E4-DB94FCDDD767}">
      <dsp:nvSpPr>
        <dsp:cNvPr id="0" name=""/>
        <dsp:cNvSpPr/>
      </dsp:nvSpPr>
      <dsp:spPr>
        <a:xfrm>
          <a:off x="309728" y="2065584"/>
          <a:ext cx="433619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98" tIns="0" rIns="16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b="1" kern="1200" dirty="0" smtClean="0"/>
            <a:t>QUALITY, SAFETY, EFFICACY</a:t>
          </a:r>
          <a:endParaRPr lang="fr-CH" sz="1200" b="1" kern="1200" dirty="0"/>
        </a:p>
      </dsp:txBody>
      <dsp:txXfrm>
        <a:off x="327021" y="2082877"/>
        <a:ext cx="4301611" cy="319654"/>
      </dsp:txXfrm>
    </dsp:sp>
    <dsp:sp modelId="{79AB828F-FE64-46E8-9577-7B9F82703C8F}">
      <dsp:nvSpPr>
        <dsp:cNvPr id="0" name=""/>
        <dsp:cNvSpPr/>
      </dsp:nvSpPr>
      <dsp:spPr>
        <a:xfrm>
          <a:off x="0" y="3146124"/>
          <a:ext cx="619456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67" tIns="249936" rIns="4807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200" b="0" kern="1200" dirty="0" smtClean="0"/>
            <a:t>Pro-, </a:t>
          </a:r>
          <a:r>
            <a:rPr lang="fr-CH" sz="1200" b="0" kern="1200" dirty="0" err="1" smtClean="0"/>
            <a:t>Pre</a:t>
          </a:r>
          <a:r>
            <a:rPr lang="fr-CH" sz="1200" b="0" kern="1200" dirty="0" smtClean="0"/>
            <a:t>-, </a:t>
          </a:r>
          <a:r>
            <a:rPr lang="fr-CH" sz="1200" b="0" kern="1200" dirty="0" err="1" smtClean="0"/>
            <a:t>Symbiotics</a:t>
          </a:r>
          <a:r>
            <a:rPr lang="fr-CH" sz="1200" b="0" kern="1200" dirty="0" smtClean="0"/>
            <a:t> / </a:t>
          </a:r>
          <a:r>
            <a:rPr lang="fr-CH" sz="1200" b="0" kern="1200" dirty="0" err="1" smtClean="0"/>
            <a:t>Antibiotics</a:t>
          </a:r>
          <a:r>
            <a:rPr lang="fr-CH" sz="1200" b="0" kern="1200" dirty="0" smtClean="0"/>
            <a:t> // </a:t>
          </a:r>
          <a:r>
            <a:rPr lang="fr-CH" sz="1200" kern="1200" dirty="0" smtClean="0"/>
            <a:t>1st 1000 days, </a:t>
          </a:r>
          <a:r>
            <a:rPr lang="fr-CH" sz="1200" kern="1200" dirty="0" err="1" smtClean="0"/>
            <a:t>functional</a:t>
          </a:r>
          <a:r>
            <a:rPr lang="fr-CH" sz="1200" kern="1200" dirty="0" smtClean="0"/>
            <a:t> </a:t>
          </a:r>
          <a:r>
            <a:rPr lang="fr-CH" sz="1200" kern="1200" dirty="0" err="1" smtClean="0"/>
            <a:t>variability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200" b="0" kern="1200" dirty="0" smtClean="0"/>
            <a:t>Access: patients’, </a:t>
          </a:r>
          <a:r>
            <a:rPr lang="fr-CH" sz="1200" b="0" kern="1200" dirty="0" err="1" smtClean="0"/>
            <a:t>payers</a:t>
          </a:r>
          <a:r>
            <a:rPr lang="fr-CH" sz="1200" b="0" kern="1200" dirty="0" smtClean="0"/>
            <a:t>’ </a:t>
          </a:r>
          <a:r>
            <a:rPr lang="fr-CH" sz="1200" b="0" kern="1200" dirty="0" err="1" smtClean="0"/>
            <a:t>views</a:t>
          </a:r>
          <a:r>
            <a:rPr lang="fr-CH" sz="1200" b="0" kern="1200" dirty="0" smtClean="0"/>
            <a:t>?</a:t>
          </a:r>
          <a:endParaRPr lang="fr-CH" sz="1200" kern="1200" dirty="0"/>
        </a:p>
      </dsp:txBody>
      <dsp:txXfrm>
        <a:off x="0" y="3146124"/>
        <a:ext cx="6194568" cy="680400"/>
      </dsp:txXfrm>
    </dsp:sp>
    <dsp:sp modelId="{A7ABEFEE-7DE0-48E0-882E-9BBA57793692}">
      <dsp:nvSpPr>
        <dsp:cNvPr id="0" name=""/>
        <dsp:cNvSpPr/>
      </dsp:nvSpPr>
      <dsp:spPr>
        <a:xfrm>
          <a:off x="309728" y="2969004"/>
          <a:ext cx="433619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98" tIns="0" rIns="16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b="1" kern="1200" dirty="0" smtClean="0"/>
            <a:t>GOLD STANDARD, PRECEDENT, ANALOGY?</a:t>
          </a:r>
          <a:endParaRPr lang="en-US" sz="1200" kern="1200" dirty="0"/>
        </a:p>
      </dsp:txBody>
      <dsp:txXfrm>
        <a:off x="327021" y="2986297"/>
        <a:ext cx="4301611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B54E9-5AED-458C-AD17-2B315BC00A6E}">
      <dsp:nvSpPr>
        <dsp:cNvPr id="0" name=""/>
        <dsp:cNvSpPr/>
      </dsp:nvSpPr>
      <dsp:spPr>
        <a:xfrm>
          <a:off x="0" y="436974"/>
          <a:ext cx="60960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b="0" kern="1200" dirty="0" smtClean="0"/>
            <a:t>... </a:t>
          </a:r>
          <a:r>
            <a:rPr lang="fr-CH" sz="1500" b="0" kern="1200" dirty="0" err="1" smtClean="0"/>
            <a:t>prevention</a:t>
          </a:r>
          <a:r>
            <a:rPr lang="fr-CH" sz="1500" b="0" kern="1200" dirty="0" smtClean="0"/>
            <a:t>, </a:t>
          </a:r>
          <a:r>
            <a:rPr lang="fr-CH" sz="1500" b="0" kern="1200" dirty="0" err="1" smtClean="0"/>
            <a:t>treatment</a:t>
          </a:r>
          <a:r>
            <a:rPr lang="fr-CH" sz="1500" b="0" kern="1200" dirty="0" smtClean="0"/>
            <a:t>, cure of IBD / … </a:t>
          </a:r>
          <a:r>
            <a:rPr lang="fr-CH" sz="1500" b="0" kern="1200" dirty="0" err="1" smtClean="0"/>
            <a:t>C.diff</a:t>
          </a:r>
          <a:r>
            <a:rPr lang="fr-CH" sz="1500" b="0" kern="1200" dirty="0" smtClean="0"/>
            <a:t>. »</a:t>
          </a:r>
          <a:endParaRPr lang="en-US" sz="1500" b="0" kern="1200" dirty="0"/>
        </a:p>
      </dsp:txBody>
      <dsp:txXfrm>
        <a:off x="0" y="436974"/>
        <a:ext cx="6096000" cy="626062"/>
      </dsp:txXfrm>
    </dsp:sp>
    <dsp:sp modelId="{EC467E82-753D-4F06-A4C7-CD741EB0523E}">
      <dsp:nvSpPr>
        <dsp:cNvPr id="0" name=""/>
        <dsp:cNvSpPr/>
      </dsp:nvSpPr>
      <dsp:spPr>
        <a:xfrm>
          <a:off x="304800" y="21557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err="1" smtClean="0"/>
            <a:t>Biological</a:t>
          </a:r>
          <a:r>
            <a:rPr lang="fr-CH" sz="1500" b="1" kern="1200" dirty="0" smtClean="0"/>
            <a:t> Drug</a:t>
          </a:r>
          <a:endParaRPr lang="en-US" sz="1500" kern="1200" dirty="0"/>
        </a:p>
      </dsp:txBody>
      <dsp:txXfrm>
        <a:off x="326416" y="237190"/>
        <a:ext cx="4223968" cy="399568"/>
      </dsp:txXfrm>
    </dsp:sp>
    <dsp:sp modelId="{86AC42D8-8F23-429A-A952-2691E1612FB8}">
      <dsp:nvSpPr>
        <dsp:cNvPr id="0" name=""/>
        <dsp:cNvSpPr/>
      </dsp:nvSpPr>
      <dsp:spPr>
        <a:xfrm>
          <a:off x="0" y="1365437"/>
          <a:ext cx="60960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b="0" kern="1200" dirty="0" smtClean="0"/>
            <a:t>… </a:t>
          </a:r>
          <a:r>
            <a:rPr lang="fr-CH" sz="1500" b="0" kern="1200" dirty="0" err="1" smtClean="0"/>
            <a:t>dietary</a:t>
          </a:r>
          <a:r>
            <a:rPr lang="fr-CH" sz="1500" b="0" kern="1200" dirty="0" smtClean="0"/>
            <a:t> management of IBD»</a:t>
          </a:r>
          <a:endParaRPr lang="en-US" sz="1500" b="0" kern="1200" dirty="0"/>
        </a:p>
      </dsp:txBody>
      <dsp:txXfrm>
        <a:off x="0" y="1365437"/>
        <a:ext cx="6096000" cy="626062"/>
      </dsp:txXfrm>
    </dsp:sp>
    <dsp:sp modelId="{59011C7C-119C-41B7-BE02-DAAD82A2018E}">
      <dsp:nvSpPr>
        <dsp:cNvPr id="0" name=""/>
        <dsp:cNvSpPr/>
      </dsp:nvSpPr>
      <dsp:spPr>
        <a:xfrm>
          <a:off x="304800" y="1144037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/>
            <a:t>FSMP/ Medical Food </a:t>
          </a:r>
          <a:r>
            <a:rPr lang="fr-CH" sz="1500" b="0" kern="1200" dirty="0" smtClean="0"/>
            <a:t>(tube </a:t>
          </a:r>
          <a:r>
            <a:rPr lang="fr-CH" sz="1500" b="0" kern="1200" dirty="0" err="1" smtClean="0"/>
            <a:t>feeds</a:t>
          </a:r>
          <a:r>
            <a:rPr lang="fr-CH" sz="1500" b="0" kern="1200" dirty="0" smtClean="0"/>
            <a:t> or ONS)</a:t>
          </a:r>
          <a:endParaRPr lang="en-US" sz="1500" kern="1200" dirty="0"/>
        </a:p>
      </dsp:txBody>
      <dsp:txXfrm>
        <a:off x="326416" y="1165653"/>
        <a:ext cx="4223968" cy="399568"/>
      </dsp:txXfrm>
    </dsp:sp>
    <dsp:sp modelId="{28B1F21F-FDA3-4297-9F20-69E087A198D0}">
      <dsp:nvSpPr>
        <dsp:cNvPr id="0" name=""/>
        <dsp:cNvSpPr/>
      </dsp:nvSpPr>
      <dsp:spPr>
        <a:xfrm>
          <a:off x="0" y="2293900"/>
          <a:ext cx="60960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b="0" kern="1200" dirty="0" smtClean="0"/>
            <a:t>… </a:t>
          </a:r>
          <a:r>
            <a:rPr lang="fr-CH" sz="1500" b="0" kern="1200" dirty="0" err="1" smtClean="0"/>
            <a:t>risk</a:t>
          </a:r>
          <a:r>
            <a:rPr lang="fr-CH" sz="1500" b="0" kern="1200" dirty="0" smtClean="0"/>
            <a:t> (factor) </a:t>
          </a:r>
          <a:r>
            <a:rPr lang="fr-CH" sz="1500" b="0" kern="1200" dirty="0" err="1" smtClean="0"/>
            <a:t>reduction</a:t>
          </a:r>
          <a:r>
            <a:rPr lang="fr-CH" sz="1500" b="0" kern="1200" dirty="0" smtClean="0"/>
            <a:t> of IBD» (~«Disease </a:t>
          </a:r>
          <a:r>
            <a:rPr lang="fr-CH" sz="1500" b="0" kern="1200" dirty="0" err="1" smtClean="0"/>
            <a:t>Prevention</a:t>
          </a:r>
          <a:r>
            <a:rPr lang="fr-CH" sz="1500" b="0" kern="1200" dirty="0" smtClean="0"/>
            <a:t>»)</a:t>
          </a:r>
          <a:endParaRPr lang="en-US" sz="1500" b="0" kern="1200" dirty="0"/>
        </a:p>
      </dsp:txBody>
      <dsp:txXfrm>
        <a:off x="0" y="2293900"/>
        <a:ext cx="6096000" cy="626062"/>
      </dsp:txXfrm>
    </dsp:sp>
    <dsp:sp modelId="{4007D872-E095-4F76-8CB5-75894442A6D5}">
      <dsp:nvSpPr>
        <dsp:cNvPr id="0" name=""/>
        <dsp:cNvSpPr/>
      </dsp:nvSpPr>
      <dsp:spPr>
        <a:xfrm>
          <a:off x="304800" y="2072500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/>
            <a:t>Food Health Claim </a:t>
          </a:r>
          <a:r>
            <a:rPr lang="fr-CH" sz="1500" b="0" kern="1200" dirty="0" smtClean="0"/>
            <a:t>(EU NHCR Art.14; US</a:t>
          </a:r>
          <a:r>
            <a:rPr lang="fr-CH" sz="1500" b="1" kern="1200" dirty="0" smtClean="0"/>
            <a:t>)</a:t>
          </a:r>
          <a:endParaRPr lang="en-US" sz="1500" kern="1200" dirty="0"/>
        </a:p>
      </dsp:txBody>
      <dsp:txXfrm>
        <a:off x="326416" y="2094116"/>
        <a:ext cx="4223968" cy="399568"/>
      </dsp:txXfrm>
    </dsp:sp>
    <dsp:sp modelId="{C114BEA3-6E50-4A84-AA4B-3CC4C505F9F8}">
      <dsp:nvSpPr>
        <dsp:cNvPr id="0" name=""/>
        <dsp:cNvSpPr/>
      </dsp:nvSpPr>
      <dsp:spPr>
        <a:xfrm>
          <a:off x="0" y="3222362"/>
          <a:ext cx="609600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H" sz="1500" b="0" kern="1200" dirty="0" smtClean="0"/>
            <a:t>… normal </a:t>
          </a:r>
          <a:r>
            <a:rPr lang="fr-CH" sz="1500" b="0" kern="1200" dirty="0" err="1" smtClean="0"/>
            <a:t>bowel</a:t>
          </a:r>
          <a:r>
            <a:rPr lang="fr-CH" sz="1500" b="0" kern="1200" dirty="0" smtClean="0"/>
            <a:t> </a:t>
          </a:r>
          <a:r>
            <a:rPr lang="fr-CH" sz="1500" b="0" kern="1200" dirty="0" err="1" smtClean="0"/>
            <a:t>function</a:t>
          </a:r>
          <a:r>
            <a:rPr lang="fr-CH" sz="1500" b="0" kern="1200" dirty="0" smtClean="0"/>
            <a:t> / </a:t>
          </a:r>
          <a:r>
            <a:rPr lang="en-US" sz="1500" b="0" kern="1200" dirty="0" smtClean="0"/>
            <a:t>increase in </a:t>
          </a:r>
          <a:r>
            <a:rPr lang="en-US" sz="1500" b="0" kern="1200" dirty="0" err="1" smtClean="0"/>
            <a:t>faecal</a:t>
          </a:r>
          <a:r>
            <a:rPr lang="en-US" sz="1500" b="0" kern="1200" dirty="0" smtClean="0"/>
            <a:t> bulk</a:t>
          </a:r>
          <a:r>
            <a:rPr lang="fr-CH" sz="1500" b="0" kern="1200" dirty="0" smtClean="0"/>
            <a:t>»</a:t>
          </a:r>
          <a:endParaRPr lang="en-US" sz="1500" b="0" kern="1200" dirty="0"/>
        </a:p>
      </dsp:txBody>
      <dsp:txXfrm>
        <a:off x="0" y="3222362"/>
        <a:ext cx="6096000" cy="626062"/>
      </dsp:txXfrm>
    </dsp:sp>
    <dsp:sp modelId="{2274BC92-824E-4F37-A246-DDE4A547BC19}">
      <dsp:nvSpPr>
        <dsp:cNvPr id="0" name=""/>
        <dsp:cNvSpPr/>
      </dsp:nvSpPr>
      <dsp:spPr>
        <a:xfrm>
          <a:off x="304800" y="3000962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b="1" kern="1200" dirty="0" smtClean="0"/>
            <a:t>Food Health, S/F Claim </a:t>
          </a:r>
          <a:br>
            <a:rPr lang="fr-CH" sz="1500" b="1" kern="1200" dirty="0" smtClean="0"/>
          </a:br>
          <a:r>
            <a:rPr lang="fr-CH" sz="1500" b="0" kern="1200" dirty="0" smtClean="0"/>
            <a:t>(EU NHCR Art.13; US CFR)</a:t>
          </a:r>
          <a:endParaRPr lang="en-US" sz="1500" kern="1200" dirty="0"/>
        </a:p>
      </dsp:txBody>
      <dsp:txXfrm>
        <a:off x="326416" y="3022578"/>
        <a:ext cx="4223968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191D-D3B5-4A0F-9F76-621ADBDA1212}">
      <dsp:nvSpPr>
        <dsp:cNvPr id="0" name=""/>
        <dsp:cNvSpPr/>
      </dsp:nvSpPr>
      <dsp:spPr>
        <a:xfrm>
          <a:off x="658628" y="0"/>
          <a:ext cx="7464458" cy="3825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65E7E-449E-4176-B948-B11360D87B48}">
      <dsp:nvSpPr>
        <dsp:cNvPr id="0" name=""/>
        <dsp:cNvSpPr/>
      </dsp:nvSpPr>
      <dsp:spPr>
        <a:xfrm>
          <a:off x="4395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Food Fortification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«Varied &amp; Balanced» </a:t>
          </a:r>
          <a:br>
            <a:rPr lang="fr-CH" sz="1200" kern="1200" dirty="0" smtClean="0"/>
          </a:br>
          <a:r>
            <a:rPr lang="fr-CH" sz="1200" kern="1200" dirty="0" smtClean="0"/>
            <a:t>Dietary Guidelines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DRI, NRV, EAR, UL, … </a:t>
          </a:r>
          <a:br>
            <a:rPr lang="fr-CH" sz="1200" kern="1200" dirty="0" smtClean="0"/>
          </a:br>
          <a:r>
            <a:rPr lang="fr-CH" sz="1200" kern="1200" dirty="0" smtClean="0"/>
            <a:t>(</a:t>
          </a:r>
          <a:r>
            <a:rPr lang="fr-CH" sz="1200" kern="1200" dirty="0" err="1" smtClean="0"/>
            <a:t>age</a:t>
          </a:r>
          <a:r>
            <a:rPr lang="fr-CH" sz="1200" kern="1200" dirty="0" smtClean="0"/>
            <a:t>/</a:t>
          </a:r>
          <a:r>
            <a:rPr lang="fr-CH" sz="1200" kern="1200" dirty="0" err="1" smtClean="0"/>
            <a:t>gender</a:t>
          </a:r>
          <a:r>
            <a:rPr lang="fr-CH" sz="1200" kern="1200" dirty="0" smtClean="0"/>
            <a:t>/</a:t>
          </a:r>
          <a:r>
            <a:rPr lang="fr-CH" sz="1200" kern="1200" dirty="0" err="1" smtClean="0"/>
            <a:t>pregnancy</a:t>
          </a:r>
          <a:r>
            <a:rPr lang="fr-CH" sz="1200" kern="1200" dirty="0" smtClean="0"/>
            <a:t> …)</a:t>
          </a:r>
          <a:endParaRPr lang="en-US" sz="1200" kern="1200" dirty="0"/>
        </a:p>
      </dsp:txBody>
      <dsp:txXfrm>
        <a:off x="79087" y="1222242"/>
        <a:ext cx="1964574" cy="1380683"/>
      </dsp:txXfrm>
    </dsp:sp>
    <dsp:sp modelId="{B4E1A500-60E3-4D0B-8330-DE9B0050E65E}">
      <dsp:nvSpPr>
        <dsp:cNvPr id="0" name=""/>
        <dsp:cNvSpPr/>
      </dsp:nvSpPr>
      <dsp:spPr>
        <a:xfrm>
          <a:off x="2224051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NCD </a:t>
          </a:r>
          <a:r>
            <a:rPr lang="fr-CH" sz="1200" kern="1200" dirty="0" err="1" smtClean="0"/>
            <a:t>Prevention</a:t>
          </a:r>
          <a:endParaRPr lang="fr-CH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Disease </a:t>
          </a:r>
          <a:r>
            <a:rPr lang="fr-CH" sz="1200" kern="1200" dirty="0" err="1" smtClean="0"/>
            <a:t>Related</a:t>
          </a:r>
          <a:r>
            <a:rPr lang="fr-CH" sz="1200" kern="1200" dirty="0" smtClean="0"/>
            <a:t> </a:t>
          </a:r>
          <a:br>
            <a:rPr lang="fr-CH" sz="1200" kern="1200" dirty="0" smtClean="0"/>
          </a:br>
          <a:r>
            <a:rPr lang="fr-CH" sz="1200" kern="1200" dirty="0" smtClean="0"/>
            <a:t>Malnutrition Management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/>
            <a:t>Nutrition </a:t>
          </a:r>
          <a:r>
            <a:rPr lang="fr-CH" sz="1200" kern="1200" dirty="0" err="1" smtClean="0"/>
            <a:t>Therapy</a:t>
          </a:r>
          <a:r>
            <a:rPr lang="fr-CH" sz="1200" kern="1200" dirty="0" smtClean="0"/>
            <a:t>, </a:t>
          </a:r>
          <a:r>
            <a:rPr lang="fr-CH" sz="1200" kern="1200" dirty="0" err="1" smtClean="0"/>
            <a:t>Enteral</a:t>
          </a:r>
          <a:r>
            <a:rPr lang="fr-CH" sz="1200" kern="1200" dirty="0" smtClean="0"/>
            <a:t> &amp; </a:t>
          </a:r>
          <a:r>
            <a:rPr lang="fr-CH" sz="1200" kern="1200" dirty="0" err="1" smtClean="0"/>
            <a:t>Parenteral</a:t>
          </a:r>
          <a:r>
            <a:rPr lang="fr-CH" sz="1200" kern="1200" dirty="0" smtClean="0"/>
            <a:t> Nutrition</a:t>
          </a:r>
        </a:p>
      </dsp:txBody>
      <dsp:txXfrm>
        <a:off x="2298743" y="1222242"/>
        <a:ext cx="1964574" cy="1380683"/>
      </dsp:txXfrm>
    </dsp:sp>
    <dsp:sp modelId="{F1A4092E-C9DE-4A27-A92A-9F2F0D18C8DC}">
      <dsp:nvSpPr>
        <dsp:cNvPr id="0" name=""/>
        <dsp:cNvSpPr/>
      </dsp:nvSpPr>
      <dsp:spPr>
        <a:xfrm>
          <a:off x="4443706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HealthCare </a:t>
          </a:r>
          <a:r>
            <a:rPr lang="fr-CH" sz="1200" kern="1200" dirty="0" err="1" smtClean="0">
              <a:latin typeface="+mn-lt"/>
            </a:rPr>
            <a:t>Professionals</a:t>
          </a:r>
          <a:endParaRPr lang="fr-CH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Rare («</a:t>
          </a:r>
          <a:r>
            <a:rPr lang="fr-CH" sz="1200" kern="1200" dirty="0" err="1" smtClean="0">
              <a:latin typeface="+mn-lt"/>
            </a:rPr>
            <a:t>Orphan</a:t>
          </a:r>
          <a:r>
            <a:rPr lang="fr-CH" sz="1200" kern="1200" dirty="0" smtClean="0">
              <a:latin typeface="+mn-lt"/>
            </a:rPr>
            <a:t>») </a:t>
          </a:r>
          <a:r>
            <a:rPr lang="fr-CH" sz="1200" kern="1200" dirty="0" err="1" smtClean="0">
              <a:latin typeface="+mn-lt"/>
            </a:rPr>
            <a:t>Diseases</a:t>
          </a:r>
          <a:endParaRPr lang="fr-CH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NCD-</a:t>
          </a:r>
          <a:r>
            <a:rPr lang="fr-CH" sz="1200" kern="1200" dirty="0" err="1" smtClean="0">
              <a:latin typeface="+mn-lt"/>
            </a:rPr>
            <a:t>NRVs</a:t>
          </a:r>
          <a:r>
            <a:rPr lang="fr-CH" sz="1200" kern="1200" dirty="0" smtClean="0">
              <a:latin typeface="+mn-lt"/>
            </a:rPr>
            <a:t> …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Dietary/Food Supplements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smtClean="0">
              <a:latin typeface="+mn-lt"/>
            </a:rPr>
            <a:t>Microbiome &amp; technologies («omics», </a:t>
          </a:r>
          <a:r>
            <a:rPr lang="fr-CH" sz="1200" kern="1200" dirty="0" err="1" smtClean="0">
              <a:latin typeface="+mn-lt"/>
            </a:rPr>
            <a:t>apps</a:t>
          </a:r>
          <a:r>
            <a:rPr lang="fr-CH" sz="1200" kern="1200" dirty="0" smtClean="0">
              <a:latin typeface="+mn-lt"/>
            </a:rPr>
            <a:t>, 3D …)</a:t>
          </a:r>
          <a:endParaRPr lang="en-US" sz="1200" kern="1200" dirty="0">
            <a:latin typeface="+mn-lt"/>
          </a:endParaRPr>
        </a:p>
      </dsp:txBody>
      <dsp:txXfrm>
        <a:off x="4518398" y="1222242"/>
        <a:ext cx="1964574" cy="1380683"/>
      </dsp:txXfrm>
    </dsp:sp>
    <dsp:sp modelId="{8D6C4B54-0B95-4EB1-BF36-2E364C35FEFB}">
      <dsp:nvSpPr>
        <dsp:cNvPr id="0" name=""/>
        <dsp:cNvSpPr/>
      </dsp:nvSpPr>
      <dsp:spPr>
        <a:xfrm>
          <a:off x="6663362" y="1147550"/>
          <a:ext cx="2113958" cy="1530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u="sng" kern="1200" dirty="0" smtClean="0">
              <a:solidFill>
                <a:srgbClr val="FFFF00"/>
              </a:solidFill>
            </a:rPr>
            <a:t>WIN-WIN-4 «</a:t>
          </a:r>
          <a:r>
            <a:rPr lang="fr-CH" sz="1400" b="1" u="sng" kern="1200" dirty="0" err="1" smtClean="0">
              <a:solidFill>
                <a:srgbClr val="FFFF00"/>
              </a:solidFill>
            </a:rPr>
            <a:t>Citizens</a:t>
          </a:r>
          <a:r>
            <a:rPr lang="fr-CH" sz="1400" b="1" u="sng" kern="1200" dirty="0" smtClean="0">
              <a:solidFill>
                <a:srgbClr val="FFFF00"/>
              </a:solidFill>
            </a:rPr>
            <a:t>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err="1" smtClean="0">
              <a:solidFill>
                <a:srgbClr val="FFFF00"/>
              </a:solidFill>
            </a:rPr>
            <a:t>Improved</a:t>
          </a:r>
          <a:r>
            <a:rPr lang="fr-CH" sz="1400" b="1" kern="1200" dirty="0" smtClean="0">
              <a:solidFill>
                <a:srgbClr val="FFFF00"/>
              </a:solidFill>
            </a:rPr>
            <a:t> Consumer &amp; Patient Care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err="1" smtClean="0">
              <a:solidFill>
                <a:srgbClr val="FFFF00"/>
              </a:solidFill>
            </a:rPr>
            <a:t>Reduced</a:t>
          </a:r>
          <a:r>
            <a:rPr lang="fr-CH" sz="1400" b="1" kern="1200" dirty="0" smtClean="0">
              <a:solidFill>
                <a:srgbClr val="FFFF00"/>
              </a:solidFill>
            </a:rPr>
            <a:t> Health </a:t>
          </a:r>
          <a:r>
            <a:rPr lang="fr-CH" sz="1400" b="1" kern="1200" dirty="0" err="1" smtClean="0">
              <a:solidFill>
                <a:srgbClr val="FFFF00"/>
              </a:solidFill>
            </a:rPr>
            <a:t>Systems</a:t>
          </a:r>
          <a:r>
            <a:rPr lang="fr-CH" sz="1400" b="1" kern="1200" dirty="0" smtClean="0">
              <a:solidFill>
                <a:srgbClr val="FFFF00"/>
              </a:solidFill>
            </a:rPr>
            <a:t> </a:t>
          </a:r>
          <a:r>
            <a:rPr lang="fr-CH" sz="1400" b="1" kern="1200" dirty="0" err="1" smtClean="0">
              <a:solidFill>
                <a:srgbClr val="FFFF00"/>
              </a:solidFill>
            </a:rPr>
            <a:t>Costs</a:t>
          </a:r>
          <a:endParaRPr lang="en-US" sz="1400" b="0" kern="1200" dirty="0">
            <a:solidFill>
              <a:srgbClr val="FFFF00"/>
            </a:solidFill>
          </a:endParaRPr>
        </a:p>
      </dsp:txBody>
      <dsp:txXfrm>
        <a:off x="6738054" y="1222242"/>
        <a:ext cx="1964574" cy="138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36CE-D158-8F4F-948C-2E9BA3759955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9627-14F3-1943-A6D0-1C58BF8B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87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BC8EE-915F-4A9B-9291-93A23340CA46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B3494-BDE0-4B64-951D-64FD575C1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31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32" indent="-165432">
              <a:spcAft>
                <a:spcPts val="269"/>
              </a:spcAft>
              <a:buFont typeface="Arial" panose="020B0604020202020204" pitchFamily="34" charset="0"/>
              <a:buChar char="•"/>
            </a:pP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3494-BDE0-4B64-951D-64FD575C172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7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practical</a:t>
            </a:r>
            <a:r>
              <a:rPr lang="fr-CH" dirty="0" smtClean="0"/>
              <a:t> </a:t>
            </a:r>
            <a:r>
              <a:rPr lang="fr-CH" dirty="0" err="1" smtClean="0"/>
              <a:t>examples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err="1" smtClean="0"/>
              <a:t>medical</a:t>
            </a:r>
            <a:r>
              <a:rPr lang="fr-CH" dirty="0" smtClean="0"/>
              <a:t> nutrition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make</a:t>
            </a:r>
            <a:r>
              <a:rPr lang="fr-CH" dirty="0" smtClean="0"/>
              <a:t> a or </a:t>
            </a:r>
            <a:r>
              <a:rPr lang="fr-CH" i="1" dirty="0" smtClean="0"/>
              <a:t>the </a:t>
            </a:r>
            <a:r>
              <a:rPr lang="fr-CH" i="0" dirty="0" err="1" smtClean="0"/>
              <a:t>difference</a:t>
            </a:r>
            <a:r>
              <a:rPr lang="fr-CH" i="0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C2A9-A291-455B-9884-C1344F436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6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759200" y="463550"/>
            <a:ext cx="14465300" cy="813752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03" y="8626894"/>
            <a:ext cx="6504297" cy="1245667"/>
          </a:xfrm>
          <a:noFill/>
          <a:ln/>
        </p:spPr>
        <p:txBody>
          <a:bodyPr lIns="91276" tIns="45638" rIns="91276" bIns="45638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9054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0B767-51D9-478A-9F7D-0581FFB9A0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6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0B767-51D9-478A-9F7D-0581FFB9A0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02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B3494-BDE0-4B64-951D-64FD575C1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65155" y="2711446"/>
            <a:ext cx="4500000" cy="104400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 smtClean="0"/>
              <a:t>Name =&gt; RGB: 61, 64, 70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4365155" y="892732"/>
            <a:ext cx="4500000" cy="1440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4365155" y="2530360"/>
            <a:ext cx="453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61" y="4350291"/>
            <a:ext cx="2052000" cy="597926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482604" y="-422530"/>
            <a:ext cx="5516158" cy="5536324"/>
            <a:chOff x="-482604" y="-422530"/>
            <a:chExt cx="5516158" cy="5536324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-482604" y="-422530"/>
              <a:ext cx="5516158" cy="5536324"/>
              <a:chOff x="-482604" y="-422530"/>
              <a:chExt cx="4844363" cy="4862073"/>
            </a:xfrm>
          </p:grpSpPr>
          <p:pic>
            <p:nvPicPr>
              <p:cNvPr id="44" name="Picture 2" descr="F:\Data_NHSc\2015\NHSc\Comms\Comms_Tools\Roadmap\people2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91" y="3066204"/>
                <a:ext cx="1224000" cy="1373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F:\Data_NHSc\2015\NHSc\Comms\Comms_Tools\Roadmap\people4.jp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82604" y="-285740"/>
                <a:ext cx="2433324" cy="2166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F:\Data_NHSc\2015\NHSc\Comms\Comms_Tools\Roadmap\people1.jp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7111" y="2667157"/>
                <a:ext cx="936000" cy="1050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" descr="F:\Data_NHSc\2015\NHSc\Comms\Comms_Tools\Roadmap\people3.jpg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418" y="1671537"/>
                <a:ext cx="1426249" cy="1268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Hexagon 47"/>
              <p:cNvSpPr>
                <a:spLocks noChangeAspect="1"/>
              </p:cNvSpPr>
              <p:nvPr userDrawn="1"/>
            </p:nvSpPr>
            <p:spPr>
              <a:xfrm rot="10800000">
                <a:off x="3993555" y="97749"/>
                <a:ext cx="368204" cy="309241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BFBFB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83489" y="-422530"/>
                <a:ext cx="1069941" cy="1283929"/>
              </a:xfrm>
              <a:prstGeom prst="rect">
                <a:avLst/>
              </a:prstGeom>
            </p:spPr>
          </p:pic>
          <p:sp>
            <p:nvSpPr>
              <p:cNvPr id="50" name="Hexagon 49"/>
              <p:cNvSpPr>
                <a:spLocks/>
              </p:cNvSpPr>
              <p:nvPr userDrawn="1"/>
            </p:nvSpPr>
            <p:spPr>
              <a:xfrm rot="968826">
                <a:off x="3240203" y="233449"/>
                <a:ext cx="753352" cy="632715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00A2C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>
              <a:off x="200297" y="4820514"/>
              <a:ext cx="527324" cy="21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80" y="705294"/>
            <a:ext cx="466994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B0943-B933-42EB-8E18-DA90025F38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11/5/2018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MRuthsatz 2018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1DE37-19C9-A542-A908-C6B3D47A62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9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65155" y="2711446"/>
            <a:ext cx="4500000" cy="104400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 smtClean="0"/>
              <a:t>Name =&gt; RGB: 61, 64, 70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4365155" y="892732"/>
            <a:ext cx="4500000" cy="1440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4365155" y="2530360"/>
            <a:ext cx="453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61" y="4350291"/>
            <a:ext cx="2052000" cy="597926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482604" y="-422530"/>
            <a:ext cx="5516158" cy="5536324"/>
            <a:chOff x="-482604" y="-422530"/>
            <a:chExt cx="5516158" cy="5536324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-482604" y="-422530"/>
              <a:ext cx="5516158" cy="5536324"/>
              <a:chOff x="-482604" y="-422530"/>
              <a:chExt cx="4844363" cy="4862073"/>
            </a:xfrm>
          </p:grpSpPr>
          <p:pic>
            <p:nvPicPr>
              <p:cNvPr id="44" name="Picture 2" descr="F:\Data_NHSc\2015\NHSc\Comms\Comms_Tools\Roadmap\people2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91" y="3066204"/>
                <a:ext cx="1224000" cy="1373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F:\Data_NHSc\2015\NHSc\Comms\Comms_Tools\Roadmap\people4.jp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82604" y="-285740"/>
                <a:ext cx="2433324" cy="2166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F:\Data_NHSc\2015\NHSc\Comms\Comms_Tools\Roadmap\people1.jp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7111" y="2667157"/>
                <a:ext cx="936000" cy="1050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" descr="F:\Data_NHSc\2015\NHSc\Comms\Comms_Tools\Roadmap\people3.jpg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418" y="1671537"/>
                <a:ext cx="1426249" cy="1268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Hexagon 47"/>
              <p:cNvSpPr>
                <a:spLocks noChangeAspect="1"/>
              </p:cNvSpPr>
              <p:nvPr userDrawn="1"/>
            </p:nvSpPr>
            <p:spPr>
              <a:xfrm rot="10800000">
                <a:off x="3993555" y="97749"/>
                <a:ext cx="368204" cy="309241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BFBFB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83489" y="-422530"/>
                <a:ext cx="1069941" cy="1283929"/>
              </a:xfrm>
              <a:prstGeom prst="rect">
                <a:avLst/>
              </a:prstGeom>
            </p:spPr>
          </p:pic>
          <p:sp>
            <p:nvSpPr>
              <p:cNvPr id="50" name="Hexagon 49"/>
              <p:cNvSpPr>
                <a:spLocks/>
              </p:cNvSpPr>
              <p:nvPr userDrawn="1"/>
            </p:nvSpPr>
            <p:spPr>
              <a:xfrm rot="968826">
                <a:off x="3240203" y="233449"/>
                <a:ext cx="753352" cy="632715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00A2C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>
              <a:off x="200297" y="4820514"/>
              <a:ext cx="527324" cy="21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80" y="705294"/>
            <a:ext cx="466994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Headline Arial, bold, 24pt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9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965729"/>
            <a:ext cx="86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639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4" y="965728"/>
            <a:ext cx="41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4669" y="965728"/>
            <a:ext cx="41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232452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234380" y="4868926"/>
            <a:ext cx="2448620" cy="268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75798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57982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t>Footer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 userDrawn="1"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54000" y="227745"/>
            <a:ext cx="8640000" cy="426735"/>
          </a:xfrm>
        </p:spPr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15" y="4688010"/>
            <a:ext cx="900000" cy="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0943-B933-42EB-8E18-DA90025F385B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MRuthsatz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DE37-19C9-A542-A908-C6B3D47A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 flipH="1">
            <a:off x="4365155" y="2530360"/>
            <a:ext cx="4572000" cy="0"/>
          </a:xfrm>
          <a:prstGeom prst="line">
            <a:avLst/>
          </a:prstGeom>
          <a:noFill/>
          <a:ln w="9525" cap="flat" cmpd="sng" algn="ctr">
            <a:solidFill>
              <a:srgbClr val="3D4046"/>
            </a:solidFill>
            <a:prstDash val="solid"/>
            <a:miter lim="800000"/>
          </a:ln>
          <a:effectLst/>
        </p:spPr>
      </p:cxnSp>
      <p:pic>
        <p:nvPicPr>
          <p:cNvPr id="34" name="Picture 2" descr="F:\Data_NHSc\2014\NHSc\Comms\IDENTITY\NHS_LOGO_WIDE_new_becomes_payof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29" y="4227485"/>
            <a:ext cx="3420000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 userDrawn="1"/>
        </p:nvGrpSpPr>
        <p:grpSpPr>
          <a:xfrm>
            <a:off x="-482604" y="-422530"/>
            <a:ext cx="5516158" cy="5536324"/>
            <a:chOff x="-482604" y="-422530"/>
            <a:chExt cx="4844363" cy="4862073"/>
          </a:xfrm>
        </p:grpSpPr>
        <p:pic>
          <p:nvPicPr>
            <p:cNvPr id="44" name="Picture 2" descr="F:\Data_NHSc\2015\NHSc\Comms\Comms_Tools\Roadmap\people2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91" y="3066204"/>
              <a:ext cx="1224000" cy="1373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:\Data_NHSc\2015\NHSc\Comms\Comms_Tools\Roadmap\people4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604" y="-285740"/>
              <a:ext cx="2433324" cy="216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F:\Data_NHSc\2015\NHSc\Comms\Comms_Tools\Roadmap\people1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111" y="2667157"/>
              <a:ext cx="936000" cy="1050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 descr="F:\Data_NHSc\2015\NHSc\Comms\Comms_Tools\Roadmap\people3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18" y="1671537"/>
              <a:ext cx="1426249" cy="1268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Hexagon 47"/>
            <p:cNvSpPr>
              <a:spLocks noChangeAspect="1"/>
            </p:cNvSpPr>
            <p:nvPr userDrawn="1"/>
          </p:nvSpPr>
          <p:spPr>
            <a:xfrm rot="10800000">
              <a:off x="3993555" y="97749"/>
              <a:ext cx="368204" cy="309241"/>
            </a:xfrm>
            <a:prstGeom prst="hexagon">
              <a:avLst>
                <a:gd name="adj" fmla="val 28976"/>
                <a:gd name="vf" fmla="val 115470"/>
              </a:avLst>
            </a:prstGeom>
            <a:solidFill>
              <a:srgbClr val="BFBF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3489" y="-422530"/>
              <a:ext cx="1069941" cy="1283929"/>
            </a:xfrm>
            <a:prstGeom prst="rect">
              <a:avLst/>
            </a:prstGeom>
          </p:spPr>
        </p:pic>
        <p:sp>
          <p:nvSpPr>
            <p:cNvPr id="50" name="Hexagon 49"/>
            <p:cNvSpPr>
              <a:spLocks/>
            </p:cNvSpPr>
            <p:nvPr userDrawn="1"/>
          </p:nvSpPr>
          <p:spPr>
            <a:xfrm rot="968826">
              <a:off x="3240203" y="233449"/>
              <a:ext cx="753352" cy="632715"/>
            </a:xfrm>
            <a:prstGeom prst="hexagon">
              <a:avLst>
                <a:gd name="adj" fmla="val 28976"/>
                <a:gd name="vf" fmla="val 115470"/>
              </a:avLst>
            </a:prstGeom>
            <a:solidFill>
              <a:srgbClr val="00A2C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65155" y="2711446"/>
            <a:ext cx="4500000" cy="1044000"/>
          </a:xfrm>
        </p:spPr>
        <p:txBody>
          <a:bodyPr lIns="90000" rIns="9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4365155" y="892732"/>
            <a:ext cx="4500000" cy="1440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24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Headline Arial, bold, 24pt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Headline Arial, bold, 24pt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8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965729"/>
            <a:ext cx="86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116578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ubhea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4" y="965729"/>
            <a:ext cx="4140000" cy="3649223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4669" y="965729"/>
            <a:ext cx="4140000" cy="3649223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18158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stleRGB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6" y="4655782"/>
            <a:ext cx="1525067" cy="381267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8271838" y="-4404"/>
            <a:ext cx="864000" cy="758964"/>
            <a:chOff x="10998395" y="-1629"/>
            <a:chExt cx="1205690" cy="1059120"/>
          </a:xfrm>
        </p:grpSpPr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 rot="16520799">
              <a:off x="11420076" y="6361"/>
              <a:ext cx="792000" cy="776019"/>
              <a:chOff x="8327940" y="2821552"/>
              <a:chExt cx="553944" cy="542768"/>
            </a:xfrm>
          </p:grpSpPr>
          <p:sp>
            <p:nvSpPr>
              <p:cNvPr id="13" name="Hexagon 12"/>
              <p:cNvSpPr>
                <a:spLocks/>
              </p:cNvSpPr>
              <p:nvPr/>
            </p:nvSpPr>
            <p:spPr>
              <a:xfrm>
                <a:off x="8377884" y="2941026"/>
                <a:ext cx="504000" cy="423294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00A2CA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Hexagon 13"/>
              <p:cNvSpPr>
                <a:spLocks noChangeAspect="1"/>
              </p:cNvSpPr>
              <p:nvPr/>
            </p:nvSpPr>
            <p:spPr>
              <a:xfrm>
                <a:off x="8327940" y="2821552"/>
                <a:ext cx="269348" cy="226216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C2C5CC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Hexagon 10"/>
            <p:cNvSpPr>
              <a:spLocks noChangeAspect="1"/>
            </p:cNvSpPr>
            <p:nvPr userDrawn="1"/>
          </p:nvSpPr>
          <p:spPr>
            <a:xfrm rot="10800000">
              <a:off x="11178416" y="775899"/>
              <a:ext cx="335283" cy="281592"/>
            </a:xfrm>
            <a:prstGeom prst="hexagon">
              <a:avLst>
                <a:gd name="adj" fmla="val 28976"/>
                <a:gd name="vf" fmla="val 115470"/>
              </a:avLst>
            </a:prstGeom>
            <a:solidFill>
              <a:srgbClr val="C2C5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>
              <a:spLocks noChangeAspect="1"/>
            </p:cNvSpPr>
            <p:nvPr userDrawn="1"/>
          </p:nvSpPr>
          <p:spPr>
            <a:xfrm rot="10800000">
              <a:off x="10998395" y="320717"/>
              <a:ext cx="257900" cy="216601"/>
            </a:xfrm>
            <a:prstGeom prst="hexagon">
              <a:avLst>
                <a:gd name="adj" fmla="val 28976"/>
                <a:gd name="vf" fmla="val 115470"/>
              </a:avLst>
            </a:prstGeom>
            <a:solidFill>
              <a:srgbClr val="C2C5C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234380" y="4868926"/>
            <a:ext cx="2448620" cy="268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75798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57982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t>Footer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 userDrawn="1"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54000" y="227745"/>
            <a:ext cx="8229600" cy="426735"/>
          </a:xfrm>
        </p:spPr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</p:spTree>
    <p:extLst>
      <p:ext uri="{BB962C8B-B14F-4D97-AF65-F5344CB8AC3E}">
        <p14:creationId xmlns:p14="http://schemas.microsoft.com/office/powerpoint/2010/main" val="358972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5693" y="4714764"/>
            <a:ext cx="2179674" cy="428736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36000" rIns="90000" bIns="36000" rtlCol="0">
            <a:spAutoFit/>
          </a:bodyPr>
          <a:lstStyle/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65155" y="2711446"/>
            <a:ext cx="4500000" cy="104400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 baseline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 smtClean="0"/>
              <a:t>Name =&gt; RGB: 61, 64, 70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4365155" y="892732"/>
            <a:ext cx="4500000" cy="1440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4365155" y="2530360"/>
            <a:ext cx="453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61" y="4350291"/>
            <a:ext cx="2052000" cy="597926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467834" y="-478473"/>
            <a:ext cx="5443869" cy="5688415"/>
            <a:chOff x="-482604" y="-422530"/>
            <a:chExt cx="5516158" cy="5536324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-482604" y="-422530"/>
              <a:ext cx="5516158" cy="5536324"/>
              <a:chOff x="-482604" y="-422530"/>
              <a:chExt cx="4844363" cy="4862073"/>
            </a:xfrm>
          </p:grpSpPr>
          <p:pic>
            <p:nvPicPr>
              <p:cNvPr id="44" name="Picture 2" descr="F:\Data_NHSc\2015\NHSc\Comms\Comms_Tools\Roadmap\people2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91" y="3066204"/>
                <a:ext cx="1224000" cy="1373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F:\Data_NHSc\2015\NHSc\Comms\Comms_Tools\Roadmap\people4.jp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82604" y="-285740"/>
                <a:ext cx="2433324" cy="2166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F:\Data_NHSc\2015\NHSc\Comms\Comms_Tools\Roadmap\people1.jp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7111" y="2667157"/>
                <a:ext cx="936000" cy="1050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" descr="F:\Data_NHSc\2015\NHSc\Comms\Comms_Tools\Roadmap\people3.jpg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418" y="1671537"/>
                <a:ext cx="1426249" cy="1268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Hexagon 47"/>
              <p:cNvSpPr>
                <a:spLocks noChangeAspect="1"/>
              </p:cNvSpPr>
              <p:nvPr userDrawn="1"/>
            </p:nvSpPr>
            <p:spPr>
              <a:xfrm rot="10800000">
                <a:off x="3993555" y="97749"/>
                <a:ext cx="368204" cy="309241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BFBFB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83489" y="-422530"/>
                <a:ext cx="1069941" cy="1283929"/>
              </a:xfrm>
              <a:prstGeom prst="rect">
                <a:avLst/>
              </a:prstGeom>
            </p:spPr>
          </p:pic>
          <p:sp>
            <p:nvSpPr>
              <p:cNvPr id="50" name="Hexagon 49"/>
              <p:cNvSpPr>
                <a:spLocks/>
              </p:cNvSpPr>
              <p:nvPr userDrawn="1"/>
            </p:nvSpPr>
            <p:spPr>
              <a:xfrm rot="968826">
                <a:off x="3240203" y="233449"/>
                <a:ext cx="753352" cy="632715"/>
              </a:xfrm>
              <a:prstGeom prst="hexagon">
                <a:avLst>
                  <a:gd name="adj" fmla="val 28976"/>
                  <a:gd name="vf" fmla="val 115470"/>
                </a:avLst>
              </a:prstGeom>
              <a:solidFill>
                <a:srgbClr val="00A2C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>
              <a:off x="200297" y="4820514"/>
              <a:ext cx="527324" cy="21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80" y="705294"/>
            <a:ext cx="466994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Headline Arial, bold, 24pt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965729"/>
            <a:ext cx="86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323919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4" y="965728"/>
            <a:ext cx="41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4669" y="965728"/>
            <a:ext cx="41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410868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234380" y="4868926"/>
            <a:ext cx="2448620" cy="268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75798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57982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t>Footer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 userDrawn="1"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54000" y="227745"/>
            <a:ext cx="8640000" cy="426735"/>
          </a:xfrm>
        </p:spPr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15" y="4688010"/>
            <a:ext cx="900000" cy="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3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Headline Arial, bold, 24pt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5" y="965729"/>
            <a:ext cx="86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298437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3"/>
          <p:cNvSpPr>
            <a:spLocks noChangeShapeType="1"/>
          </p:cNvSpPr>
          <p:nvPr/>
        </p:nvSpPr>
        <p:spPr bwMode="gray">
          <a:xfrm>
            <a:off x="7308850" y="4805365"/>
            <a:ext cx="0" cy="1000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 sz="1800" b="1">
              <a:solidFill>
                <a:prstClr val="black"/>
              </a:solidFill>
              <a:latin typeface="Arial" charset="0"/>
              <a:cs typeface="Tahoma" pitchFamily="34" charset="0"/>
            </a:endParaRPr>
          </a:p>
        </p:txBody>
      </p:sp>
      <p:pic>
        <p:nvPicPr>
          <p:cNvPr id="5" name="Image 8" descr="NHS Image Front page P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81377"/>
            <a:ext cx="7632700" cy="16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8" descr="NHS_Poutre_Horizontal_RGB_PowerPoint 2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6920"/>
            <a:ext cx="3671888" cy="81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843558"/>
            <a:ext cx="7632526" cy="1721644"/>
          </a:xfrm>
          <a:ln algn="ctr"/>
        </p:spPr>
        <p:txBody>
          <a:bodyPr bIns="45720"/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71600" y="2571750"/>
            <a:ext cx="7632526" cy="793254"/>
          </a:xfrm>
          <a:ln algn="ctr"/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4878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857" y="844156"/>
            <a:ext cx="2735263" cy="1273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2138" y="844153"/>
            <a:ext cx="2736850" cy="123825"/>
          </a:xfrm>
          <a:prstGeom prst="rect">
            <a:avLst/>
          </a:prstGeom>
          <a:solidFill>
            <a:srgbClr val="6E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432" y="844153"/>
            <a:ext cx="2735263" cy="1238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2479" y="4872041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b="1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209936CB-5EEB-4D2E-9D42-CF1AF2B7664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5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0032"/>
            <a:ext cx="3097212" cy="77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NHS Image Front page P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003949"/>
            <a:ext cx="7631112" cy="18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90658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5517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B0612B21-DB14-4883-A601-43DC7612DEB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669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7" y="844156"/>
            <a:ext cx="2735263" cy="1273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2138" y="844153"/>
            <a:ext cx="2736850" cy="123825"/>
          </a:xfrm>
          <a:prstGeom prst="rect">
            <a:avLst/>
          </a:prstGeom>
          <a:solidFill>
            <a:srgbClr val="6E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432" y="844153"/>
            <a:ext cx="2735263" cy="1238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pic>
        <p:nvPicPr>
          <p:cNvPr id="8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82" y="1063231"/>
            <a:ext cx="4087813" cy="34028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063231"/>
            <a:ext cx="4087812" cy="34028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E8000874-E53D-4D6F-A20B-940B4ABB2EB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64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8313" y="844156"/>
            <a:ext cx="2601912" cy="1273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7" y="844153"/>
            <a:ext cx="2601913" cy="123825"/>
          </a:xfrm>
          <a:prstGeom prst="rect">
            <a:avLst/>
          </a:prstGeom>
          <a:solidFill>
            <a:srgbClr val="6E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888" y="844153"/>
            <a:ext cx="2601912" cy="1238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pic>
        <p:nvPicPr>
          <p:cNvPr id="10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EEE46D36-AD91-4F9B-9B21-FCA3332F77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1678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857" y="844156"/>
            <a:ext cx="2735263" cy="1273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2138" y="844153"/>
            <a:ext cx="2736850" cy="123825"/>
          </a:xfrm>
          <a:prstGeom prst="rect">
            <a:avLst/>
          </a:prstGeom>
          <a:solidFill>
            <a:srgbClr val="6E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432" y="844153"/>
            <a:ext cx="2735263" cy="1238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98AF927F-2B4B-4864-BF87-2D42795498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180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12B1E98B-F610-4E83-8D45-77CA90E1E45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336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5D2383D3-0900-4021-B266-6128C0ED32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104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D1995560-5185-401C-9D56-0709BDD47FF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8579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413" y="4731545"/>
            <a:ext cx="15446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04FD6C0F-7D10-4128-8107-EE933466E0A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89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824" y="965728"/>
            <a:ext cx="41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4669" y="965728"/>
            <a:ext cx="4140000" cy="36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1600" b="1" i="0" cap="all" baseline="0">
                <a:solidFill>
                  <a:schemeClr val="tx1"/>
                </a:solidFill>
              </a:defRPr>
            </a:lvl1pPr>
            <a:lvl2pPr marL="173736" indent="-173736">
              <a:spcBef>
                <a:spcPts val="1000"/>
              </a:spcBef>
              <a:buFont typeface="Arial" panose="020B0604020202020204" pitchFamily="34" charset="0"/>
              <a:buChar char="−"/>
              <a:tabLst/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Subhead bold 16PT, all caps</a:t>
            </a:r>
          </a:p>
          <a:p>
            <a:pPr lvl="1"/>
            <a:r>
              <a:rPr lang="en-US" dirty="0" smtClean="0"/>
              <a:t>Insert bullet 16pt font size</a:t>
            </a:r>
          </a:p>
          <a:p>
            <a:pPr lvl="1"/>
            <a:r>
              <a:rPr lang="en-US" dirty="0" smtClean="0"/>
              <a:t>Insert bullet 16pt font size</a:t>
            </a:r>
          </a:p>
        </p:txBody>
      </p:sp>
    </p:spTree>
    <p:extLst>
      <p:ext uri="{BB962C8B-B14F-4D97-AF65-F5344CB8AC3E}">
        <p14:creationId xmlns:p14="http://schemas.microsoft.com/office/powerpoint/2010/main" val="340741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NHS_Poutre_Horizontal_RGB_PowerPoint 2.ai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3"/>
            <a:ext cx="519113" cy="115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6935"/>
            <a:ext cx="2114550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82" y="236935"/>
            <a:ext cx="6194425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7238" y="4893472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b="1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470328A7-A52B-4ADB-BEC5-538A16795F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2288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3850" y="1275179"/>
            <a:ext cx="8280400" cy="3294441"/>
          </a:xfrm>
        </p:spPr>
        <p:txBody>
          <a:bodyPr/>
          <a:lstStyle>
            <a:lvl1pPr marL="197644" indent="-197644">
              <a:defRPr/>
            </a:lvl1pPr>
            <a:lvl3pPr>
              <a:defRPr/>
            </a:lvl3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4848" y="249495"/>
            <a:ext cx="8229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noProof="0" smtClean="0"/>
              <a:t>Click to edit Master title style</a:t>
            </a:r>
            <a:br>
              <a:rPr lang="en-GB" noProof="0" smtClean="0"/>
            </a:br>
            <a:endParaRPr lang="en-GB" noProof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659563" y="4839893"/>
            <a:ext cx="208915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507045" y="4839893"/>
            <a:ext cx="11525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>
                <a:solidFill>
                  <a:prstClr val="black">
                    <a:tint val="75000"/>
                  </a:prstClr>
                </a:solidFill>
              </a:rPr>
              <a:t>Page </a:t>
            </a:r>
            <a:fld id="{BA2CF24E-ED9A-4EF8-8BC5-C29230DD44F7}" type="slidenum">
              <a:rPr lang="fr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59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3850" y="1275179"/>
            <a:ext cx="8280400" cy="3294441"/>
          </a:xfrm>
        </p:spPr>
        <p:txBody>
          <a:bodyPr/>
          <a:lstStyle>
            <a:lvl1pPr marL="197644" indent="-197644">
              <a:defRPr/>
            </a:lvl1pPr>
            <a:lvl3pPr>
              <a:defRPr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4848" y="249495"/>
            <a:ext cx="8229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16695" y="4839893"/>
            <a:ext cx="2232025" cy="1619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364170" y="4839893"/>
            <a:ext cx="1152525" cy="1619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fld id="{A4A1AF03-2997-4D49-9139-F7317D8E72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8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3850" y="1275179"/>
            <a:ext cx="8280400" cy="3294441"/>
          </a:xfrm>
        </p:spPr>
        <p:txBody>
          <a:bodyPr/>
          <a:lstStyle>
            <a:lvl1pPr marL="197644" indent="-197644">
              <a:defRPr/>
            </a:lvl1pPr>
            <a:lvl3pPr>
              <a:defRPr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4848" y="249495"/>
            <a:ext cx="8229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16695" y="4839893"/>
            <a:ext cx="2232025" cy="1619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364170" y="4839893"/>
            <a:ext cx="1152525" cy="1619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fld id="{A4A1AF03-2997-4D49-9139-F7317D8E72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7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3850" y="1275179"/>
            <a:ext cx="8280400" cy="3294441"/>
          </a:xfrm>
        </p:spPr>
        <p:txBody>
          <a:bodyPr/>
          <a:lstStyle>
            <a:lvl1pPr marL="197644" indent="-197644">
              <a:defRPr/>
            </a:lvl1pPr>
            <a:lvl3pPr>
              <a:defRPr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4848" y="249495"/>
            <a:ext cx="8229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16695" y="4839893"/>
            <a:ext cx="2232025" cy="1619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5364170" y="4839893"/>
            <a:ext cx="1152525" cy="1619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fld id="{A4A1AF03-2997-4D49-9139-F7317D8E72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82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3850" y="1275179"/>
            <a:ext cx="8280400" cy="3294441"/>
          </a:xfrm>
        </p:spPr>
        <p:txBody>
          <a:bodyPr/>
          <a:lstStyle>
            <a:lvl1pPr marL="197644" indent="-197644">
              <a:defRPr/>
            </a:lvl1pPr>
            <a:lvl3pPr>
              <a:defRPr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4848" y="249495"/>
            <a:ext cx="8229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86819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3850" y="1275179"/>
            <a:ext cx="8280400" cy="3294441"/>
          </a:xfrm>
        </p:spPr>
        <p:txBody>
          <a:bodyPr/>
          <a:lstStyle>
            <a:lvl1pPr marL="197644" indent="-197644">
              <a:defRPr/>
            </a:lvl1pPr>
            <a:lvl3pPr>
              <a:defRPr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74848" y="249495"/>
            <a:ext cx="8229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5442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Rectangle 2"/>
          <p:cNvSpPr>
            <a:spLocks noChangeArrowheads="1"/>
          </p:cNvSpPr>
          <p:nvPr/>
        </p:nvSpPr>
        <p:spPr bwMode="auto">
          <a:xfrm>
            <a:off x="0" y="4887517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81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</a:t>
            </a:r>
          </a:p>
        </p:txBody>
      </p:sp>
      <p:sp>
        <p:nvSpPr>
          <p:cNvPr id="2181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2181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885135"/>
            <a:ext cx="2133600" cy="203597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2181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880372"/>
            <a:ext cx="2895600" cy="217884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pic>
        <p:nvPicPr>
          <p:cNvPr id="2181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7" y="67866"/>
            <a:ext cx="28179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28" name="Rectangle 8"/>
          <p:cNvSpPr>
            <a:spLocks noChangeArrowheads="1"/>
          </p:cNvSpPr>
          <p:nvPr/>
        </p:nvSpPr>
        <p:spPr bwMode="auto">
          <a:xfrm>
            <a:off x="0" y="667942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81129" name="Rectangle 9"/>
          <p:cNvSpPr>
            <a:spLocks noChangeArrowheads="1"/>
          </p:cNvSpPr>
          <p:nvPr/>
        </p:nvSpPr>
        <p:spPr bwMode="auto">
          <a:xfrm>
            <a:off x="0" y="0"/>
            <a:ext cx="219808" cy="22741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81130" name="Rectangle 10" descr="Diagonal dunkel nach oben"/>
          <p:cNvSpPr>
            <a:spLocks noChangeArrowheads="1"/>
          </p:cNvSpPr>
          <p:nvPr/>
        </p:nvSpPr>
        <p:spPr bwMode="auto">
          <a:xfrm>
            <a:off x="-1466" y="228600"/>
            <a:ext cx="218343" cy="22741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81131" name="Rectangle 11"/>
          <p:cNvSpPr>
            <a:spLocks noChangeArrowheads="1"/>
          </p:cNvSpPr>
          <p:nvPr/>
        </p:nvSpPr>
        <p:spPr bwMode="auto">
          <a:xfrm>
            <a:off x="-2931" y="456010"/>
            <a:ext cx="218343" cy="220265"/>
          </a:xfrm>
          <a:prstGeom prst="rect">
            <a:avLst/>
          </a:prstGeom>
          <a:gradFill rotWithShape="1">
            <a:gsLst>
              <a:gs pos="0">
                <a:srgbClr val="336699">
                  <a:alpha val="50000"/>
                </a:srgbClr>
              </a:gs>
              <a:gs pos="100000">
                <a:srgbClr val="336699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81132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1558" y="4888706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56ADCAEA-93B8-4E11-AC39-43B17FFF97C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845636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8F81-D0C4-4F0E-B44C-2E7FA792806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8309327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254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254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6AD8C-8DFD-4D4D-A197-0129F746867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163401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1234380" y="4868926"/>
            <a:ext cx="2448620" cy="268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75798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57982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t>Footer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 userDrawn="1"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54000" y="227745"/>
            <a:ext cx="8640000" cy="426735"/>
          </a:xfrm>
        </p:spPr>
        <p:txBody>
          <a:bodyPr/>
          <a:lstStyle>
            <a:lvl1pPr>
              <a:defRPr sz="2400" spc="0" baseline="0"/>
            </a:lvl1pPr>
          </a:lstStyle>
          <a:p>
            <a:pPr lvl="0"/>
            <a:r>
              <a:rPr lang="en-US" dirty="0" smtClean="0"/>
              <a:t>Headline Arial, bold, 24pt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15" y="4688010"/>
            <a:ext cx="900000" cy="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2278"/>
            <a:ext cx="4044462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2338" y="1082278"/>
            <a:ext cx="4044462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71E16-82D5-4905-9B58-16D08CE1B87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3064156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6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6" y="1260872"/>
            <a:ext cx="386861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116" y="1878806"/>
            <a:ext cx="3868615" cy="27634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66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665" cy="27634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0F2D-9B62-4E73-B732-379518FDAA7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1811946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EA100-B048-46D3-AD15-115CFE1E100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98654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27CA3-36AB-4B71-AFE0-F31E7684655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438934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8E88-4562-4288-B5D2-ABF38AB2F8E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961990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2C61-B834-4116-B219-D6F1EE831EB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627542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C7A2-A22A-43D4-AE8B-104E73E992E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01645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0007"/>
            <a:ext cx="2057400" cy="46553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0007"/>
            <a:ext cx="6031523" cy="4655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25C9-F2DC-4CC0-9CD0-61EC52E6F82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9162244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808" y="50007"/>
            <a:ext cx="5562600" cy="58459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082278"/>
            <a:ext cx="8229600" cy="362307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926807"/>
            <a:ext cx="1381858" cy="18335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4458" y="4925617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15100" y="4933950"/>
            <a:ext cx="2133600" cy="176213"/>
          </a:xfrm>
        </p:spPr>
        <p:txBody>
          <a:bodyPr/>
          <a:lstStyle>
            <a:lvl1pPr>
              <a:defRPr/>
            </a:lvl1pPr>
          </a:lstStyle>
          <a:p>
            <a:fld id="{7FAC677A-C200-4A67-B4FB-26ADFABCD25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5484269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808" y="50007"/>
            <a:ext cx="5562600" cy="58459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082278"/>
            <a:ext cx="8229600" cy="362307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4926807"/>
            <a:ext cx="1381858" cy="18335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4458" y="4925617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15100" y="4933950"/>
            <a:ext cx="2133600" cy="176213"/>
          </a:xfrm>
        </p:spPr>
        <p:txBody>
          <a:bodyPr/>
          <a:lstStyle>
            <a:lvl1pPr>
              <a:defRPr/>
            </a:lvl1pPr>
          </a:lstStyle>
          <a:p>
            <a:fld id="{22F2512D-85D6-4A8F-B17B-F9E64C60BBE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263242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808" y="50007"/>
            <a:ext cx="5562600" cy="58459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082278"/>
            <a:ext cx="4044462" cy="362307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2338" y="1082278"/>
            <a:ext cx="4044462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926807"/>
            <a:ext cx="1381858" cy="18335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4458" y="4925617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15100" y="4933950"/>
            <a:ext cx="2133600" cy="176213"/>
          </a:xfrm>
        </p:spPr>
        <p:txBody>
          <a:bodyPr/>
          <a:lstStyle>
            <a:lvl1pPr>
              <a:defRPr/>
            </a:lvl1pPr>
          </a:lstStyle>
          <a:p>
            <a:fld id="{9F712CF5-9AE2-4ACE-8E08-3332D0B60B9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9892781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808" y="50007"/>
            <a:ext cx="5562600" cy="58459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082278"/>
            <a:ext cx="4044462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2338" y="1082278"/>
            <a:ext cx="4044462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1" y="4926807"/>
            <a:ext cx="1381858" cy="183356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4458" y="4925617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15100" y="4933950"/>
            <a:ext cx="2133600" cy="176213"/>
          </a:xfrm>
        </p:spPr>
        <p:txBody>
          <a:bodyPr/>
          <a:lstStyle>
            <a:lvl1pPr>
              <a:defRPr/>
            </a:lvl1pPr>
          </a:lstStyle>
          <a:p>
            <a:fld id="{E2A194C8-7D74-4FCD-A008-A697ED0C560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5413442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Rectangle 2"/>
          <p:cNvSpPr>
            <a:spLocks noChangeArrowheads="1"/>
          </p:cNvSpPr>
          <p:nvPr/>
        </p:nvSpPr>
        <p:spPr bwMode="auto">
          <a:xfrm>
            <a:off x="0" y="4887517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81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</a:t>
            </a:r>
          </a:p>
        </p:txBody>
      </p:sp>
      <p:sp>
        <p:nvSpPr>
          <p:cNvPr id="2181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2181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885135"/>
            <a:ext cx="2133600" cy="203597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2181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880372"/>
            <a:ext cx="2895600" cy="217884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pic>
        <p:nvPicPr>
          <p:cNvPr id="2181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7" y="67866"/>
            <a:ext cx="28179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28" name="Rectangle 8"/>
          <p:cNvSpPr>
            <a:spLocks noChangeArrowheads="1"/>
          </p:cNvSpPr>
          <p:nvPr/>
        </p:nvSpPr>
        <p:spPr bwMode="auto">
          <a:xfrm>
            <a:off x="0" y="667942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81129" name="Rectangle 9"/>
          <p:cNvSpPr>
            <a:spLocks noChangeArrowheads="1"/>
          </p:cNvSpPr>
          <p:nvPr/>
        </p:nvSpPr>
        <p:spPr bwMode="auto">
          <a:xfrm>
            <a:off x="0" y="0"/>
            <a:ext cx="219808" cy="22741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81130" name="Rectangle 10" descr="Diagonal dunkel nach oben"/>
          <p:cNvSpPr>
            <a:spLocks noChangeArrowheads="1"/>
          </p:cNvSpPr>
          <p:nvPr/>
        </p:nvSpPr>
        <p:spPr bwMode="auto">
          <a:xfrm>
            <a:off x="-1466" y="228600"/>
            <a:ext cx="218343" cy="22741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81131" name="Rectangle 11"/>
          <p:cNvSpPr>
            <a:spLocks noChangeArrowheads="1"/>
          </p:cNvSpPr>
          <p:nvPr/>
        </p:nvSpPr>
        <p:spPr bwMode="auto">
          <a:xfrm>
            <a:off x="-2931" y="456010"/>
            <a:ext cx="218343" cy="220265"/>
          </a:xfrm>
          <a:prstGeom prst="rect">
            <a:avLst/>
          </a:prstGeom>
          <a:gradFill rotWithShape="1">
            <a:gsLst>
              <a:gs pos="0">
                <a:srgbClr val="336699">
                  <a:alpha val="50000"/>
                </a:srgbClr>
              </a:gs>
              <a:gs pos="100000">
                <a:srgbClr val="336699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81132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1558" y="4888706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EAE65EA7-C125-4242-9577-0E8D76AEBD67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2783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C5B86-882C-4D6C-BBFB-7CE1A903CCDA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5208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254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254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4CC01-9060-40CD-96A5-F6FCB63B27E7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10618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0070" y="1082278"/>
            <a:ext cx="3703027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3774" y="1082278"/>
            <a:ext cx="3703026" cy="36230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F7CE-64C3-450E-8534-C56B9F8943B5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62985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6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6" y="1260872"/>
            <a:ext cx="386861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116" y="1878806"/>
            <a:ext cx="3868615" cy="27634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66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665" cy="27634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C95D-3211-4DDE-8320-AB7DE51756F4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8122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36AC0-34F7-43A5-BF4B-EDF6F17F1316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33372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77D1D-88DD-4EE8-9B5C-294D1EC88987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0647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46AAE-B211-4C60-A453-1FC86CFD840F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963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752476" y="4872038"/>
            <a:ext cx="1222375" cy="2500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</a:t>
            </a:r>
            <a:fld id="{209936CB-5EEB-4D2E-9D42-CF1AF2B7664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3157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115" y="342900"/>
            <a:ext cx="294835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666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115" y="1543050"/>
            <a:ext cx="294835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16380-365B-4A28-9012-DD45D5FD4178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0067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4070-BABB-42C7-943F-11B21DAA2F2C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9715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6035" y="50007"/>
            <a:ext cx="2020765" cy="46553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0808" y="50007"/>
            <a:ext cx="5924550" cy="4655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FFFFFF"/>
                </a:solidFill>
              </a:rPr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de-DE">
                <a:solidFill>
                  <a:srgbClr val="FFFFFF"/>
                </a:solidFill>
              </a:rPr>
              <a:t>© DIÄTVERBAND e.V. – 2017</a:t>
            </a: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DB395-4885-46B1-B958-0A24CFBFC1DB}" type="slidenum">
              <a:rPr lang="de-DE" altLang="de-DE">
                <a:solidFill>
                  <a:srgbClr val="FFFFFF"/>
                </a:solidFill>
              </a:rPr>
              <a:pPr/>
              <a:t>‹#›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68288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mi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half" idx="13"/>
          </p:nvPr>
        </p:nvSpPr>
        <p:spPr>
          <a:xfrm>
            <a:off x="1144544" y="1526437"/>
            <a:ext cx="7056499" cy="3140813"/>
          </a:xfrm>
          <a:prstGeom prst="rect">
            <a:avLst/>
          </a:prstGeom>
        </p:spPr>
        <p:txBody>
          <a:bodyPr lIns="0" tIns="0" rIns="0" bIns="0"/>
          <a:lstStyle>
            <a:lvl1pPr marL="132160" indent="-132160">
              <a:lnSpc>
                <a:spcPts val="1575"/>
              </a:lnSpc>
              <a:spcBef>
                <a:spcPts val="450"/>
              </a:spcBef>
              <a:buClr>
                <a:srgbClr val="005469"/>
              </a:buClr>
              <a:buSzPct val="100000"/>
              <a:buFont typeface="Symbol" pitchFamily="18" charset="2"/>
              <a:buChar char="-"/>
              <a:defRPr sz="1200">
                <a:solidFill>
                  <a:srgbClr val="424342"/>
                </a:solidFill>
                <a:latin typeface="Franklin Gothic Book"/>
                <a:cs typeface="Franklin Gothic Book"/>
              </a:defRPr>
            </a:lvl1pPr>
            <a:lvl2pPr marL="466725" indent="-133350" defTabSz="400050">
              <a:lnSpc>
                <a:spcPts val="1575"/>
              </a:lnSpc>
              <a:spcBef>
                <a:spcPts val="0"/>
              </a:spcBef>
              <a:buClr>
                <a:srgbClr val="005469"/>
              </a:buClr>
              <a:buSzPct val="70000"/>
              <a:buFont typeface="Wingdings" pitchFamily="2" charset="2"/>
              <a:buChar char="§"/>
              <a:defRPr sz="1200">
                <a:solidFill>
                  <a:srgbClr val="424342"/>
                </a:solidFill>
                <a:latin typeface="Franklin Gothic Book"/>
                <a:cs typeface="Franklin Gothic Book"/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136156" y="933757"/>
            <a:ext cx="7056498" cy="3885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100" b="0" i="0">
                <a:solidFill>
                  <a:srgbClr val="42434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04. Oktober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DIÄTVERBAND e.V. –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256161-099A-400D-8D08-06F423A27DF5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6334125" y="323850"/>
            <a:ext cx="2422525" cy="190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50">
                <a:latin typeface="Franklin Gothic Book" pitchFamily="34" charset="0"/>
              </a:defRPr>
            </a:lvl1pPr>
          </a:lstStyle>
          <a:p>
            <a:pPr lvl="0"/>
            <a:r>
              <a:rPr lang="de-DE" sz="750" dirty="0"/>
              <a:t>Kapitelname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59588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/>
          <a:lstStyle>
            <a:lvl1pPr algn="l">
              <a:buNone/>
              <a:defRPr sz="21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2362200" y="1314450"/>
            <a:ext cx="6400800" cy="331470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7592" y="4890195"/>
            <a:ext cx="7274768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Please enter foot note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64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59241" y="659054"/>
            <a:ext cx="4007959" cy="974725"/>
          </a:xfrm>
        </p:spPr>
        <p:txBody>
          <a:bodyPr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2800" b="1" baseline="0">
                <a:solidFill>
                  <a:srgbClr val="0F9BC7"/>
                </a:solidFill>
              </a:defRPr>
            </a:lvl1pPr>
          </a:lstStyle>
          <a:p>
            <a:r>
              <a:rPr lang="en-US" dirty="0" smtClean="0"/>
              <a:t>Divider title is 28pt, sentence case</a:t>
            </a: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3999" y="1637520"/>
            <a:ext cx="4022725" cy="2953661"/>
          </a:xfrm>
        </p:spPr>
        <p:txBody>
          <a:bodyPr>
            <a:normAutofit/>
          </a:bodyPr>
          <a:lstStyle>
            <a:lvl1pPr marL="285750" indent="-285750">
              <a:spcBef>
                <a:spcPts val="1200"/>
              </a:spcBef>
              <a:buFont typeface="Arial" panose="020B0604020202020204" pitchFamily="34" charset="0"/>
              <a:buChar char="-"/>
              <a:defRPr sz="1800" b="0" baseline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" name="Picture 9" descr="NestleRGBLog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66" y="4642134"/>
            <a:ext cx="1525067" cy="381267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139560" y="0"/>
            <a:ext cx="4004552" cy="5143499"/>
            <a:chOff x="1970594" y="0"/>
            <a:chExt cx="4004552" cy="5143499"/>
          </a:xfrm>
        </p:grpSpPr>
        <p:sp>
          <p:nvSpPr>
            <p:cNvPr id="4" name="Rectangle 3"/>
            <p:cNvSpPr/>
            <p:nvPr userDrawn="1"/>
          </p:nvSpPr>
          <p:spPr>
            <a:xfrm>
              <a:off x="1970594" y="0"/>
              <a:ext cx="4004552" cy="51434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grpSp>
          <p:nvGrpSpPr>
            <p:cNvPr id="34" name="Group 33"/>
            <p:cNvGrpSpPr>
              <a:grpSpLocks noChangeAspect="1"/>
            </p:cNvGrpSpPr>
            <p:nvPr userDrawn="1"/>
          </p:nvGrpSpPr>
          <p:grpSpPr>
            <a:xfrm>
              <a:off x="2510697" y="178906"/>
              <a:ext cx="3082110" cy="4785686"/>
              <a:chOff x="8136833" y="197846"/>
              <a:chExt cx="3807741" cy="5912395"/>
            </a:xfrm>
          </p:grpSpPr>
          <p:pic>
            <p:nvPicPr>
              <p:cNvPr id="35" name="Picture 2" descr="F:\Data_NHSc\2015\NHSc\Comms\Comms_Tools\Roadmap\people4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6857" y="5073307"/>
                <a:ext cx="731980" cy="651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5" descr="F:\Data_NHSc\2015\NHSc\Comms\Comms_Tools\Roadmap\people3.jpg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6833" y="4920611"/>
                <a:ext cx="1337196" cy="1189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6857" y="1080631"/>
                <a:ext cx="1232804" cy="1070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8" descr="F:\Data_NHSc\2015\NHSc\Comms\Comms_Tools\Roadmap\Images\people6.jpg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2586" y="2244855"/>
                <a:ext cx="3051988" cy="2717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Group 38"/>
              <p:cNvGrpSpPr/>
              <p:nvPr userDrawn="1"/>
            </p:nvGrpSpPr>
            <p:grpSpPr>
              <a:xfrm rot="7106014">
                <a:off x="9487846" y="413327"/>
                <a:ext cx="1231986" cy="801024"/>
                <a:chOff x="8157184" y="2818848"/>
                <a:chExt cx="651032" cy="423294"/>
              </a:xfrm>
            </p:grpSpPr>
            <p:sp>
              <p:nvSpPr>
                <p:cNvPr id="40" name="Hexagon 39"/>
                <p:cNvSpPr>
                  <a:spLocks/>
                </p:cNvSpPr>
                <p:nvPr/>
              </p:nvSpPr>
              <p:spPr>
                <a:xfrm>
                  <a:off x="8304216" y="2818848"/>
                  <a:ext cx="504000" cy="423294"/>
                </a:xfrm>
                <a:prstGeom prst="hexagon">
                  <a:avLst>
                    <a:gd name="adj" fmla="val 28976"/>
                    <a:gd name="vf" fmla="val 115470"/>
                  </a:avLst>
                </a:prstGeom>
                <a:solidFill>
                  <a:srgbClr val="00A2CA">
                    <a:alpha val="5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Hexagon 40"/>
                <p:cNvSpPr>
                  <a:spLocks noChangeAspect="1"/>
                </p:cNvSpPr>
                <p:nvPr/>
              </p:nvSpPr>
              <p:spPr>
                <a:xfrm>
                  <a:off x="8157184" y="2974748"/>
                  <a:ext cx="196772" cy="165262"/>
                </a:xfrm>
                <a:prstGeom prst="hexagon">
                  <a:avLst>
                    <a:gd name="adj" fmla="val 28976"/>
                    <a:gd name="vf" fmla="val 115470"/>
                  </a:avLst>
                </a:prstGeom>
                <a:solidFill>
                  <a:srgbClr val="C2C5CC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85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227745"/>
            <a:ext cx="7920000" cy="4267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styles, Arial =&gt; RGB: 61, 64, 70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t>Footer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15" y="4688010"/>
            <a:ext cx="900000" cy="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1" r:id="rId6"/>
    <p:sldLayoutId id="2147484095" r:id="rId7"/>
    <p:sldLayoutId id="2147484096" r:id="rId8"/>
    <p:sldLayoutId id="2147484279" r:id="rId9"/>
    <p:sldLayoutId id="214748428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−"/>
        <a:defRPr sz="1800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15938" indent="-171450" algn="l" defTabSz="914400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687388" indent="-171450" algn="l" defTabSz="914400" rtl="0" eaLnBrk="1" latinLnBrk="0" hangingPunct="1">
        <a:spcBef>
          <a:spcPts val="600"/>
        </a:spcBef>
        <a:buClr>
          <a:schemeClr val="tx1"/>
        </a:buClr>
        <a:buFont typeface="Courier New" panose="02070309020205020404" pitchFamily="49" charset="0"/>
        <a:buChar char="o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860425" indent="-173038" algn="l" defTabSz="914400" rtl="0" eaLnBrk="1" latinLnBrk="0" hangingPunct="1">
        <a:spcBef>
          <a:spcPts val="600"/>
        </a:spcBef>
        <a:buClr>
          <a:schemeClr val="tx1"/>
        </a:buClr>
        <a:buFont typeface="Wingdings 3" panose="05040102010807070707" pitchFamily="18" charset="2"/>
        <a:buChar char="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30288" indent="-174625" algn="l" defTabSz="914400" rtl="0" eaLnBrk="1" latinLnBrk="0" hangingPunct="1">
        <a:spcBef>
          <a:spcPts val="400"/>
        </a:spcBef>
        <a:buClr>
          <a:schemeClr val="tx1"/>
        </a:buClr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1613" indent="-1711325" algn="l" defTabSz="914400" rtl="0" eaLnBrk="1" latinLnBrk="0" hangingPunct="1">
        <a:spcBef>
          <a:spcPts val="400"/>
        </a:spcBef>
        <a:buFontTx/>
        <a:buNone/>
        <a:defRPr sz="1000" b="0" i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227745"/>
            <a:ext cx="7920000" cy="4267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styles, Arial =&gt; RGB: 61, 64, 70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t>Footer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15" y="4688010"/>
            <a:ext cx="900000" cy="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−"/>
        <a:defRPr sz="1800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15938" indent="-171450" algn="l" defTabSz="914400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687388" indent="-171450" algn="l" defTabSz="914400" rtl="0" eaLnBrk="1" latinLnBrk="0" hangingPunct="1">
        <a:spcBef>
          <a:spcPts val="600"/>
        </a:spcBef>
        <a:buClr>
          <a:schemeClr val="tx1"/>
        </a:buClr>
        <a:buFont typeface="Courier New" panose="02070309020205020404" pitchFamily="49" charset="0"/>
        <a:buChar char="o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860425" indent="-173038" algn="l" defTabSz="914400" rtl="0" eaLnBrk="1" latinLnBrk="0" hangingPunct="1">
        <a:spcBef>
          <a:spcPts val="600"/>
        </a:spcBef>
        <a:buClr>
          <a:schemeClr val="tx1"/>
        </a:buClr>
        <a:buFont typeface="Wingdings 3" panose="05040102010807070707" pitchFamily="18" charset="2"/>
        <a:buChar char="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30288" indent="-174625" algn="l" defTabSz="914400" rtl="0" eaLnBrk="1" latinLnBrk="0" hangingPunct="1">
        <a:spcBef>
          <a:spcPts val="400"/>
        </a:spcBef>
        <a:buClr>
          <a:schemeClr val="tx1"/>
        </a:buClr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1613" indent="-1711325" algn="l" defTabSz="914400" rtl="0" eaLnBrk="1" latinLnBrk="0" hangingPunct="1">
        <a:spcBef>
          <a:spcPts val="400"/>
        </a:spcBef>
        <a:buFontTx/>
        <a:buNone/>
        <a:defRPr sz="1000" b="0" i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227745"/>
            <a:ext cx="7920000" cy="4267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73" y="961453"/>
            <a:ext cx="8639590" cy="36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styles, Arial =&gt; RGB: 61, 64, 70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29454" y="4843571"/>
            <a:ext cx="2160000" cy="16445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kern="1200" cap="none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254000" y="4843571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 baseline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15" y="4688010"/>
            <a:ext cx="900000" cy="2622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07257" y="4809734"/>
            <a:ext cx="1797585" cy="211203"/>
          </a:xfrm>
          <a:prstGeom prst="rect">
            <a:avLst/>
          </a:prstGeom>
          <a:noFill/>
        </p:spPr>
        <p:txBody>
          <a:bodyPr wrap="none" lIns="90000" tIns="36000" rIns="90000" bIns="36000" rtlCol="0">
            <a:spAutoFit/>
          </a:bodyPr>
          <a:lstStyle/>
          <a:p>
            <a:r>
              <a:rPr lang="fr-CH" sz="900" dirty="0" err="1" smtClean="0">
                <a:solidFill>
                  <a:srgbClr val="000000"/>
                </a:solidFill>
              </a:rPr>
              <a:t>M.Ruthsatz</a:t>
            </a:r>
            <a:r>
              <a:rPr lang="fr-CH" sz="900" dirty="0" smtClean="0">
                <a:solidFill>
                  <a:srgbClr val="000000"/>
                </a:solidFill>
              </a:rPr>
              <a:t>, Berlin, March</a:t>
            </a:r>
            <a:r>
              <a:rPr lang="fr-CH" sz="900" baseline="0" dirty="0" smtClean="0">
                <a:solidFill>
                  <a:srgbClr val="000000"/>
                </a:solidFill>
              </a:rPr>
              <a:t> 2018</a:t>
            </a:r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7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9" r:id="rId5"/>
    <p:sldLayoutId id="2147484121" r:id="rId6"/>
    <p:sldLayoutId id="214748412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−"/>
        <a:defRPr sz="1800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44488" indent="-1730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15938" indent="-171450" algn="l" defTabSz="914400" rtl="0" eaLnBrk="1" latinLnBrk="0" hangingPunct="1"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687388" indent="-171450" algn="l" defTabSz="914400" rtl="0" eaLnBrk="1" latinLnBrk="0" hangingPunct="1">
        <a:spcBef>
          <a:spcPts val="600"/>
        </a:spcBef>
        <a:buClr>
          <a:schemeClr val="tx1"/>
        </a:buClr>
        <a:buFont typeface="Courier New" panose="02070309020205020404" pitchFamily="49" charset="0"/>
        <a:buChar char="o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860425" indent="-173038" algn="l" defTabSz="914400" rtl="0" eaLnBrk="1" latinLnBrk="0" hangingPunct="1">
        <a:spcBef>
          <a:spcPts val="600"/>
        </a:spcBef>
        <a:buClr>
          <a:schemeClr val="tx1"/>
        </a:buClr>
        <a:buFont typeface="Wingdings 3" panose="05040102010807070707" pitchFamily="18" charset="2"/>
        <a:buChar char="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30288" indent="-174625" algn="l" defTabSz="914400" rtl="0" eaLnBrk="1" latinLnBrk="0" hangingPunct="1">
        <a:spcBef>
          <a:spcPts val="400"/>
        </a:spcBef>
        <a:buClr>
          <a:schemeClr val="tx1"/>
        </a:buClr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1613" indent="-1711325" algn="l" defTabSz="914400" rtl="0" eaLnBrk="1" latinLnBrk="0" hangingPunct="1">
        <a:spcBef>
          <a:spcPts val="400"/>
        </a:spcBef>
        <a:buFontTx/>
        <a:buNone/>
        <a:defRPr sz="1000" b="0" i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358782" y="250033"/>
            <a:ext cx="8328025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82" y="1063231"/>
            <a:ext cx="8328025" cy="3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87575" y="4893472"/>
            <a:ext cx="396875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b="1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79388" y="4893469"/>
            <a:ext cx="3619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b="1">
                <a:solidFill>
                  <a:prstClr val="white"/>
                </a:solidFill>
                <a:cs typeface="Tahoma" pitchFamily="34" charset="0"/>
              </a:rPr>
              <a:t> </a:t>
            </a:r>
            <a:fld id="{9037D71D-6BFD-4CD3-9A17-24DFCD72AF7F}" type="slidenum">
              <a:rPr lang="en-US" b="1">
                <a:solidFill>
                  <a:prstClr val="white"/>
                </a:solidFill>
                <a:cs typeface="Tahoma" pitchFamily="34" charset="0"/>
              </a:rPr>
              <a:pPr>
                <a:defRPr/>
              </a:pPr>
              <a:t>‹#›</a:t>
            </a:fld>
            <a:endParaRPr lang="en-US" b="1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>
            <a:off x="649288" y="4901806"/>
            <a:ext cx="0" cy="1000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 sz="1800" b="1">
              <a:solidFill>
                <a:prstClr val="black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>
            <a:off x="2087563" y="4901806"/>
            <a:ext cx="0" cy="1000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 sz="1800" b="1">
              <a:solidFill>
                <a:prstClr val="black"/>
              </a:solidFill>
              <a:latin typeface="Arial" charset="0"/>
              <a:cs typeface="Tahoma" pitchFamily="34" charset="0"/>
            </a:endParaRPr>
          </a:p>
        </p:txBody>
      </p:sp>
      <p:pic>
        <p:nvPicPr>
          <p:cNvPr id="1032" name="Image 18" descr="NHS_Poutre_Horizontal_RGB_PowerPoint 2.ai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81775" y="4619626"/>
            <a:ext cx="2238375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3857" y="844156"/>
            <a:ext cx="2735263" cy="12739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2138" y="844153"/>
            <a:ext cx="2736850" cy="123825"/>
          </a:xfrm>
          <a:prstGeom prst="rect">
            <a:avLst/>
          </a:prstGeom>
          <a:solidFill>
            <a:srgbClr val="6E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0432" y="844153"/>
            <a:ext cx="2735263" cy="1238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transition>
    <p:fade/>
  </p:transition>
  <p:hf sldNum="0" hdr="0" ftr="0"/>
  <p:txStyles>
    <p:titleStyle>
      <a:lvl1pPr algn="l" rtl="0" eaLnBrk="1" fontAlgn="base" hangingPunct="1">
        <a:lnSpc>
          <a:spcPct val="85000"/>
        </a:lnSpc>
        <a:spcBef>
          <a:spcPts val="450"/>
        </a:spcBef>
        <a:spcAft>
          <a:spcPct val="0"/>
        </a:spcAft>
        <a:defRPr sz="2400" b="1">
          <a:solidFill>
            <a:srgbClr val="6EC8E6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1" fontAlgn="base" hangingPunct="1">
        <a:lnSpc>
          <a:spcPct val="85000"/>
        </a:lnSpc>
        <a:spcBef>
          <a:spcPts val="450"/>
        </a:spcBef>
        <a:spcAft>
          <a:spcPct val="0"/>
        </a:spcAft>
        <a:defRPr sz="2400" b="1">
          <a:solidFill>
            <a:srgbClr val="6EC8E6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ct val="85000"/>
        </a:lnSpc>
        <a:spcBef>
          <a:spcPts val="450"/>
        </a:spcBef>
        <a:spcAft>
          <a:spcPct val="0"/>
        </a:spcAft>
        <a:defRPr sz="2400" b="1">
          <a:solidFill>
            <a:srgbClr val="6EC8E6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ct val="85000"/>
        </a:lnSpc>
        <a:spcBef>
          <a:spcPts val="450"/>
        </a:spcBef>
        <a:spcAft>
          <a:spcPct val="0"/>
        </a:spcAft>
        <a:defRPr sz="2400" b="1">
          <a:solidFill>
            <a:srgbClr val="6EC8E6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ct val="85000"/>
        </a:lnSpc>
        <a:spcBef>
          <a:spcPts val="450"/>
        </a:spcBef>
        <a:spcAft>
          <a:spcPct val="0"/>
        </a:spcAft>
        <a:defRPr sz="2400" b="1">
          <a:solidFill>
            <a:srgbClr val="6EC8E6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7EB0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7EB0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7EB0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7EB0"/>
          </a:solidFill>
          <a:latin typeface="Arial" charset="0"/>
        </a:defRPr>
      </a:lvl9pPr>
    </p:titleStyle>
    <p:bodyStyle>
      <a:lvl1pPr marL="135731" indent="-135731" algn="l" rtl="0" eaLnBrk="1" fontAlgn="base" hangingPunct="1">
        <a:spcBef>
          <a:spcPct val="20000"/>
        </a:spcBef>
        <a:spcAft>
          <a:spcPct val="0"/>
        </a:spcAft>
        <a:buClr>
          <a:srgbClr val="00AADC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292894" indent="-15597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425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435769" indent="-14168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592931" indent="-15597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05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728663" indent="-1345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9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1071563" indent="-1345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900">
          <a:solidFill>
            <a:schemeClr val="tx1"/>
          </a:solidFill>
          <a:latin typeface="+mn-lt"/>
        </a:defRPr>
      </a:lvl6pPr>
      <a:lvl7pPr marL="1414463" indent="-1345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900">
          <a:solidFill>
            <a:schemeClr val="tx1"/>
          </a:solidFill>
          <a:latin typeface="+mn-lt"/>
        </a:defRPr>
      </a:lvl7pPr>
      <a:lvl8pPr marL="1757363" indent="-1345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900">
          <a:solidFill>
            <a:schemeClr val="tx1"/>
          </a:solidFill>
          <a:latin typeface="+mn-lt"/>
        </a:defRPr>
      </a:lvl8pPr>
      <a:lvl9pPr marL="2100263" indent="-1345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7" name="Rectangle 7"/>
          <p:cNvSpPr>
            <a:spLocks noChangeArrowheads="1"/>
          </p:cNvSpPr>
          <p:nvPr/>
        </p:nvSpPr>
        <p:spPr bwMode="auto">
          <a:xfrm>
            <a:off x="0" y="4887517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6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808" y="50007"/>
            <a:ext cx="5562600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</a:t>
            </a:r>
          </a:p>
        </p:txBody>
      </p:sp>
      <p:sp>
        <p:nvSpPr>
          <p:cNvPr id="216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2278"/>
            <a:ext cx="8229600" cy="362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  Textmasterformate durch Klicken bearbeiten</a:t>
            </a:r>
          </a:p>
          <a:p>
            <a:pPr lvl="1"/>
            <a:r>
              <a:rPr lang="de-DE" altLang="de-DE"/>
              <a:t>  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16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26807"/>
            <a:ext cx="1381858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altLang="de-DE"/>
              <a:t>04. Oktober 2017</a:t>
            </a:r>
          </a:p>
        </p:txBody>
      </p:sp>
      <p:sp>
        <p:nvSpPr>
          <p:cNvPr id="216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4458" y="4925617"/>
            <a:ext cx="2895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50" b="1" i="1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altLang="de-DE"/>
              <a:t>© DIÄTVERBAND e.V. – 2017</a:t>
            </a:r>
            <a:endParaRPr lang="de-DE" altLang="de-DE"/>
          </a:p>
        </p:txBody>
      </p:sp>
      <p:pic>
        <p:nvPicPr>
          <p:cNvPr id="216064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7" y="67866"/>
            <a:ext cx="28179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49" name="Rectangle 9"/>
          <p:cNvSpPr>
            <a:spLocks noChangeArrowheads="1"/>
          </p:cNvSpPr>
          <p:nvPr/>
        </p:nvSpPr>
        <p:spPr bwMode="auto">
          <a:xfrm>
            <a:off x="0" y="667942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60650" name="Rectangle 10"/>
          <p:cNvSpPr>
            <a:spLocks noChangeArrowheads="1"/>
          </p:cNvSpPr>
          <p:nvPr/>
        </p:nvSpPr>
        <p:spPr bwMode="auto">
          <a:xfrm>
            <a:off x="0" y="0"/>
            <a:ext cx="219808" cy="22741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60651" name="Rectangle 11" descr="Diagonal dunkel nach oben"/>
          <p:cNvSpPr>
            <a:spLocks noChangeArrowheads="1"/>
          </p:cNvSpPr>
          <p:nvPr/>
        </p:nvSpPr>
        <p:spPr bwMode="auto">
          <a:xfrm>
            <a:off x="-1466" y="228600"/>
            <a:ext cx="218343" cy="22741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60652" name="Rectangle 12"/>
          <p:cNvSpPr>
            <a:spLocks noChangeArrowheads="1"/>
          </p:cNvSpPr>
          <p:nvPr/>
        </p:nvSpPr>
        <p:spPr bwMode="auto">
          <a:xfrm>
            <a:off x="-2931" y="456010"/>
            <a:ext cx="218343" cy="220265"/>
          </a:xfrm>
          <a:prstGeom prst="rect">
            <a:avLst/>
          </a:prstGeom>
          <a:gradFill rotWithShape="1">
            <a:gsLst>
              <a:gs pos="0">
                <a:srgbClr val="336699">
                  <a:alpha val="50000"/>
                </a:srgbClr>
              </a:gs>
              <a:gs pos="100000">
                <a:srgbClr val="336699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/>
          </a:p>
        </p:txBody>
      </p:sp>
      <p:sp>
        <p:nvSpPr>
          <p:cNvPr id="216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5100" y="4933950"/>
            <a:ext cx="2133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4FFEEA4-BDE8-48AB-BED5-F2051795D1FC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2160654" name="Rectangle 14"/>
          <p:cNvSpPr>
            <a:spLocks noChangeArrowheads="1"/>
          </p:cNvSpPr>
          <p:nvPr/>
        </p:nvSpPr>
        <p:spPr bwMode="auto">
          <a:xfrm>
            <a:off x="0" y="0"/>
            <a:ext cx="468923" cy="627460"/>
          </a:xfrm>
          <a:prstGeom prst="rect">
            <a:avLst/>
          </a:prstGeom>
          <a:solidFill>
            <a:srgbClr val="9AA3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0655" name="Rectangle 15"/>
          <p:cNvSpPr>
            <a:spLocks noChangeArrowheads="1"/>
          </p:cNvSpPr>
          <p:nvPr/>
        </p:nvSpPr>
        <p:spPr bwMode="auto">
          <a:xfrm>
            <a:off x="0" y="1059656"/>
            <a:ext cx="468923" cy="3833813"/>
          </a:xfrm>
          <a:prstGeom prst="rect">
            <a:avLst/>
          </a:prstGeom>
          <a:solidFill>
            <a:srgbClr val="CAC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0656" name="Rectangle 16"/>
          <p:cNvSpPr>
            <a:spLocks noChangeArrowheads="1"/>
          </p:cNvSpPr>
          <p:nvPr/>
        </p:nvSpPr>
        <p:spPr bwMode="auto">
          <a:xfrm>
            <a:off x="0" y="4948237"/>
            <a:ext cx="468923" cy="195263"/>
          </a:xfrm>
          <a:prstGeom prst="rect">
            <a:avLst/>
          </a:prstGeom>
          <a:solidFill>
            <a:srgbClr val="CAC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160657" name="Picture 17" descr="pfeil_weis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6"/>
            <a:ext cx="448408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58" name="Rectangle 18"/>
          <p:cNvSpPr>
            <a:spLocks noChangeArrowheads="1"/>
          </p:cNvSpPr>
          <p:nvPr/>
        </p:nvSpPr>
        <p:spPr bwMode="auto">
          <a:xfrm>
            <a:off x="723900" y="465535"/>
            <a:ext cx="3889131" cy="161925"/>
          </a:xfrm>
          <a:prstGeom prst="rect">
            <a:avLst/>
          </a:prstGeom>
          <a:pattFill prst="ltUpDiag">
            <a:fgClr>
              <a:srgbClr val="9AA3C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  <p:sldLayoutId id="2147484242" r:id="rId15"/>
  </p:sldLayoutIdLst>
  <p:transition>
    <p:random/>
  </p:transition>
  <p:hf sldNum="0" hdr="0"/>
  <p:txStyles>
    <p:titleStyle>
      <a:lvl1pPr algn="l" rtl="0" fontAlgn="base">
        <a:spcBef>
          <a:spcPct val="0"/>
        </a:spcBef>
        <a:spcAft>
          <a:spcPct val="0"/>
        </a:spcAft>
        <a:defRPr sz="1800" b="1" kern="1200">
          <a:solidFill>
            <a:srgbClr val="9AA3C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Char char="*"/>
        <a:defRPr sz="1800" b="1" kern="1200">
          <a:solidFill>
            <a:srgbClr val="365DCA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Char char="4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7" name="Rectangle 7"/>
          <p:cNvSpPr>
            <a:spLocks noChangeArrowheads="1"/>
          </p:cNvSpPr>
          <p:nvPr/>
        </p:nvSpPr>
        <p:spPr bwMode="auto">
          <a:xfrm>
            <a:off x="0" y="4887517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808" y="50007"/>
            <a:ext cx="5562600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</a:t>
            </a:r>
          </a:p>
        </p:txBody>
      </p:sp>
      <p:sp>
        <p:nvSpPr>
          <p:cNvPr id="216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0070" y="1082278"/>
            <a:ext cx="7546731" cy="362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  Textmasterformate durch Klicken bearbeiten</a:t>
            </a:r>
          </a:p>
          <a:p>
            <a:pPr lvl="1"/>
            <a:r>
              <a:rPr lang="de-DE" altLang="de-DE"/>
              <a:t>  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16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26807"/>
            <a:ext cx="1381858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altLang="de-DE">
                <a:solidFill>
                  <a:srgbClr val="FFFFFF"/>
                </a:solidFill>
                <a:cs typeface="+mn-cs"/>
              </a:rPr>
              <a:t>04. Oktober 2017</a:t>
            </a:r>
          </a:p>
        </p:txBody>
      </p:sp>
      <p:sp>
        <p:nvSpPr>
          <p:cNvPr id="216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4458" y="4925617"/>
            <a:ext cx="2895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50" b="1" i="1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altLang="de-DE">
                <a:solidFill>
                  <a:srgbClr val="FFFFFF"/>
                </a:solidFill>
                <a:cs typeface="+mn-cs"/>
              </a:rPr>
              <a:t>© DIÄTVERBAND e.V. – 2017</a:t>
            </a:r>
            <a:endParaRPr lang="de-DE" altLang="de-DE">
              <a:solidFill>
                <a:srgbClr val="FFFFFF"/>
              </a:solidFill>
              <a:cs typeface="+mn-cs"/>
            </a:endParaRPr>
          </a:p>
        </p:txBody>
      </p:sp>
      <p:pic>
        <p:nvPicPr>
          <p:cNvPr id="2160648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7" y="67866"/>
            <a:ext cx="281793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49" name="Rectangle 9"/>
          <p:cNvSpPr>
            <a:spLocks noChangeArrowheads="1"/>
          </p:cNvSpPr>
          <p:nvPr/>
        </p:nvSpPr>
        <p:spPr bwMode="auto">
          <a:xfrm>
            <a:off x="0" y="667942"/>
            <a:ext cx="9144000" cy="25836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50" name="Rectangle 10"/>
          <p:cNvSpPr>
            <a:spLocks noChangeArrowheads="1"/>
          </p:cNvSpPr>
          <p:nvPr/>
        </p:nvSpPr>
        <p:spPr bwMode="auto">
          <a:xfrm>
            <a:off x="0" y="0"/>
            <a:ext cx="219808" cy="22741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51" name="Rectangle 11" descr="Diagonal dunkel nach oben"/>
          <p:cNvSpPr>
            <a:spLocks noChangeArrowheads="1"/>
          </p:cNvSpPr>
          <p:nvPr/>
        </p:nvSpPr>
        <p:spPr bwMode="auto">
          <a:xfrm>
            <a:off x="-1466" y="228600"/>
            <a:ext cx="218343" cy="22741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52" name="Rectangle 12"/>
          <p:cNvSpPr>
            <a:spLocks noChangeArrowheads="1"/>
          </p:cNvSpPr>
          <p:nvPr/>
        </p:nvSpPr>
        <p:spPr bwMode="auto">
          <a:xfrm>
            <a:off x="-2931" y="456010"/>
            <a:ext cx="218343" cy="220265"/>
          </a:xfrm>
          <a:prstGeom prst="rect">
            <a:avLst/>
          </a:prstGeom>
          <a:gradFill rotWithShape="1">
            <a:gsLst>
              <a:gs pos="0">
                <a:srgbClr val="336699">
                  <a:alpha val="50000"/>
                </a:srgbClr>
              </a:gs>
              <a:gs pos="100000">
                <a:srgbClr val="336699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834" tIns="35916" rIns="71834" bIns="35916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5100" y="4933950"/>
            <a:ext cx="21336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 u="none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1E7D2AAB-661D-4E70-A5C7-0763A769F4DC}" type="slidenum">
              <a:rPr lang="de-DE" altLang="de-DE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de-DE" altLang="de-DE">
              <a:solidFill>
                <a:srgbClr val="FFFFFF"/>
              </a:solidFill>
              <a:cs typeface="+mn-cs"/>
            </a:endParaRPr>
          </a:p>
        </p:txBody>
      </p:sp>
      <p:sp>
        <p:nvSpPr>
          <p:cNvPr id="2160654" name="Rectangle 14"/>
          <p:cNvSpPr>
            <a:spLocks noChangeArrowheads="1"/>
          </p:cNvSpPr>
          <p:nvPr/>
        </p:nvSpPr>
        <p:spPr bwMode="auto">
          <a:xfrm>
            <a:off x="0" y="0"/>
            <a:ext cx="468923" cy="627460"/>
          </a:xfrm>
          <a:prstGeom prst="rect">
            <a:avLst/>
          </a:prstGeom>
          <a:solidFill>
            <a:srgbClr val="9AA3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55" name="Rectangle 15"/>
          <p:cNvSpPr>
            <a:spLocks noChangeArrowheads="1"/>
          </p:cNvSpPr>
          <p:nvPr/>
        </p:nvSpPr>
        <p:spPr bwMode="auto">
          <a:xfrm>
            <a:off x="0" y="1059656"/>
            <a:ext cx="468923" cy="3833813"/>
          </a:xfrm>
          <a:prstGeom prst="rect">
            <a:avLst/>
          </a:prstGeom>
          <a:solidFill>
            <a:srgbClr val="CAC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sp>
        <p:nvSpPr>
          <p:cNvPr id="2160656" name="Rectangle 16"/>
          <p:cNvSpPr>
            <a:spLocks noChangeArrowheads="1"/>
          </p:cNvSpPr>
          <p:nvPr/>
        </p:nvSpPr>
        <p:spPr bwMode="auto">
          <a:xfrm>
            <a:off x="0" y="4948237"/>
            <a:ext cx="468923" cy="195263"/>
          </a:xfrm>
          <a:prstGeom prst="rect">
            <a:avLst/>
          </a:prstGeom>
          <a:solidFill>
            <a:srgbClr val="CAC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  <p:pic>
        <p:nvPicPr>
          <p:cNvPr id="2160657" name="Picture 17" descr="pfeil_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6"/>
            <a:ext cx="448408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58" name="Rectangle 18"/>
          <p:cNvSpPr>
            <a:spLocks noChangeArrowheads="1"/>
          </p:cNvSpPr>
          <p:nvPr/>
        </p:nvSpPr>
        <p:spPr bwMode="auto">
          <a:xfrm>
            <a:off x="723900" y="465535"/>
            <a:ext cx="3889131" cy="161925"/>
          </a:xfrm>
          <a:prstGeom prst="rect">
            <a:avLst/>
          </a:prstGeom>
          <a:pattFill prst="ltUpDiag">
            <a:fgClr>
              <a:srgbClr val="9AA3C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600">
              <a:solidFill>
                <a:srgbClr val="000000"/>
              </a:solidFill>
              <a:latin typeface="Arial Unicode MS" panose="020B060402020202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8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ransition spd="slow">
    <p:randomBar dir="vert"/>
  </p:transition>
  <p:hf sldNum="0" hdr="0"/>
  <p:txStyles>
    <p:titleStyle>
      <a:lvl1pPr algn="l" rtl="0" fontAlgn="base">
        <a:spcBef>
          <a:spcPct val="0"/>
        </a:spcBef>
        <a:spcAft>
          <a:spcPct val="0"/>
        </a:spcAft>
        <a:defRPr sz="1800" b="1" kern="1200">
          <a:solidFill>
            <a:srgbClr val="9AA3C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9AA3C0"/>
          </a:solidFill>
          <a:latin typeface="Arial Narrow" panose="020B0606020202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Char char="*"/>
        <a:defRPr sz="1800" b="1" kern="1200">
          <a:solidFill>
            <a:srgbClr val="365DCA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Char char="4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nutrition.org/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eu-patient.eu/globalassets/press/pressreleases/2013-05-24_pr-nutrition_epf-egan-enh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78407" y="2573308"/>
            <a:ext cx="4500000" cy="1044000"/>
          </a:xfrm>
        </p:spPr>
        <p:txBody>
          <a:bodyPr/>
          <a:lstStyle/>
          <a:p>
            <a:r>
              <a:rPr lang="en-GB" dirty="0" smtClean="0"/>
              <a:t>Dr Manfred Ruthsatz</a:t>
            </a:r>
          </a:p>
          <a:p>
            <a:r>
              <a:rPr lang="en-GB" dirty="0" smtClean="0"/>
              <a:t>Global Head Regulatory Advocacy</a:t>
            </a:r>
            <a:br>
              <a:rPr lang="en-GB" dirty="0" smtClean="0"/>
            </a:br>
            <a:endParaRPr lang="en-GB" dirty="0" smtClean="0"/>
          </a:p>
          <a:p>
            <a:r>
              <a:rPr lang="en-US" b="1" dirty="0" smtClean="0"/>
              <a:t>Importance of Microbiota in Human Health International Conference</a:t>
            </a:r>
          </a:p>
          <a:p>
            <a:r>
              <a:rPr lang="en-GB" i="1" dirty="0" smtClean="0"/>
              <a:t>Warsaw, November 7, 2018</a:t>
            </a:r>
            <a:endParaRPr lang="en-GB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299" y="1069974"/>
            <a:ext cx="4918840" cy="1262757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Personalized </a:t>
            </a:r>
            <a:r>
              <a:rPr lang="en-US" sz="2000" b="0" dirty="0"/>
              <a:t>Nutrition: Therapeutic Potential &amp; Regulatory Challenges 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3086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Personalized Nutrition: Therapeutic Potential &amp; Regulatory Challenges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3999" y="2038116"/>
            <a:ext cx="5027864" cy="2953661"/>
          </a:xfrm>
        </p:spPr>
        <p:txBody>
          <a:bodyPr>
            <a:normAutofit/>
          </a:bodyPr>
          <a:lstStyle/>
          <a:p>
            <a:r>
              <a:rPr lang="fr-CH" sz="2400" dirty="0" smtClean="0"/>
              <a:t>(</a:t>
            </a:r>
            <a:r>
              <a:rPr lang="fr-CH" sz="2400" dirty="0" err="1" smtClean="0"/>
              <a:t>Personalized</a:t>
            </a:r>
            <a:r>
              <a:rPr lang="fr-CH" sz="2400" dirty="0" smtClean="0"/>
              <a:t>/</a:t>
            </a:r>
            <a:r>
              <a:rPr lang="fr-CH" sz="2400" dirty="0" err="1" smtClean="0"/>
              <a:t>Targeted</a:t>
            </a:r>
            <a:r>
              <a:rPr lang="fr-CH" sz="2400" dirty="0" smtClean="0"/>
              <a:t>) </a:t>
            </a:r>
            <a:r>
              <a:rPr lang="fr-CH" sz="2400" dirty="0"/>
              <a:t>Nutrition </a:t>
            </a:r>
            <a:r>
              <a:rPr lang="fr-CH" sz="2400" dirty="0" smtClean="0"/>
              <a:t>in Health &amp; Disease Management </a:t>
            </a:r>
            <a:endParaRPr lang="fr-CH" sz="2400" dirty="0"/>
          </a:p>
          <a:p>
            <a:r>
              <a:rPr lang="fr-CH" sz="2800" b="1" dirty="0"/>
              <a:t>Microbiome</a:t>
            </a:r>
          </a:p>
          <a:p>
            <a:r>
              <a:rPr lang="fr-CH" sz="2400" dirty="0"/>
              <a:t>Regulatory Challenges</a:t>
            </a:r>
            <a:endParaRPr lang="fr-CH" sz="2400" dirty="0" smtClean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72536" y="4763589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0" y="330981"/>
            <a:ext cx="8640000" cy="426735"/>
          </a:xfrm>
        </p:spPr>
        <p:txBody>
          <a:bodyPr/>
          <a:lstStyle/>
          <a:p>
            <a:r>
              <a:rPr lang="fr-CH" dirty="0"/>
              <a:t>A Gut Microbiome </a:t>
            </a:r>
            <a:r>
              <a:rPr lang="fr-CH" dirty="0" smtClean="0"/>
              <a:t>Feeling</a:t>
            </a:r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7235765"/>
              </p:ext>
            </p:extLst>
          </p:nvPr>
        </p:nvGraphicFramePr>
        <p:xfrm>
          <a:off x="262408" y="798210"/>
          <a:ext cx="6028291" cy="41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ihandform 13"/>
          <p:cNvSpPr/>
          <p:nvPr/>
        </p:nvSpPr>
        <p:spPr>
          <a:xfrm rot="3370080">
            <a:off x="7267443" y="3461788"/>
            <a:ext cx="925862" cy="27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886"/>
                </a:moveTo>
                <a:lnTo>
                  <a:pt x="925862" y="13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ihandform 18"/>
          <p:cNvSpPr/>
          <p:nvPr/>
        </p:nvSpPr>
        <p:spPr>
          <a:xfrm rot="1706905">
            <a:off x="7523368" y="3141936"/>
            <a:ext cx="876246" cy="27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886"/>
                </a:moveTo>
                <a:lnTo>
                  <a:pt x="876246" y="13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ihandform 19"/>
          <p:cNvSpPr/>
          <p:nvPr/>
        </p:nvSpPr>
        <p:spPr>
          <a:xfrm>
            <a:off x="7576273" y="2762944"/>
            <a:ext cx="833882" cy="27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886"/>
                </a:moveTo>
                <a:lnTo>
                  <a:pt x="833882" y="13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ihandform 20"/>
          <p:cNvSpPr/>
          <p:nvPr/>
        </p:nvSpPr>
        <p:spPr>
          <a:xfrm rot="19860702">
            <a:off x="7524216" y="2387438"/>
            <a:ext cx="831027" cy="27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886"/>
                </a:moveTo>
                <a:lnTo>
                  <a:pt x="831027" y="13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ihandform 21"/>
          <p:cNvSpPr/>
          <p:nvPr/>
        </p:nvSpPr>
        <p:spPr>
          <a:xfrm rot="18229920">
            <a:off x="7267443" y="2064100"/>
            <a:ext cx="925862" cy="27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886"/>
                </a:moveTo>
                <a:lnTo>
                  <a:pt x="925862" y="13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ihandform 23"/>
          <p:cNvSpPr>
            <a:spLocks/>
          </p:cNvSpPr>
          <p:nvPr/>
        </p:nvSpPr>
        <p:spPr>
          <a:xfrm>
            <a:off x="7799216" y="1130769"/>
            <a:ext cx="677780" cy="677780"/>
          </a:xfrm>
          <a:custGeom>
            <a:avLst/>
            <a:gdLst>
              <a:gd name="connsiteX0" fmla="*/ 0 w 538798"/>
              <a:gd name="connsiteY0" fmla="*/ 269399 h 538798"/>
              <a:gd name="connsiteX1" fmla="*/ 269399 w 538798"/>
              <a:gd name="connsiteY1" fmla="*/ 0 h 538798"/>
              <a:gd name="connsiteX2" fmla="*/ 538798 w 538798"/>
              <a:gd name="connsiteY2" fmla="*/ 269399 h 538798"/>
              <a:gd name="connsiteX3" fmla="*/ 269399 w 538798"/>
              <a:gd name="connsiteY3" fmla="*/ 538798 h 538798"/>
              <a:gd name="connsiteX4" fmla="*/ 0 w 538798"/>
              <a:gd name="connsiteY4" fmla="*/ 269399 h 5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98" h="538798">
                <a:moveTo>
                  <a:pt x="0" y="269399"/>
                </a:moveTo>
                <a:cubicBezTo>
                  <a:pt x="0" y="120614"/>
                  <a:pt x="120614" y="0"/>
                  <a:pt x="269399" y="0"/>
                </a:cubicBezTo>
                <a:cubicBezTo>
                  <a:pt x="418184" y="0"/>
                  <a:pt x="538798" y="120614"/>
                  <a:pt x="538798" y="269399"/>
                </a:cubicBezTo>
                <a:cubicBezTo>
                  <a:pt x="538798" y="418184"/>
                  <a:pt x="418184" y="538798"/>
                  <a:pt x="269399" y="538798"/>
                </a:cubicBezTo>
                <a:cubicBezTo>
                  <a:pt x="120614" y="538798"/>
                  <a:pt x="0" y="418184"/>
                  <a:pt x="0" y="26939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cmpd="dbl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266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Oncology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ihandform 24"/>
          <p:cNvSpPr/>
          <p:nvPr/>
        </p:nvSpPr>
        <p:spPr>
          <a:xfrm>
            <a:off x="8631985" y="1288970"/>
            <a:ext cx="808197" cy="538798"/>
          </a:xfrm>
          <a:custGeom>
            <a:avLst/>
            <a:gdLst>
              <a:gd name="connsiteX0" fmla="*/ 0 w 808197"/>
              <a:gd name="connsiteY0" fmla="*/ 0 h 538798"/>
              <a:gd name="connsiteX1" fmla="*/ 808197 w 808197"/>
              <a:gd name="connsiteY1" fmla="*/ 0 h 538798"/>
              <a:gd name="connsiteX2" fmla="*/ 808197 w 808197"/>
              <a:gd name="connsiteY2" fmla="*/ 538798 h 538798"/>
              <a:gd name="connsiteX3" fmla="*/ 0 w 808197"/>
              <a:gd name="connsiteY3" fmla="*/ 538798 h 538798"/>
              <a:gd name="connsiteX4" fmla="*/ 0 w 808197"/>
              <a:gd name="connsiteY4" fmla="*/ 0 h 5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197" h="538798">
                <a:moveTo>
                  <a:pt x="0" y="0"/>
                </a:moveTo>
                <a:lnTo>
                  <a:pt x="808197" y="0"/>
                </a:lnTo>
                <a:lnTo>
                  <a:pt x="808197" y="538798"/>
                </a:lnTo>
                <a:lnTo>
                  <a:pt x="0" y="5387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marR="0" lvl="1" indent="-285750" algn="l" defTabSz="1778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ihandform 25"/>
          <p:cNvSpPr>
            <a:spLocks/>
          </p:cNvSpPr>
          <p:nvPr/>
        </p:nvSpPr>
        <p:spPr>
          <a:xfrm>
            <a:off x="8199946" y="1730504"/>
            <a:ext cx="677780" cy="677780"/>
          </a:xfrm>
          <a:custGeom>
            <a:avLst/>
            <a:gdLst>
              <a:gd name="connsiteX0" fmla="*/ 0 w 538798"/>
              <a:gd name="connsiteY0" fmla="*/ 269399 h 538798"/>
              <a:gd name="connsiteX1" fmla="*/ 269399 w 538798"/>
              <a:gd name="connsiteY1" fmla="*/ 0 h 538798"/>
              <a:gd name="connsiteX2" fmla="*/ 538798 w 538798"/>
              <a:gd name="connsiteY2" fmla="*/ 269399 h 538798"/>
              <a:gd name="connsiteX3" fmla="*/ 269399 w 538798"/>
              <a:gd name="connsiteY3" fmla="*/ 538798 h 538798"/>
              <a:gd name="connsiteX4" fmla="*/ 0 w 538798"/>
              <a:gd name="connsiteY4" fmla="*/ 269399 h 5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98" h="538798">
                <a:moveTo>
                  <a:pt x="0" y="269399"/>
                </a:moveTo>
                <a:cubicBezTo>
                  <a:pt x="0" y="120614"/>
                  <a:pt x="120614" y="0"/>
                  <a:pt x="269399" y="0"/>
                </a:cubicBezTo>
                <a:cubicBezTo>
                  <a:pt x="418184" y="0"/>
                  <a:pt x="538798" y="120614"/>
                  <a:pt x="538798" y="269399"/>
                </a:cubicBezTo>
                <a:cubicBezTo>
                  <a:pt x="538798" y="418184"/>
                  <a:pt x="418184" y="538798"/>
                  <a:pt x="269399" y="538798"/>
                </a:cubicBezTo>
                <a:cubicBezTo>
                  <a:pt x="120614" y="538798"/>
                  <a:pt x="0" y="418184"/>
                  <a:pt x="0" y="26939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cmpd="dbl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311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ihandform 26"/>
          <p:cNvSpPr>
            <a:spLocks/>
          </p:cNvSpPr>
          <p:nvPr/>
        </p:nvSpPr>
        <p:spPr>
          <a:xfrm>
            <a:off x="8340664" y="2437940"/>
            <a:ext cx="677780" cy="677780"/>
          </a:xfrm>
          <a:custGeom>
            <a:avLst/>
            <a:gdLst>
              <a:gd name="connsiteX0" fmla="*/ 0 w 538798"/>
              <a:gd name="connsiteY0" fmla="*/ 269399 h 538798"/>
              <a:gd name="connsiteX1" fmla="*/ 269399 w 538798"/>
              <a:gd name="connsiteY1" fmla="*/ 0 h 538798"/>
              <a:gd name="connsiteX2" fmla="*/ 538798 w 538798"/>
              <a:gd name="connsiteY2" fmla="*/ 269399 h 538798"/>
              <a:gd name="connsiteX3" fmla="*/ 269399 w 538798"/>
              <a:gd name="connsiteY3" fmla="*/ 538798 h 538798"/>
              <a:gd name="connsiteX4" fmla="*/ 0 w 538798"/>
              <a:gd name="connsiteY4" fmla="*/ 269399 h 5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98" h="538798">
                <a:moveTo>
                  <a:pt x="0" y="269399"/>
                </a:moveTo>
                <a:cubicBezTo>
                  <a:pt x="0" y="120614"/>
                  <a:pt x="120614" y="0"/>
                  <a:pt x="269399" y="0"/>
                </a:cubicBezTo>
                <a:cubicBezTo>
                  <a:pt x="418184" y="0"/>
                  <a:pt x="538798" y="120614"/>
                  <a:pt x="538798" y="269399"/>
                </a:cubicBezTo>
                <a:cubicBezTo>
                  <a:pt x="538798" y="418184"/>
                  <a:pt x="418184" y="538798"/>
                  <a:pt x="269399" y="538798"/>
                </a:cubicBezTo>
                <a:cubicBezTo>
                  <a:pt x="120614" y="538798"/>
                  <a:pt x="0" y="418184"/>
                  <a:pt x="0" y="26939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cmpd="dbl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311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ihandform 27"/>
          <p:cNvSpPr>
            <a:spLocks/>
          </p:cNvSpPr>
          <p:nvPr/>
        </p:nvSpPr>
        <p:spPr>
          <a:xfrm>
            <a:off x="8246866" y="3163422"/>
            <a:ext cx="677780" cy="677780"/>
          </a:xfrm>
          <a:custGeom>
            <a:avLst/>
            <a:gdLst>
              <a:gd name="connsiteX0" fmla="*/ 0 w 502705"/>
              <a:gd name="connsiteY0" fmla="*/ 251353 h 502705"/>
              <a:gd name="connsiteX1" fmla="*/ 251353 w 502705"/>
              <a:gd name="connsiteY1" fmla="*/ 0 h 502705"/>
              <a:gd name="connsiteX2" fmla="*/ 502706 w 502705"/>
              <a:gd name="connsiteY2" fmla="*/ 251353 h 502705"/>
              <a:gd name="connsiteX3" fmla="*/ 251353 w 502705"/>
              <a:gd name="connsiteY3" fmla="*/ 502706 h 502705"/>
              <a:gd name="connsiteX4" fmla="*/ 0 w 502705"/>
              <a:gd name="connsiteY4" fmla="*/ 251353 h 50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05" h="502705">
                <a:moveTo>
                  <a:pt x="0" y="251353"/>
                </a:moveTo>
                <a:cubicBezTo>
                  <a:pt x="0" y="112535"/>
                  <a:pt x="112535" y="0"/>
                  <a:pt x="251353" y="0"/>
                </a:cubicBezTo>
                <a:cubicBezTo>
                  <a:pt x="390171" y="0"/>
                  <a:pt x="502706" y="112535"/>
                  <a:pt x="502706" y="251353"/>
                </a:cubicBezTo>
                <a:cubicBezTo>
                  <a:pt x="502706" y="390171"/>
                  <a:pt x="390171" y="502706"/>
                  <a:pt x="251353" y="502706"/>
                </a:cubicBezTo>
                <a:cubicBezTo>
                  <a:pt x="112535" y="502706"/>
                  <a:pt x="0" y="390171"/>
                  <a:pt x="0" y="251353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cmpd="dbl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266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ihandform 28"/>
          <p:cNvSpPr>
            <a:spLocks/>
          </p:cNvSpPr>
          <p:nvPr/>
        </p:nvSpPr>
        <p:spPr>
          <a:xfrm>
            <a:off x="7799216" y="3745112"/>
            <a:ext cx="677780" cy="677780"/>
          </a:xfrm>
          <a:custGeom>
            <a:avLst/>
            <a:gdLst>
              <a:gd name="connsiteX0" fmla="*/ 0 w 538798"/>
              <a:gd name="connsiteY0" fmla="*/ 269399 h 538798"/>
              <a:gd name="connsiteX1" fmla="*/ 269399 w 538798"/>
              <a:gd name="connsiteY1" fmla="*/ 0 h 538798"/>
              <a:gd name="connsiteX2" fmla="*/ 538798 w 538798"/>
              <a:gd name="connsiteY2" fmla="*/ 269399 h 538798"/>
              <a:gd name="connsiteX3" fmla="*/ 269399 w 538798"/>
              <a:gd name="connsiteY3" fmla="*/ 538798 h 538798"/>
              <a:gd name="connsiteX4" fmla="*/ 0 w 538798"/>
              <a:gd name="connsiteY4" fmla="*/ 269399 h 5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98" h="538798">
                <a:moveTo>
                  <a:pt x="0" y="269399"/>
                </a:moveTo>
                <a:cubicBezTo>
                  <a:pt x="0" y="120614"/>
                  <a:pt x="120614" y="0"/>
                  <a:pt x="269399" y="0"/>
                </a:cubicBezTo>
                <a:cubicBezTo>
                  <a:pt x="418184" y="0"/>
                  <a:pt x="538798" y="120614"/>
                  <a:pt x="538798" y="269399"/>
                </a:cubicBezTo>
                <a:cubicBezTo>
                  <a:pt x="538798" y="418184"/>
                  <a:pt x="418184" y="538798"/>
                  <a:pt x="269399" y="538798"/>
                </a:cubicBezTo>
                <a:cubicBezTo>
                  <a:pt x="120614" y="538798"/>
                  <a:pt x="0" y="418184"/>
                  <a:pt x="0" y="26939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cmpd="dbl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marR="0" lvl="0" indent="0" algn="ctr" defTabSz="266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Infectious Disease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6502918" y="3806528"/>
            <a:ext cx="677780" cy="677780"/>
          </a:xfrm>
          <a:prstGeom prst="ellipse">
            <a:avLst/>
          </a:prstGeom>
          <a:solidFill>
            <a:schemeClr val="tx1"/>
          </a:solidFill>
          <a:ln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Ageing</a:t>
            </a:r>
            <a:endParaRPr kumimoji="0" lang="fr-CH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Freihandform 31"/>
          <p:cNvSpPr/>
          <p:nvPr/>
        </p:nvSpPr>
        <p:spPr>
          <a:xfrm rot="18229920" flipH="1">
            <a:off x="6690261" y="3523204"/>
            <a:ext cx="925862" cy="277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3886"/>
                </a:moveTo>
                <a:lnTo>
                  <a:pt x="925862" y="13886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0F9BC7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lipse 22"/>
          <p:cNvSpPr/>
          <p:nvPr/>
        </p:nvSpPr>
        <p:spPr>
          <a:xfrm>
            <a:off x="6460187" y="1991668"/>
            <a:ext cx="1618458" cy="1618456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672" t="-4664" r="-24790" b="-72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5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/>
          </p:cNvSpPr>
          <p:nvPr/>
        </p:nvSpPr>
        <p:spPr>
          <a:xfrm>
            <a:off x="254000" y="4065768"/>
            <a:ext cx="8640000" cy="597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254000" y="3360151"/>
            <a:ext cx="8640000" cy="597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254000" y="2654533"/>
            <a:ext cx="8640000" cy="59767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254000" y="1243297"/>
            <a:ext cx="8640000" cy="597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254000" y="1948915"/>
            <a:ext cx="8640000" cy="597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 err="1" smtClean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193961" y="352440"/>
            <a:ext cx="9507023" cy="559659"/>
          </a:xfrm>
        </p:spPr>
        <p:txBody>
          <a:bodyPr/>
          <a:lstStyle/>
          <a:p>
            <a:pPr algn="ctr"/>
            <a:r>
              <a:rPr lang="en-US" dirty="0" smtClean="0"/>
              <a:t>Microbiome </a:t>
            </a:r>
            <a:r>
              <a:rPr lang="en-US" dirty="0"/>
              <a:t>Modulation &amp; Deployment in Multiple Indications</a:t>
            </a:r>
            <a:endParaRPr lang="de-CH" dirty="0"/>
          </a:p>
        </p:txBody>
      </p:sp>
      <p:sp>
        <p:nvSpPr>
          <p:cNvPr id="84" name="TextBox 83"/>
          <p:cNvSpPr txBox="1"/>
          <p:nvPr/>
        </p:nvSpPr>
        <p:spPr>
          <a:xfrm>
            <a:off x="4981576" y="999471"/>
            <a:ext cx="31271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... </a:t>
            </a:r>
            <a:r>
              <a:rPr kumimoji="0" lang="fr-CH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using</a:t>
            </a:r>
            <a:r>
              <a:rPr kumimoji="0" lang="fr-CH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fr-CH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Differentiating</a:t>
            </a:r>
            <a:r>
              <a:rPr kumimoji="0" lang="fr-CH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Technologies</a:t>
            </a:r>
            <a:endParaRPr kumimoji="0" lang="fr-CH" sz="1400" b="1" i="1" u="none" strike="noStrike" kern="1200" cap="none" spc="0" normalizeH="0" baseline="0" noProof="0" dirty="0">
              <a:ln>
                <a:noFill/>
              </a:ln>
              <a:solidFill>
                <a:srgbClr val="0F9BC7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1576" y="1993836"/>
            <a:ext cx="360502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Bacterial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cultivation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&amp; spore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technology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Access to unique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bioinformatic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tools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to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generate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new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Ecobiotics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defined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live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bacterial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engraftments</a:t>
            </a:r>
            <a:endParaRPr kumimoji="0" lang="fr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2047696"/>
            <a:ext cx="206947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Replacing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Microbiome</a:t>
            </a:r>
            <a:endParaRPr kumimoji="0" lang="fr-CH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Restore a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healthy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microbiome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1576" y="1288218"/>
            <a:ext cx="405439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Metagenomic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‘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footprint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’ of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microbiota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in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health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&amp;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disease</a:t>
            </a:r>
            <a:endParaRPr kumimoji="0" lang="fr-CH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MetaHIT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database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(10 million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bacterial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genes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</a:p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De-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risking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CTs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&amp; development plans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across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indication areas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3100" y="3458932"/>
            <a:ext cx="429604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Kill the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unhealthy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microbiome</a:t>
            </a:r>
            <a:endParaRPr kumimoji="0" lang="fr-CH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Develop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targeted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solutions &amp;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prevent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colonisation of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pathogens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1576" y="3405072"/>
            <a:ext cx="3975625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Nutrients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or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bacteria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derived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small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molecules</a:t>
            </a:r>
            <a:endParaRPr kumimoji="0" lang="fr-CH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Antagonise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attachment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/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metabolic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activity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of non-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beneficial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bacteria</a:t>
            </a:r>
            <a:endParaRPr kumimoji="0" lang="fr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100" y="1342078"/>
            <a:ext cx="442602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Diagnosing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microbiome</a:t>
            </a:r>
            <a:endParaRPr kumimoji="0" lang="fr-CH" sz="1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 </a:t>
            </a:r>
            <a:r>
              <a:rPr kumimoji="0" lang="fr-CH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we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measure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microbiota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status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</a:t>
            </a:r>
            <a:r>
              <a:rPr kumimoji="0" lang="fr-CH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</a:t>
            </a:r>
            <a:r>
              <a:rPr kumimoji="0" lang="fr-CH" sz="1200" b="0" i="1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&amp;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disease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100" y="2753314"/>
            <a:ext cx="441230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Feed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the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healthy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microbiome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Develop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nutrients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molecules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enhancing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healthy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microbiome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81576" y="2699454"/>
            <a:ext cx="3892349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Developing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nutrients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/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natural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derived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ingredients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to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modulate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the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microbiome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fr-CH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eg</a:t>
            </a:r>
            <a:r>
              <a:rPr kumimoji="0" lang="fr-CH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AAs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oligosaccharides,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prebiotics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probiotics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lipids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316" y="999471"/>
            <a:ext cx="19940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1" u="none" strike="noStrike" kern="1200" cap="none" spc="0" normalizeH="0" baseline="0" noProof="1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We can influence </a:t>
            </a:r>
            <a:r>
              <a:rPr kumimoji="0" lang="fr-CH" sz="1400" b="1" i="1" u="none" strike="noStrike" kern="1200" cap="none" spc="0" normalizeH="0" baseline="0" noProof="1" smtClean="0">
                <a:ln>
                  <a:noFill/>
                </a:ln>
                <a:solidFill>
                  <a:srgbClr val="0F9BC7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by ….</a:t>
            </a:r>
            <a:endParaRPr kumimoji="0" lang="fr-CH" sz="1400" b="1" i="1" u="none" strike="noStrike" kern="1200" cap="none" spc="0" normalizeH="0" baseline="0" noProof="1">
              <a:ln>
                <a:noFill/>
              </a:ln>
              <a:solidFill>
                <a:srgbClr val="0F9BC7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100" y="4164549"/>
            <a:ext cx="3821559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Use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bacteria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as </a:t>
            </a:r>
            <a:r>
              <a:rPr kumimoji="0" lang="fr-CH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delivery</a:t>
            </a:r>
            <a:r>
              <a:rPr kumimoji="0" lang="fr-CH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Select &amp;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develop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live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bacteria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as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benefit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delivery</a:t>
            </a:r>
            <a:r>
              <a:rPr kumimoji="0" lang="fr-CH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system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81576" y="4110689"/>
            <a:ext cx="3838011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Unique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delivery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system 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fr-CH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eg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fr-CH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L. </a:t>
            </a:r>
            <a:r>
              <a:rPr kumimoji="0" lang="fr-CH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lactis</a:t>
            </a:r>
            <a:r>
              <a:rPr kumimoji="0" lang="fr-CH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for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biologics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&amp; </a:t>
            </a:r>
            <a:r>
              <a:rPr kumimoji="0" lang="fr-CH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small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molecules</a:t>
            </a:r>
            <a:endParaRPr kumimoji="0" lang="fr-CH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162983" marR="0" lvl="0" indent="-1629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9BC7"/>
              </a:buClr>
              <a:buSzPct val="100000"/>
              <a:buFont typeface="Arial"/>
              <a:buChar char="−"/>
              <a:tabLst/>
              <a:defRPr/>
            </a:pP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Specific</a:t>
            </a:r>
            <a:r>
              <a:rPr kumimoji="0" lang="fr-CH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probiotics</a:t>
            </a:r>
            <a:endParaRPr kumimoji="0" lang="fr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8726" y="1428015"/>
            <a:ext cx="228238" cy="22823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28726" y="2133633"/>
            <a:ext cx="228238" cy="22823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28726" y="2839251"/>
            <a:ext cx="228238" cy="22823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28726" y="3544869"/>
            <a:ext cx="228238" cy="22823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28726" y="4250486"/>
            <a:ext cx="228238" cy="22823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254000" y="4843590"/>
            <a:ext cx="127000" cy="1665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defRPr sz="800" b="1" baseline="0">
                <a:solidFill>
                  <a:srgbClr val="7B808B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C8312-0C38-BD48-8FE3-7B59D6164E1B}" type="slidenum"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7B808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B808B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797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H" sz="2500" dirty="0" smtClean="0"/>
              <a:t>Gut Microbiome – Basics Right</a:t>
            </a:r>
            <a:endParaRPr lang="fr-CH" sz="2500" b="0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2903478"/>
              </p:ext>
            </p:extLst>
          </p:nvPr>
        </p:nvGraphicFramePr>
        <p:xfrm>
          <a:off x="254000" y="669405"/>
          <a:ext cx="6194568" cy="406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6931" y="1075038"/>
            <a:ext cx="2156957" cy="33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71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44696" y="1112107"/>
            <a:ext cx="2486376" cy="3614474"/>
            <a:chOff x="6210261" y="990600"/>
            <a:chExt cx="2753939" cy="37033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0261" y="990600"/>
              <a:ext cx="2753939" cy="35666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254595" y="4517839"/>
              <a:ext cx="1212489" cy="176130"/>
            </a:xfrm>
            <a:prstGeom prst="rect">
              <a:avLst/>
            </a:prstGeom>
            <a:noFill/>
          </p:spPr>
          <p:txBody>
            <a:bodyPr wrap="square" lIns="90000" tIns="36000" rIns="90000" bIns="36000" rtlCol="0">
              <a:spAutoFit/>
            </a:bodyPr>
            <a:lstStyle/>
            <a:p>
              <a:r>
                <a:rPr lang="fr-CH" sz="1000" dirty="0" smtClean="0">
                  <a:solidFill>
                    <a:srgbClr val="000000"/>
                  </a:solidFill>
                </a:rPr>
                <a:t>Science (2017)</a:t>
              </a:r>
              <a:endParaRPr lang="en-US" sz="10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CH" dirty="0" smtClean="0"/>
              <a:t>Regulatory </a:t>
            </a:r>
            <a:r>
              <a:rPr lang="fr-CH" dirty="0" err="1" smtClean="0"/>
              <a:t>Considerations</a:t>
            </a:r>
            <a:r>
              <a:rPr lang="fr-CH" dirty="0" smtClean="0"/>
              <a:t>: </a:t>
            </a:r>
            <a:r>
              <a:rPr lang="fr-CH" b="0" dirty="0" smtClean="0"/>
              <a:t>«</a:t>
            </a:r>
            <a:r>
              <a:rPr lang="fr-CH" b="0" dirty="0" err="1" smtClean="0"/>
              <a:t>Modify</a:t>
            </a:r>
            <a:r>
              <a:rPr lang="fr-CH" b="0" dirty="0"/>
              <a:t>* the </a:t>
            </a:r>
            <a:r>
              <a:rPr lang="fr-CH" b="0" dirty="0" smtClean="0"/>
              <a:t>Gut Microbiome ..</a:t>
            </a:r>
            <a:endParaRPr lang="fr-CH" b="0" dirty="0"/>
          </a:p>
        </p:txBody>
      </p:sp>
      <p:sp>
        <p:nvSpPr>
          <p:cNvPr id="8" name="TextBox 7"/>
          <p:cNvSpPr txBox="1"/>
          <p:nvPr/>
        </p:nvSpPr>
        <p:spPr>
          <a:xfrm>
            <a:off x="2551997" y="4538704"/>
            <a:ext cx="3180211" cy="235631"/>
          </a:xfrm>
          <a:prstGeom prst="rect">
            <a:avLst/>
          </a:prstGeom>
          <a:noFill/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* incl.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e.g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fr-CH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FMT </a:t>
            </a:r>
            <a:r>
              <a:rPr kumimoji="0" lang="fr-CH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from</a:t>
            </a:r>
            <a:r>
              <a:rPr kumimoji="0" lang="fr-CH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healthy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to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sick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individuals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22428879"/>
              </p:ext>
            </p:extLst>
          </p:nvPr>
        </p:nvGraphicFramePr>
        <p:xfrm>
          <a:off x="234653" y="6625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18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Personalized Nutrition: Therapeutic Potential &amp; Regulatory Challenges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3999" y="2038116"/>
            <a:ext cx="5075990" cy="2953661"/>
          </a:xfrm>
        </p:spPr>
        <p:txBody>
          <a:bodyPr>
            <a:normAutofit/>
          </a:bodyPr>
          <a:lstStyle/>
          <a:p>
            <a:r>
              <a:rPr lang="fr-CH" sz="2400" dirty="0" smtClean="0"/>
              <a:t>(</a:t>
            </a:r>
            <a:r>
              <a:rPr lang="fr-CH" sz="2400" dirty="0" err="1" smtClean="0"/>
              <a:t>Personalized</a:t>
            </a:r>
            <a:r>
              <a:rPr lang="fr-CH" sz="2400" dirty="0" smtClean="0"/>
              <a:t>/</a:t>
            </a:r>
            <a:r>
              <a:rPr lang="fr-CH" sz="2400" dirty="0" err="1" smtClean="0"/>
              <a:t>Targeted</a:t>
            </a:r>
            <a:r>
              <a:rPr lang="fr-CH" sz="2400" dirty="0" smtClean="0"/>
              <a:t>) </a:t>
            </a:r>
            <a:r>
              <a:rPr lang="fr-CH" sz="2400" dirty="0"/>
              <a:t>Nutrition </a:t>
            </a:r>
            <a:r>
              <a:rPr lang="fr-CH" sz="2400" dirty="0" smtClean="0"/>
              <a:t>in Health &amp; Disease Management </a:t>
            </a:r>
            <a:endParaRPr lang="fr-CH" sz="2400" dirty="0"/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fr-CH" sz="2400" dirty="0"/>
              <a:t>Microbiome</a:t>
            </a:r>
          </a:p>
          <a:p>
            <a:r>
              <a:rPr lang="fr-CH" sz="2800" b="1" dirty="0"/>
              <a:t>Regulatory Challenges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36440" y="4763589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508"/>
            <a:ext cx="9144000" cy="445643"/>
          </a:xfrm>
        </p:spPr>
        <p:txBody>
          <a:bodyPr/>
          <a:lstStyle/>
          <a:p>
            <a:pPr algn="ctr"/>
            <a:r>
              <a:rPr lang="fr-CH" dirty="0" smtClean="0"/>
              <a:t>Nutrition in Health &amp; Disease Management </a:t>
            </a:r>
            <a:br>
              <a:rPr lang="fr-CH" dirty="0" smtClean="0"/>
            </a:br>
            <a:r>
              <a:rPr lang="fr-CH" dirty="0" smtClean="0">
                <a:sym typeface="Wingdings" panose="05000000000000000000" pitchFamily="2" charset="2"/>
              </a:rPr>
              <a:t> The </a:t>
            </a:r>
            <a:r>
              <a:rPr lang="fr-CH" dirty="0" err="1" smtClean="0">
                <a:sym typeface="Wingdings" panose="05000000000000000000" pitchFamily="2" charset="2"/>
              </a:rPr>
              <a:t>Big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Decisions</a:t>
            </a:r>
            <a:r>
              <a:rPr lang="fr-CH" dirty="0" smtClean="0">
                <a:sym typeface="Wingdings" panose="05000000000000000000" pitchFamily="2" charset="2"/>
              </a:rPr>
              <a:t> to </a:t>
            </a:r>
            <a:r>
              <a:rPr lang="fr-CH" dirty="0" err="1" smtClean="0">
                <a:sym typeface="Wingdings" panose="05000000000000000000" pitchFamily="2" charset="2"/>
              </a:rPr>
              <a:t>Prepare</a:t>
            </a:r>
            <a:r>
              <a:rPr lang="fr-CH" dirty="0" smtClean="0">
                <a:sym typeface="Wingdings" panose="05000000000000000000" pitchFamily="2" charset="2"/>
              </a:rPr>
              <a:t> for </a:t>
            </a:r>
            <a:r>
              <a:rPr lang="fr-CH" dirty="0" err="1" smtClean="0">
                <a:sym typeface="Wingdings" panose="05000000000000000000" pitchFamily="2" charset="2"/>
              </a:rPr>
              <a:t>our</a:t>
            </a:r>
            <a:r>
              <a:rPr lang="fr-CH" dirty="0" smtClean="0">
                <a:sym typeface="Wingdings" panose="05000000000000000000" pitchFamily="2" charset="2"/>
              </a:rPr>
              <a:t> Future HealthCare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105368"/>
              </p:ext>
            </p:extLst>
          </p:nvPr>
        </p:nvGraphicFramePr>
        <p:xfrm>
          <a:off x="254000" y="822258"/>
          <a:ext cx="8781716" cy="382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154" y="1139623"/>
            <a:ext cx="1545792" cy="503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Population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Based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495" y="1134367"/>
            <a:ext cx="1418804" cy="503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Elevate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Role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256" y="1138123"/>
            <a:ext cx="1231551" cy="503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Personalize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950" y="3782962"/>
            <a:ext cx="1970605" cy="81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0000" tIns="36000" rIns="90000" bIns="3600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Improve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Status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Quo (WHO/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NCDs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b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Diabetes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Dementias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CVDs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Cancers, …)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2781" y="3777706"/>
            <a:ext cx="2024394" cy="81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Regulatory &amp; HealthCare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Frameworks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Technical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Barriers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Implementation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(Multiple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Stakeholders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2345" y="3781462"/>
            <a:ext cx="1657656" cy="81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Regulatory, Science Technology, Media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 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Health-Disease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Continua, Speed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 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4852" y="3468421"/>
            <a:ext cx="3344290" cy="288147"/>
          </a:xfrm>
          <a:prstGeom prst="rect">
            <a:avLst/>
          </a:prstGeom>
          <a:noFill/>
        </p:spPr>
        <p:txBody>
          <a:bodyPr wrap="none" lIns="90000" tIns="36000" rIns="90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 E Y    I S </a:t>
            </a:r>
            <a:r>
              <a:rPr kumimoji="0" lang="fr-CH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 E S   &amp;   H U R D L E 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76791" y="1450143"/>
            <a:ext cx="2183417" cy="253824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9" y="94282"/>
            <a:ext cx="8568812" cy="320051"/>
          </a:xfrm>
        </p:spPr>
        <p:txBody>
          <a:bodyPr>
            <a:noAutofit/>
          </a:bodyPr>
          <a:lstStyle/>
          <a:p>
            <a:pPr algn="ctr"/>
            <a:r>
              <a:rPr lang="fr-CH" dirty="0" smtClean="0"/>
              <a:t>Game </a:t>
            </a:r>
            <a:r>
              <a:rPr lang="fr-CH" dirty="0" err="1" smtClean="0"/>
              <a:t>Changing</a:t>
            </a:r>
            <a:r>
              <a:rPr lang="fr-CH" dirty="0" smtClean="0"/>
              <a:t> Solutions: </a:t>
            </a:r>
            <a:br>
              <a:rPr lang="fr-CH" dirty="0" smtClean="0"/>
            </a:br>
            <a:r>
              <a:rPr lang="en-US" dirty="0" smtClean="0"/>
              <a:t>Fit-4-Purpose </a:t>
            </a:r>
            <a:r>
              <a:rPr lang="en-US" dirty="0"/>
              <a:t>Regulatory </a:t>
            </a:r>
            <a:r>
              <a:rPr lang="en-US" dirty="0" smtClean="0"/>
              <a:t>Framework 4 </a:t>
            </a:r>
            <a:r>
              <a:rPr lang="en-US" dirty="0"/>
              <a:t>«Citizens» </a:t>
            </a:r>
            <a:r>
              <a:rPr lang="fr-CH" b="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fr-CH" b="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fr-CH" sz="1800" b="0" i="1" dirty="0" smtClean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A</a:t>
            </a:r>
            <a:r>
              <a:rPr lang="fr-CH" sz="1800" b="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 innovation </a:t>
            </a:r>
            <a:r>
              <a:rPr lang="fr-CH" sz="1800" b="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minded</a:t>
            </a:r>
            <a:r>
              <a:rPr lang="fr-CH" sz="1800" b="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efficient, </a:t>
            </a:r>
            <a:r>
              <a:rPr lang="fr-CH" sz="1800" b="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sustainable</a:t>
            </a:r>
            <a:r>
              <a:rPr lang="fr-CH" sz="1800" b="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CH" sz="1800" b="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healthcare</a:t>
            </a:r>
            <a:r>
              <a:rPr lang="fr-CH" sz="1800" b="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fr-CH" sz="1800" b="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environment</a:t>
            </a:r>
            <a:endParaRPr lang="en-US" sz="1800" b="0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373310" y="4825296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0647542"/>
              </p:ext>
            </p:extLst>
          </p:nvPr>
        </p:nvGraphicFramePr>
        <p:xfrm>
          <a:off x="513732" y="1100963"/>
          <a:ext cx="7730615" cy="399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688179" y="4415676"/>
            <a:ext cx="15808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srgbClr val="002060"/>
                </a:solidFill>
                <a:latin typeface="Arial Narrow" panose="020B0606020202030204" pitchFamily="34" charset="0"/>
                <a:hlinkClick r:id="rId8"/>
              </a:rPr>
              <a:t>https://european-nutrition.org</a:t>
            </a:r>
            <a:r>
              <a:rPr lang="en-US" sz="1000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8"/>
              </a:rPr>
              <a:t>/</a:t>
            </a:r>
            <a:r>
              <a:rPr lang="fr-CH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8424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78" y="533200"/>
            <a:ext cx="8174420" cy="857250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ctr"/>
            <a:r>
              <a:rPr lang="fr-CH" sz="2800" dirty="0"/>
              <a:t>A Conclusion: </a:t>
            </a:r>
            <a:r>
              <a:rPr lang="fr-CH" sz="2800" dirty="0" err="1" smtClean="0"/>
              <a:t>Elevate</a:t>
            </a:r>
            <a:r>
              <a:rPr lang="fr-CH" sz="2800" dirty="0" smtClean="0"/>
              <a:t> </a:t>
            </a:r>
            <a:r>
              <a:rPr lang="fr-CH" sz="2800" dirty="0"/>
              <a:t>the </a:t>
            </a:r>
            <a:r>
              <a:rPr lang="fr-CH" sz="2800" dirty="0" err="1"/>
              <a:t>Role</a:t>
            </a:r>
            <a:r>
              <a:rPr lang="fr-CH" sz="2800" dirty="0"/>
              <a:t> of Nutrition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73" y="1007622"/>
            <a:ext cx="8484768" cy="29155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H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373310" y="4861391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0361390"/>
              </p:ext>
            </p:extLst>
          </p:nvPr>
        </p:nvGraphicFramePr>
        <p:xfrm>
          <a:off x="422652" y="911050"/>
          <a:ext cx="8523639" cy="415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60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3" y="623954"/>
            <a:ext cx="7603965" cy="426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080" y="4488104"/>
            <a:ext cx="1115616" cy="302205"/>
          </a:xfrm>
          <a:prstGeom prst="rect">
            <a:avLst/>
          </a:prstGeom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380253" y="4836189"/>
            <a:ext cx="2200024" cy="252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IUFoST, Mumbai, October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5480" y="35207"/>
            <a:ext cx="780947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Conclusion (2):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 (Im)Patient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Citizen’s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View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4479" y="1563896"/>
            <a:ext cx="3005138" cy="20213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295" y="1581658"/>
            <a:ext cx="3084362" cy="20116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0000" tIns="36000" rIns="90000" bIns="36000" rtlCol="0">
            <a:spAutoFit/>
          </a:bodyPr>
          <a:lstStyle/>
          <a:p>
            <a:pPr algn="ctr"/>
            <a:r>
              <a:rPr lang="fr-CH" sz="1400" dirty="0" err="1" smtClean="0">
                <a:solidFill>
                  <a:srgbClr val="FF0000"/>
                </a:solidFill>
              </a:rPr>
              <a:t>NCDs</a:t>
            </a:r>
            <a:r>
              <a:rPr lang="fr-CH" sz="1400" dirty="0" smtClean="0">
                <a:solidFill>
                  <a:srgbClr val="FF0000"/>
                </a:solidFill>
              </a:rPr>
              <a:t> &amp; </a:t>
            </a:r>
            <a:r>
              <a:rPr lang="fr-CH" sz="1400" dirty="0" err="1" smtClean="0">
                <a:solidFill>
                  <a:srgbClr val="FF0000"/>
                </a:solidFill>
              </a:rPr>
              <a:t>Economy</a:t>
            </a:r>
            <a:r>
              <a:rPr lang="fr-CH" sz="1400" dirty="0" smtClean="0">
                <a:solidFill>
                  <a:srgbClr val="FF0000"/>
                </a:solidFill>
              </a:rPr>
              <a:t>*: </a:t>
            </a:r>
            <a:r>
              <a:rPr lang="fr-CH" sz="1400" dirty="0" err="1" smtClean="0">
                <a:solidFill>
                  <a:srgbClr val="FF0000"/>
                </a:solidFill>
              </a:rPr>
              <a:t>We</a:t>
            </a:r>
            <a:r>
              <a:rPr lang="fr-CH" sz="1400" dirty="0" smtClean="0">
                <a:solidFill>
                  <a:srgbClr val="FF0000"/>
                </a:solidFill>
              </a:rPr>
              <a:t> </a:t>
            </a:r>
            <a:r>
              <a:rPr lang="fr-CH" sz="1400" dirty="0" err="1" smtClean="0">
                <a:solidFill>
                  <a:srgbClr val="FF0000"/>
                </a:solidFill>
              </a:rPr>
              <a:t>don’t</a:t>
            </a:r>
            <a:r>
              <a:rPr lang="fr-CH" sz="1400" dirty="0" smtClean="0">
                <a:solidFill>
                  <a:srgbClr val="FF0000"/>
                </a:solidFill>
              </a:rPr>
              <a:t> have </a:t>
            </a:r>
            <a:r>
              <a:rPr lang="fr-CH" sz="1400" u="sng" dirty="0" err="1" smtClean="0">
                <a:solidFill>
                  <a:srgbClr val="FF0000"/>
                </a:solidFill>
              </a:rPr>
              <a:t>another</a:t>
            </a:r>
            <a:r>
              <a:rPr lang="fr-CH" sz="1400" u="sng" dirty="0" smtClean="0">
                <a:solidFill>
                  <a:srgbClr val="FF0000"/>
                </a:solidFill>
              </a:rPr>
              <a:t> 20 </a:t>
            </a:r>
            <a:r>
              <a:rPr lang="fr-CH" sz="1400" u="sng" dirty="0" err="1" smtClean="0">
                <a:solidFill>
                  <a:srgbClr val="FF0000"/>
                </a:solidFill>
              </a:rPr>
              <a:t>years</a:t>
            </a:r>
            <a:r>
              <a:rPr lang="fr-CH" sz="1400" u="sng" dirty="0" smtClean="0">
                <a:solidFill>
                  <a:srgbClr val="FF0000"/>
                </a:solidFill>
              </a:rPr>
              <a:t> to </a:t>
            </a:r>
            <a:r>
              <a:rPr lang="fr-CH" sz="1400" u="sng" dirty="0" err="1" smtClean="0">
                <a:solidFill>
                  <a:srgbClr val="FF0000"/>
                </a:solidFill>
              </a:rPr>
              <a:t>think</a:t>
            </a:r>
            <a:r>
              <a:rPr lang="fr-CH" sz="1400" u="sng" dirty="0" smtClean="0">
                <a:solidFill>
                  <a:srgbClr val="FF0000"/>
                </a:solidFill>
              </a:rPr>
              <a:t> &amp; </a:t>
            </a:r>
            <a:r>
              <a:rPr lang="fr-CH" sz="1400" u="sng" dirty="0" err="1" smtClean="0">
                <a:solidFill>
                  <a:srgbClr val="FF0000"/>
                </a:solidFill>
              </a:rPr>
              <a:t>act</a:t>
            </a:r>
            <a:r>
              <a:rPr lang="fr-CH" sz="1400" u="sng" dirty="0" smtClean="0">
                <a:solidFill>
                  <a:srgbClr val="FF0000"/>
                </a:solidFill>
              </a:rPr>
              <a:t> </a:t>
            </a:r>
            <a:r>
              <a:rPr lang="fr-CH" sz="1400" u="sng" dirty="0" err="1" smtClean="0">
                <a:solidFill>
                  <a:srgbClr val="FF0000"/>
                </a:solidFill>
              </a:rPr>
              <a:t>then</a:t>
            </a:r>
            <a:endParaRPr lang="fr-CH" sz="1400" u="sng" dirty="0" smtClean="0">
              <a:solidFill>
                <a:srgbClr val="FF0000"/>
              </a:solidFill>
            </a:endParaRPr>
          </a:p>
          <a:p>
            <a:r>
              <a:rPr lang="fr-CH" sz="1400" b="1" dirty="0" err="1" smtClean="0">
                <a:solidFill>
                  <a:srgbClr val="005426"/>
                </a:solidFill>
              </a:rPr>
              <a:t>Next</a:t>
            </a:r>
            <a:r>
              <a:rPr lang="fr-CH" sz="1400" b="1" dirty="0" smtClean="0">
                <a:solidFill>
                  <a:srgbClr val="005426"/>
                </a:solidFill>
              </a:rPr>
              <a:t> </a:t>
            </a:r>
            <a:r>
              <a:rPr lang="fr-CH" sz="1400" b="1" dirty="0" err="1">
                <a:solidFill>
                  <a:srgbClr val="005426"/>
                </a:solidFill>
              </a:rPr>
              <a:t>Steps</a:t>
            </a:r>
            <a:endParaRPr lang="fr-CH" sz="1400" b="1" dirty="0">
              <a:solidFill>
                <a:srgbClr val="0054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err="1">
                <a:solidFill>
                  <a:srgbClr val="005426"/>
                </a:solidFill>
              </a:rPr>
              <a:t>I</a:t>
            </a:r>
            <a:r>
              <a:rPr lang="fr-CH" sz="1400" dirty="0" err="1" smtClean="0">
                <a:solidFill>
                  <a:srgbClr val="005426"/>
                </a:solidFill>
              </a:rPr>
              <a:t>ncrease</a:t>
            </a:r>
            <a:r>
              <a:rPr lang="fr-CH" sz="1400" dirty="0" smtClean="0">
                <a:solidFill>
                  <a:srgbClr val="005426"/>
                </a:solidFill>
              </a:rPr>
              <a:t> </a:t>
            </a:r>
            <a:r>
              <a:rPr lang="fr-CH" sz="1400" dirty="0" err="1" smtClean="0">
                <a:solidFill>
                  <a:srgbClr val="005426"/>
                </a:solidFill>
              </a:rPr>
              <a:t>Incentives</a:t>
            </a:r>
            <a:r>
              <a:rPr lang="fr-CH" sz="1400" dirty="0" smtClean="0">
                <a:solidFill>
                  <a:srgbClr val="005426"/>
                </a:solidFill>
              </a:rPr>
              <a:t>: Converge/ </a:t>
            </a:r>
            <a:r>
              <a:rPr lang="fr-CH" sz="1400" dirty="0" err="1" smtClean="0">
                <a:solidFill>
                  <a:srgbClr val="005426"/>
                </a:solidFill>
              </a:rPr>
              <a:t>Decomplexify</a:t>
            </a:r>
            <a:r>
              <a:rPr lang="fr-CH" sz="1400" dirty="0" smtClean="0">
                <a:solidFill>
                  <a:srgbClr val="005426"/>
                </a:solidFill>
              </a:rPr>
              <a:t> </a:t>
            </a:r>
            <a:r>
              <a:rPr lang="fr-CH" sz="1400" dirty="0" err="1" smtClean="0">
                <a:solidFill>
                  <a:srgbClr val="005426"/>
                </a:solidFill>
              </a:rPr>
              <a:t>Rules</a:t>
            </a:r>
            <a:r>
              <a:rPr lang="fr-CH" sz="1400" dirty="0" smtClean="0">
                <a:solidFill>
                  <a:srgbClr val="005426"/>
                </a:solidFill>
              </a:rPr>
              <a:t> (</a:t>
            </a:r>
            <a:r>
              <a:rPr lang="fr-CH" sz="1400" dirty="0" err="1" smtClean="0">
                <a:solidFill>
                  <a:srgbClr val="005426"/>
                </a:solidFill>
              </a:rPr>
              <a:t>common</a:t>
            </a:r>
            <a:r>
              <a:rPr lang="fr-CH" sz="1400" dirty="0" smtClean="0">
                <a:solidFill>
                  <a:srgbClr val="005426"/>
                </a:solidFill>
              </a:rPr>
              <a:t> </a:t>
            </a:r>
            <a:r>
              <a:rPr lang="fr-CH" sz="1400" dirty="0" err="1" smtClean="0">
                <a:solidFill>
                  <a:srgbClr val="005426"/>
                </a:solidFill>
              </a:rPr>
              <a:t>sense</a:t>
            </a:r>
            <a:r>
              <a:rPr lang="fr-CH" sz="1400" dirty="0" smtClean="0">
                <a:solidFill>
                  <a:srgbClr val="005426"/>
                </a:solidFill>
              </a:rPr>
              <a:t>, </a:t>
            </a:r>
            <a:r>
              <a:rPr lang="fr-CH" sz="1400" dirty="0" err="1" smtClean="0">
                <a:solidFill>
                  <a:srgbClr val="005426"/>
                </a:solidFill>
              </a:rPr>
              <a:t>less</a:t>
            </a:r>
            <a:r>
              <a:rPr lang="fr-CH" sz="1400" dirty="0" smtClean="0">
                <a:solidFill>
                  <a:srgbClr val="005426"/>
                </a:solidFill>
              </a:rPr>
              <a:t> </a:t>
            </a:r>
            <a:r>
              <a:rPr lang="fr-CH" sz="1400" dirty="0" err="1" smtClean="0">
                <a:solidFill>
                  <a:srgbClr val="005426"/>
                </a:solidFill>
              </a:rPr>
              <a:t>dogmatic</a:t>
            </a:r>
            <a:r>
              <a:rPr lang="fr-CH" sz="1400" dirty="0" smtClean="0">
                <a:solidFill>
                  <a:srgbClr val="005426"/>
                </a:solidFill>
              </a:rPr>
              <a:t>)</a:t>
            </a:r>
            <a:endParaRPr lang="fr-CH" sz="1400" dirty="0">
              <a:solidFill>
                <a:srgbClr val="00542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smtClean="0">
                <a:solidFill>
                  <a:srgbClr val="005426"/>
                </a:solidFill>
              </a:rPr>
              <a:t>Invest </a:t>
            </a:r>
            <a:r>
              <a:rPr lang="fr-CH" sz="1400" dirty="0" err="1" smtClean="0">
                <a:solidFill>
                  <a:srgbClr val="005426"/>
                </a:solidFill>
              </a:rPr>
              <a:t>into</a:t>
            </a:r>
            <a:r>
              <a:rPr lang="fr-CH" sz="1400" dirty="0" smtClean="0">
                <a:solidFill>
                  <a:srgbClr val="005426"/>
                </a:solidFill>
              </a:rPr>
              <a:t> Science &amp; Technology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5426"/>
                </a:solidFill>
              </a:rPr>
              <a:t>Guidance &amp; confidence building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400" dirty="0" err="1">
                <a:solidFill>
                  <a:srgbClr val="005426"/>
                </a:solidFill>
              </a:rPr>
              <a:t>Implement</a:t>
            </a:r>
            <a:r>
              <a:rPr lang="fr-CH" sz="1400" dirty="0">
                <a:solidFill>
                  <a:srgbClr val="005426"/>
                </a:solidFill>
              </a:rPr>
              <a:t> </a:t>
            </a:r>
            <a:r>
              <a:rPr lang="fr-CH" sz="1400" dirty="0" err="1">
                <a:solidFill>
                  <a:srgbClr val="005426"/>
                </a:solidFill>
              </a:rPr>
              <a:t>what</a:t>
            </a:r>
            <a:r>
              <a:rPr lang="fr-CH" sz="1400" dirty="0">
                <a:solidFill>
                  <a:srgbClr val="005426"/>
                </a:solidFill>
              </a:rPr>
              <a:t> </a:t>
            </a:r>
            <a:r>
              <a:rPr lang="fr-CH" sz="1400" dirty="0" err="1">
                <a:solidFill>
                  <a:srgbClr val="005426"/>
                </a:solidFill>
              </a:rPr>
              <a:t>we</a:t>
            </a:r>
            <a:r>
              <a:rPr lang="fr-CH" sz="1400" dirty="0">
                <a:solidFill>
                  <a:srgbClr val="005426"/>
                </a:solidFill>
              </a:rPr>
              <a:t> know: </a:t>
            </a:r>
            <a:r>
              <a:rPr lang="fr-CH" sz="1400" dirty="0" smtClean="0">
                <a:solidFill>
                  <a:srgbClr val="005426"/>
                </a:solidFill>
              </a:rPr>
              <a:t>ONCA</a:t>
            </a:r>
            <a:endParaRPr lang="fr-CH" sz="1400" dirty="0">
              <a:solidFill>
                <a:srgbClr val="00542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3912" y="1547123"/>
            <a:ext cx="3112745" cy="20380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252" y="3568896"/>
            <a:ext cx="2793687" cy="4112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36000" rIns="90000" bIns="36000" rtlCol="0">
            <a:spAutoFit/>
          </a:bodyPr>
          <a:lstStyle/>
          <a:p>
            <a:r>
              <a:rPr lang="fr-CH" sz="1100" dirty="0" smtClean="0">
                <a:solidFill>
                  <a:srgbClr val="FF0000"/>
                </a:solidFill>
              </a:rPr>
              <a:t>*DRM: </a:t>
            </a:r>
            <a:r>
              <a:rPr lang="fr-CH" sz="1100" dirty="0" err="1" smtClean="0">
                <a:solidFill>
                  <a:srgbClr val="FF0000"/>
                </a:solidFill>
              </a:rPr>
              <a:t>costs</a:t>
            </a:r>
            <a:r>
              <a:rPr lang="fr-CH" sz="1100" dirty="0" smtClean="0">
                <a:solidFill>
                  <a:srgbClr val="FF0000"/>
                </a:solidFill>
              </a:rPr>
              <a:t> 170Bn€ </a:t>
            </a:r>
            <a:r>
              <a:rPr lang="fr-CH" sz="1100" dirty="0" err="1" smtClean="0">
                <a:solidFill>
                  <a:srgbClr val="FF0000"/>
                </a:solidFill>
              </a:rPr>
              <a:t>p.a</a:t>
            </a:r>
            <a:r>
              <a:rPr lang="fr-CH" sz="1100" dirty="0" smtClean="0">
                <a:solidFill>
                  <a:srgbClr val="FF0000"/>
                </a:solidFill>
              </a:rPr>
              <a:t>. (EU)</a:t>
            </a:r>
          </a:p>
          <a:p>
            <a:r>
              <a:rPr lang="fr-CH" sz="1100" dirty="0" err="1" smtClean="0">
                <a:solidFill>
                  <a:srgbClr val="FF0000"/>
                </a:solidFill>
              </a:rPr>
              <a:t>Diabetes</a:t>
            </a:r>
            <a:r>
              <a:rPr lang="fr-CH" sz="1100" dirty="0" smtClean="0">
                <a:solidFill>
                  <a:srgbClr val="FF0000"/>
                </a:solidFill>
              </a:rPr>
              <a:t>: ~1/2Bn patients </a:t>
            </a:r>
            <a:r>
              <a:rPr lang="fr-CH" sz="1100" dirty="0" err="1" smtClean="0">
                <a:solidFill>
                  <a:srgbClr val="FF0000"/>
                </a:solidFill>
              </a:rPr>
              <a:t>globally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5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508"/>
            <a:ext cx="9144000" cy="445643"/>
          </a:xfrm>
        </p:spPr>
        <p:txBody>
          <a:bodyPr/>
          <a:lstStyle/>
          <a:p>
            <a:pPr algn="ctr"/>
            <a:r>
              <a:rPr lang="fr-CH" dirty="0" smtClean="0"/>
              <a:t>Nutrition in Health &amp; Disease Management </a:t>
            </a:r>
            <a:br>
              <a:rPr lang="fr-CH" dirty="0" smtClean="0"/>
            </a:br>
            <a:r>
              <a:rPr lang="fr-CH" dirty="0" smtClean="0">
                <a:sym typeface="Wingdings" panose="05000000000000000000" pitchFamily="2" charset="2"/>
              </a:rPr>
              <a:t> The </a:t>
            </a:r>
            <a:r>
              <a:rPr lang="fr-CH" dirty="0" err="1" smtClean="0">
                <a:sym typeface="Wingdings" panose="05000000000000000000" pitchFamily="2" charset="2"/>
              </a:rPr>
              <a:t>Big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Decisions</a:t>
            </a:r>
            <a:r>
              <a:rPr lang="fr-CH" dirty="0" smtClean="0">
                <a:sym typeface="Wingdings" panose="05000000000000000000" pitchFamily="2" charset="2"/>
              </a:rPr>
              <a:t> to </a:t>
            </a:r>
            <a:r>
              <a:rPr lang="fr-CH" dirty="0" err="1" smtClean="0">
                <a:sym typeface="Wingdings" panose="05000000000000000000" pitchFamily="2" charset="2"/>
              </a:rPr>
              <a:t>Prepare</a:t>
            </a:r>
            <a:r>
              <a:rPr lang="fr-CH" dirty="0" smtClean="0">
                <a:sym typeface="Wingdings" panose="05000000000000000000" pitchFamily="2" charset="2"/>
              </a:rPr>
              <a:t> for </a:t>
            </a:r>
            <a:r>
              <a:rPr lang="fr-CH" dirty="0" err="1" smtClean="0">
                <a:sym typeface="Wingdings" panose="05000000000000000000" pitchFamily="2" charset="2"/>
              </a:rPr>
              <a:t>our</a:t>
            </a:r>
            <a:r>
              <a:rPr lang="fr-CH" dirty="0" smtClean="0">
                <a:sym typeface="Wingdings" panose="05000000000000000000" pitchFamily="2" charset="2"/>
              </a:rPr>
              <a:t> Future HealthCare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15421"/>
              </p:ext>
            </p:extLst>
          </p:nvPr>
        </p:nvGraphicFramePr>
        <p:xfrm>
          <a:off x="254000" y="822258"/>
          <a:ext cx="8781716" cy="382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154" y="1139623"/>
            <a:ext cx="1545792" cy="503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Population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Based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495" y="1134367"/>
            <a:ext cx="1418804" cy="503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Elevate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Role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256" y="1138123"/>
            <a:ext cx="1231551" cy="5035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algn="ctr">
              <a:defRPr/>
            </a:pPr>
            <a:r>
              <a:rPr lang="fr-CH" sz="1400" b="1" dirty="0" err="1">
                <a:solidFill>
                  <a:srgbClr val="0F9BC7"/>
                </a:solidFill>
              </a:rPr>
              <a:t>Personalize</a:t>
            </a:r>
            <a:r>
              <a:rPr lang="fr-CH" sz="1400" b="1" dirty="0">
                <a:solidFill>
                  <a:srgbClr val="0F9BC7"/>
                </a:solidFill>
              </a:rPr>
              <a:t> Nutrition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950" y="3782962"/>
            <a:ext cx="1970605" cy="81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0000" tIns="36000" rIns="90000" bIns="3600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Improve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Status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Quo (WHO/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NCDs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b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Diabetes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Dementias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CVDs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Cancers, …)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2781" y="3777706"/>
            <a:ext cx="2024394" cy="81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Regulatory &amp; HealthCare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Frameworks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Technical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Barriers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Implementation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(Multiple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Stakeholders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2345" y="3781462"/>
            <a:ext cx="1657656" cy="8113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0000" tIns="36000" rIns="90000" bIns="36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Regulatory, Science Technology, Media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 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Health-Disease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Continua; Speed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 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4852" y="3468421"/>
            <a:ext cx="3344290" cy="288147"/>
          </a:xfrm>
          <a:prstGeom prst="rect">
            <a:avLst/>
          </a:prstGeom>
          <a:noFill/>
        </p:spPr>
        <p:txBody>
          <a:bodyPr wrap="none" lIns="90000" tIns="36000" rIns="90000" bIns="360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 E Y    I S </a:t>
            </a:r>
            <a:r>
              <a:rPr kumimoji="0" lang="fr-CH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 E S   &amp;   H U R D L E 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36440" y="4763589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3495" y="1907346"/>
            <a:ext cx="2183417" cy="16320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%20iVBORw0KGgoAAAANSUhEUgAAAU8AAADJCAYAAAHUVIAVAAAAAXNSR0IArs4c6QAAAARnQU1BAACxjwv8YQUAAAAJcEhZcwAADsMAAA7DAcdvqGQAAP+lSURBVHhe7L0FYFVX9j28Ii/uLoQQJEAIFtzdtUgpbak7pe4tpVAvUpmWtrS4u7u7O0EixEPcPe/lfWufm0sCpTOd30znm5n/7PB479577pF91tly1MJh/kk/g7HqOfybk4XrL8c/ynuq45Tq638alRUV4+TJkzh6+AhuXL+OTp07IzU5BVeuX8WExx9DRPt2CAoIgKWFZfUbQGV5CYylqagyFyL5lglebi5wdTPAbDajJtQ/mSTyHn1642ZyInoN7I9TF84hNiUBnbt3w8CBAxEcWKdWJs348ZsvUV6cgP73Pcj7zvD2toWTkwEmk0kLIhxlpH8XVZSVV//6LUVdjzJXGo1mc5XZvHLhYnNWRgZ/V5nz8wvMx44dNReWlZrXb96kBWaYwwd3mbdu+NlcnHvFXJR70Zyffd584/oRc+MGAeayomvm0vwoc0VRrPn/xNGdB3dW/7qT3nrrLXzy2Sc4c/o0Ko2VaBAehvLKSlSRY/PnzMHuHTsx9/vvcXzfATQMCkZszHG0bxmA61GpsLCoQlVVFawsbODj54wzp47g089+UPGySH9/1b8++S242LlWX9WQmX9ffvklOhOL2ZlZ6trdzQ0fffQRM2GJhmFN4OntjaRbafhy1kw0bNYUL7/6KZ6a9CUeeOgZJKVkMZwFpn+5GNaWHjCiCO+8NUll8v+U0c8++hyFxUXVVzVkwb+qigo8/cwzGDB4ICOvwoEDB+Dr64sHxo1jpt3JMbPi2oULF+Dj44PevXvz2xv79+9Ho7BejMESb785Hpm3YvH8c1O1TDJuecdaS+aPk42VFdJz0virCgW5WYhPiIKnawkMRkZqMOLC+Ti0atWUSRoxsm8wQzXATz9ko6FvJT5YswDPPvcCIi+ew+efT0NgYD2YmJmL589jzZJvMXRwH1ja26ND996o6+2pJUgSTv/dHF27eAbOXzyIW9FbsWfbd/CyL2AmjQpjViYrRLRsCEtzJcwWAgcLWJtNeHHiOKxYvhFpyenITM6Gu507Vs1biYYNGqI07xyC/e0w6Y0vsGXXIVSVFiLu2n58/MlrzKFRpWlpaQkru+FP9Xwnok5Pdec2CcvJdP7Lyc2Fg70dfzIzsAJMGajj5oCTx0+jUcNm8PBwRFFhARISk+Dt5QdzlQkmZlLIylr4agkLttlmrRvCzyMMxYUluBl3Ew5Ojgjw9UPX7s34vATD+vXGh5N/wpTPvoOllQXiosrQs2c4n2kF/i1H+WDuzytwMzoNa1dvRVxsGlISs1GYX4CZX36P6FQjAuo6Y8SQ/jhz4SDKTEY4uriiUaM6xFK5ikKqSshITsNSCkjO8iMysUuPHii3qsKt1GT4+3gpHFpYGrBq+yn07NcDsdd2YuKLj+KtyeNxISoeDz/9GuqFdqvhaHFJCdq1bYvSEpBTTXDu7EU0DGmGpUsXY8qUqcSmJzkRjbSkPBSXBMLCuR7qBDZBYXkeUlNuYs3aGGTnpqFhIx9UWVeywJawtbCGldmWWa4iZ6ypoTJRUVGGJvUbwsXFBYXkbuu2ddGyxQgk30zHtegYTPvsG1y7Eg1jlRFtm7fChHGj8PrLz9So0BeeeQVde3SnqBiFVcvXYe+uUwgOqgc3dzcEetVHiTEX2dnZsLGxYdVYkiMpKCnNh62tPfwCPGFtsEZWRiLKyi3QtKkLirNzkVdij+ED62HRkp146fWx2LMlHqWWZjQPa4Zzx0/B0d4Rw+6PYKEMaNVuAMwVDqhEGeM3oXP7tpg/lzCwkFpifUhG97aynJKecgQd2rdBZWkpHwpDKhEfnYk33p+BhPhiWNhZoWun3nBzqgdnZ2dYW1vBwcEGHl7OCGGjMFWaEBVzAQ6OLghtFI5tW7egL3EXf/MKpn/9NY7tmY21K06gRUQbBFLH//zzz2jZshVsnBqhXz9btn7inyQyd82mXXj73VkwKGBaEvdWWkZv9MmbwoIq4KYkE5P5Bqxeux9vvzoWbi4VsKT8syAWzQYrXIvJxpvvfoKk5DLUr98Ir738MS5dOY9OHTvAy9sLaenJND6S0aplZ1y/Fo1Dh3cgJzMR48e2wbXIPGkCOHjiKIb0Hoi1m7ahcfMINKoXgkkv92OeRLAzwwrjzCXxbbB2Q0hIGy2jMf0Kp1RRQBtgg0qKGZhKCXLgHGWim7cdinNK0bJ5QyXEpaFIA2DOkZ5vwudfLcTHU57DwqWRlKkxmDhxEjLTcpGVlY7kpGwUFeWhUeMQTJ42kUhlFbLQITRIqObRumlXnL12Ahu2/wRHxmslUl20uuQBtiot9dGyTagzA0JGtlqLygqGs2LhrNC2VUM0CKiDVs0b8KnwwhJVVgbsPpzI6rBEaUUw/HzrwGTZBM3CGuOtN94mBxzg5OiFlJRM/PDzx3D3dMaH017m69bCMJVwPPEdz1a/6/hOSgYLpjMYTVoMROOwIWjUrD8i2g7FvoMnYGXF9qBnVjga279kitHEDPIGLR3tmyW21PKvVJjR2hHFeWk4dTodYc0DkZntgSWL5+PjL6eTW5Mx6cn3cSPmCmJuxDBTNigtK8TS5bNhtqIEqCY9Xp0Ej6ZKpmNd+16tMKw1RqBUryZHecOK+JNAwv0lq3ei3Nys5gVql+T4ABjsPRHWoR/KqhqjTnB9uPv4IjujBD7OQRRRmYi5loEffpxFsZOHbTvXs7FqclUnE8W/kRAMa9oYVy/vwJULG7B924/YsWEBPpj8Mvx8PFBclMOKE+5TUTB7Zr5lRSmjOBrXr1I1pjIrigaaZ2l5oQjwjKeRUUnWW+PEhStwdh1EqzuBGYrDjahreOKxiYqDF05cxd6TSzFuxMtYs245svNvqhqozTlYVFCVOuLc6aXMA3FKhlSjDlaWZBBVpHaPZGEgY+QZMWtpYuXY48yJ69WhSaKbbcjpxUsuoCCPBkcZsGzdQbTo/DSenjQdpaUVyMkuwayvP0efHqOxacNWvPf+Czh8aj/Ss2/h7KV9yMyNVtpHy6QoPv7P2rhxZjsuX1wMS0N1ZmqSZaiaAqn3JCMkLd/WsDZVoVP7xtob8szIJ1RyTPAaW20Zho18A19+s4hhNYzN+moanGxdyAIjjeIi/LLgU6ZHVZhxDdZV1P00dCUhAw3fZ5+8D5dOLUPkiWW4wu8qM1VpJZOS6tQ5R5LfluSoTsqW4P9yXz4Sn9SOkMroz/M3IbztSDTr8iT2HdtJUfM13np1xh1VePH6IUTFXuQvM9758GkYqJEsYK+eCUkxZ8/4AO+8OQovPv0AMWZAFWFjaWGnZY6/pVHci06dOae+LS1ttPRoNVmw2uU9K5qVck9h1HHK6Cl6hugQ4IPX5lBVWmLqV49TChAzv0Pyjh+tp31758KivIIJ0BkjV1TGSDpXrIlLM3/bUavNnrueKrkCAwZ04XONw+Yq4Ww1txmHfFtQmVqwdvT7KqMOH4667S5rgVlTxiqym2KBAYWEu7d/m0pw8cRGllbEh+gSqTJqLnKNEagwKh6Seocfil3KZ2aIpp8wVp5bU06yclU4rdrlh55RLYzKqHycfj7axMrS8gEt1L8vKY5W//63Jgti6N4I/wdp0tPPoVvP7li5fAVatGgBbzpzxw4dQUBwEJ598QXUC65H3V7T4qV1bF63lFZ9a6LJgGEjHseuzfNZ7Rqc/rSMvvDE0xh+/yhcvHhJeZz16tVD23ZtiWtr2NnaYsPyVRj1kCDORPxXorI4HiVFVbTK0mkmBlNqUCxa2zCTVOmC0b83o2L18DVGUH2jFsmz4oJCOLk44+MPP0KXbl3JoZ6wsjEgJysbGzZvQllFOfz8/WHOL0aPgb1w5swhdG7XhMayME4sKANep6P3+hsvwMfTCTYG8df+D1UvmkcXGbXJRKdOYrSk3NuzezdWrVqFOXPmqMxTYOHNt95Eu4gIREZexeGDh2g1VWL3riWq1RspRWqI5h0lyMBhT2LX1oW8plRhnJq8+YOklUhc49+yc/XK1XjggQeQdusWWrVoiZ9+/gmrVjOztORF87Vq1BRj+LygpJh+VinNuTDYujSgLg+ic9hSxWFJe/jBR8RNrsLO7fOZnpZJRcLRP0omqpZRQ0dK39Y9KTs9w5yXn0dLscp85Mgh81dffaWuQ0NDzW9PfNk8YcIE84WLF1TYrl27mr///nvzzJkzzcXFxeZnnx5vLsy5YC7KvmQeO3KwuSDnkrk474bqJJPP3131CUmJdPrq8pcR+/ZsITCLEd7QhxiiPjdVopyt1NrKFrbWVBD0QAtK6E4722PeD/th51uJoMBwhIU3RoPQULKQwl0DIAqyz/LLGlu3HMbLr05mozoPk7jbzJ5otr8ro6NGjcIn798PG3trFNHP9/XwpylGPVwNBflWxg+jrKIGsoUDr8uJU0usXHIWJ86fxbCBg+Du7oPXpr0LY2kxuncNpz1gjx27D+DypT00M8tRYbKBwY4ay4LoZuYlXjFD70FmlLN1/vrLfPVbIxPWrVuLEydO49rlOFyjlVUFOn50WeOTU1BeXo7du/crDpl4TySDiZaWmda+BVWrrUsVRtw3DDl5uVi/cTXefG4ienRrgy8+fR+zpr+L+0Y8iibNBqNtj7GYPX+V1mCZppAo1N9wVBrEoMED0L5NX1RWGuFgb4WrV6/R/d2BsfePRXrCZbi6Z8PB2RrFxVVo07IZrGhzWtA1lOYgpTeJXue3hTX1ucme3DBj+/4LCG0YgVt5ebh85gz86R1kZMfjqefGwo46//pNBzRqkAlrctdI+VlcVIZd+07QD5tGP628ptV/8803SvTUCWiMA3vPoqSwAjt37MIvcxbQhc7AoIHDkZ+fzwhzkZodRGvdFeWl3khKd8O+C8mopCA3WpVi1cYzMImQphViU2XLe+XKcjIZzdi2fTv8XVwRXCcIDRs0oBPohjMnr6BxswF49oXHKAlGoVOfh/Huu5/j0uUoDOjRDUmxp5AQdbEmow3qNSEXrPDljKno0L4zNm/aDhdHT9T1bYSoaymUiysReSkBTk4+SEvJQ2JqGlw9WqC4xAbJN60RFWOJvfuq4O5lh9PnrZBWbMa06Ruwbk0MjPTPbaxdYTDYoMrBBk5e7sjLzoEtvd12ncIwd950GusJTN8S6Wk5WLJsA2xsDXBxs2atlsHMj0Wpsdz8yQeT8Nor42nalcgN5YA5MuLDpy7Q6fqVXMtG44at0KPrEIbJRYBfA3LfiOSUBDRtFkoX2RYtW4Vi/4G9CAgMgoOdF789KRXtcPLccep6W2QmleF65DXcN3oUUlJTkZmZiRuX4tC2d0N07dpcQaWKnrAt3+3QeQjSMvNUj43g21RRDIuM+J0KptIxIPCtpEiISrUnFq9ReF/GA2OGUetIbwkLYOeKOT+twLzFG6mB3DFp4qtw9whEg5BGOHxkP0YxrFjxr7/yKuoE1oOdvRMaNw7D4D4umPjqTAzu1QenLp2Hm6UtBrD1f/L9PMz8+icEB6Qr/1/hWhw7fgvepY9r0ZIN+Hjqd7DIjN9HAV6hLHErSyecOrsHES1b4ujR62jTqQUO7DiPwtJSjLuvk4YRRWb6WJY4e84JbSMyMH9JEopKivDo44/j5x/n4oFxj2Dq1Ml45sk3YW1rxNMvjFDvlLPRUbyiV5euGDF4GKwdAvHdN19iy9ZZ1PF084RhykMQxa95CirLYkxnxO/hc61nV7gq5rd6QQLRb6Hjc1tASWfuwtVReHRsG5pi2ViztRBt27ohO9MTjZuGYtWKVXB19SUeHWFnZ4MDhzZj556drJHi6hhqyMbKgC4d+mP/sa3qWjgpblClsRgD+nbDRx99iDr+XkzUqImqnPgD5oqqUpUxrUR8xm/pJdHvSZ/TTwvW4JHHhuLEWQeENQ5h641HQVU4RUsmMrNd8c57b7ABOKJn19745vtpmPPNZjz58oDbhZbvu4npEyrVF/cg6W43m8W5EyCQpAvRgppEIqxiDjfsTVX9oHrk525kYcjwD+BssEXz1i2RT9HVsuvjyMspw9Llx5CRkUvY2CCsQWfcjItF2zbt8PbUx26/r2dWUhNVcP/9Q3D1/AbsoeEx5d0nsG/fBrRs3hTFhbmUo5ZioRIA9Ng0NacKZJGVcMisqScjyqhpfvr1AGJv3sLXU8cp69poWYS1m41o2SwCDz8+AKuX72JVVuL02RM4duQkmjUOxTkax717DsGBI5tw/NSe2xm8TUzP3cmC5t1aximJC0lGzEpkCamCqB9i5mm/razMqKBmO3jwAiyyEw+bBZvinko1nI70o/wyo3FwFtp0GIdygtqRrX3Wl4tYpR9h7OgJqFs3GEW5eXiZ3Hh0/CQsWPY9I5UaoF7XvVW+V8UG9vbkl/DU+CGosJBOOMmQpsGEJHNi8eu/VVcOn6v3hVgQMfOUhZ9NjmpVU8YiOOPQQUssWPgDTl3eowUmBfk2Rp/uQ7Fw7Q+IaNENUVGXkZObAYOtNiyoRyy2c5WJ8vIcxRchJN2Z4psL1kTUmMT/UaSFt+K1cFjPpBRC6kKu5SNdjlqh+Z1LM6xrr/EI7/Q0wtuNxq/zvkX9Bi21l0miVpPTY9CqdVda4qU4e2E3CktSYbDRGoieSYM9sGju27h+dr2KmMaZ3FXPmCXWlzXDa3HqJElcvBil4pF+Jj2TllbiJ+l9WNUZ9/PzM0tiuovx9afLUFZuwJuTH4S1oaZv815EQxrzfpyGzm3rkCPkHBOTbhwhvaASp+h6qgt8+NEqRLRtivtHticypICCRq3LRoXj+ypTlpXkuR3vaXGoqpeMykOpQr2fR9NRNXJD7ukJS7gnJgzCmy8+TglRQjHmKCH4nDaoCGrS3ZmUXhIJY0VRY8VHVQqXwjkJx4+qdq0W5B0heSK/xQcTqPzndEBIRv/eqRqCnMqKCiVr/9Vkoo189cIlWNvbwcHVCS6urnCj6ajVYQ1p6BZpdveTP0aqvbBlnT1xDMtXLmZzoE1MKJ7cfx5LVsxBUF1f1r+J0owoIDI0FBEl6u2/k+TV/z+YKSQez6IlixFKPfPh5CmEvMYy1bTYfMRUUdzgR2emVEIuHYsbN25g29oN2LB4uZIDd5O8Jt0QqfT4I6+dRH7eVYQ28cC0T95Dw+BGfGaLNduWILiuN2VBOXUhVYOZ7Z62lnzEv/2dQfB/HxLnR9q93g0h0mLNqtXo2LkzHp7wMEaOHIm0tDQaidbYtWsXjh0/hv0H92P69Om0hBtj+fLlyMzKxNXISPTo0QOhzZoq8z2sebhChkKiycznZ+FgWwpjSQJsDYVwczbA3soNg0dNQHR0BirNZXjp5ZcRFxcDXz8X1fUsxugdelW+/y9N/u+lsrIyfPLZp/h42sfVmPnbJNrn7bffxozpM7RrKuc8okx62vYd2I/0jHQUFhbC2ckZCQkJSExKRMsmzeDv5wcLYxVM1N3WttRAZJagOjg4GA4OdIdZMflZOeg2oB1+/uVrPPnEozTZShES5AMzmSPNt7S0XLVApVSojUSIi9VmbZBZElYYMfRh5m0SOnWO4BMaeSLsRWEw5J/OUJnvJCPTUfHRCK3fuPruX6ezZ8+idURr1WQ//PBD1QnMNo2Tp04hJCQEV65cQf369fHGm2+S4dPx/PPPw9HJSVXWnj17cPbQMXjV8ccTTz+F1157DZ9/8QWy6EgGBAQokSCGkmKOidYd5WDUlUtEbAvs2LgA3bpHKHWtk4FmwfXEVLz9zmRcu3gDi1ctQpvWTZkfsVwYHZEqpLeg/5MM/aNEHuCrv8xAbmE2Du8+qLWvP0CtW7fGxg0bMW7cOBw/fhxDhw5Fk7AwzJgxA9FRcRg0cLCSh3379KG1GUVElWLe3Lk4cPAA3TVXOr+ByM7NwbBhw/Dcc88hl78NBgMWLVqEDDb/X379la3GiMOH9mM0RYaHty8ee+xxDBzxOHKKPJhPByJbDD0zriclY8SYR5CaXoyLkUcRGxMDM61YGdwxVbuSt5u7yPN/RZMvLS7BnmP7MKzvUKZaffM2qSypLxkxFavt7Jn9iKHMG9y/E8wuwTAXJeNmfDzWr92Fi9ei0KJ5c3pkHcj49rB3dVYjtEFB/rTLDMhOScP3385EcPNmeOSRx1BpKkfUtWg0alifbieVyvq12Ld3PyJaRSjEfvDBB+jWrZuaePLJJ5+hsqoMx/dtQYe2ITBRg2u2HPNHx6vCZECjZj3RtU0oliz9VTVzISmS/P4XMZS1fOMafl63EBM6t1Z9PJYWlTL2T03J5icdCPRXJDNWVZrFXNvwFVmo7ikLW8u8TCqQvkJhIA04GrtswtZ2+PnntXjsyTHYs+MS7Nkeuw5uhrfe/Qo5KaWwpL/0+pvPo04dH9hTllJYKtSmJaVg/uJdmPz+ZBSXxNHvN6Ow1AIvvfkeDu49AmcHZzb3F/HkoxOISM0ZtLA0SuZVftSUjuq8Cv2JDKVXTmZEXdiCnTt2YPDQgXB3cFAjH+IyHTxwgq51DwEmM6WNIEdHx8Lf31+hJS0tA/4B/qrrUkj1iREF1SJLMd3G0l5DdbXgUn2ztOaeeXwKevcYhOOnTyKnpAS3UlNRP6gulZITWlF0FFcZsXr1Kri42GHLlp/JIAvERqVjzMPPo7zUEtb0WBYt+BERrcUSoBtGr8WSmY6Nz8GML+fgx5/fVKnJ0L2ZlaqzU6H0DzGUmRekSM4XL1yLjIxUDBrSR03ZmzyFkVMFinM1b+4idGfzOX3yKh1Yf7Rt3wIXTi2Ei5MjjJRZebmFSlv7+/shOj6ZtmGJ6nnftHkPRo8djqKMOIwaNUJ06h0oFZLOa530+9bWDCej8yYxYeRDFUNm7dp7FaZSG+RUFMHLxQ3enp5YuHgxOnTooJSXs50DImk6Oblb4qnnRpIRwhTGyX+xUTlwcguDp18xyovycfHSNcTFJ+Li6YvYvmc/nF39aYal0XKogJurG9pGNMPESY+iOc0wN3v73zJUDNsyCvnMzAx6A3VxLTIKBQVGONq6kZ8VmDv3Fzz7zItMvAqVlRXYuXMrGeaKnOwcNiUHdOvRCTFR8diwYS0cnR1Rl7ItNyeHWrAU3l4N8OQj7bBhzxX07OADRysHFsaIvXsuoN+gcFy9ko/kpHT0GxIG6yo7xVSdqpSfqtFt2cXmRi4qw0ZIZmiZGN/BI1HISa9AdFysEi2hYU0xb8l8vPfm2xQrlOksX2JiIrJyk/DqmxMYn/jeBtjZUnEtPYSuXYbi3fdfgpu7gTbtcSUaSooqYKCta2NngCsr6RZtX+kmUV0q0vNAg4rYvpOhkv1f5szBM888o4xlmYAs1da7d3dsWLeHTScLZ05dwIAB/antbiI+MRqdOvXD0qU/Y8rkT7Fu/Rq0CG+Lk2f24YFxD2MTNXVFZRmbmgMaNgxHnboeOHHiJO+VwtHRHUF+nrh4NRJe3n4Yf19vrNm6C9mpMRgxti8zb8TyRRvx/nsvICXDjTboBezedRCvvvgwNqw/SQXjgI4d6sHX31nNObam/FUjG2Tw3l0xZEA5MnKyVbe5Ld3Uzh07ISsrS9mT7u5uOHLkOFzdHfDAhO7YufsMXnr1I1hZOtCMKlctUp+JU1FRTKtgJoYP6I2SEnEyWImMQ8SELB7Qu3xUxxjl6m2GiscmIb/8dCaZ0lF1s/TqG4HR9w1BeMuGWLlqC4yVVvThqxDeuDWC69UjKtkkrpxEk5Aw3D/2KWTmZLIAZTRbGtEe3AYPL3f4etWl2ZILD08XhIU3ooY9AFtqW6lVP/9A1Kddef7iSSTRMO/QoQvTaoYiekcJyQlqwOHgsUPo060P4wxGYloq7CgnnTw8EdqwLluSEfa2kWRIMtatXIjpM19CaHBdHDmajJSkJBTTQG/ZojlatWyFtOxMysstahqosaQM3m5eqplfSDyKl154iswQESOdd0Qctbs06bfemo51G3bDydmNooSmkhIrlOMUMVWWZVT8JgQSFOPHjqZ59jAcHKub/M2BZVOkG8EkIzasaSURqyrIYFECZqLFgDNXr6DK6EK3LR7jH6A5YyyllpWwWodbJbVFQW45Pv3mFzLtFEor2TxsXYiICvh410WHNt0QFtYaCyjs33rnQ1ZGFr2beDRvEQpPzyDkUCxcOHeSvnOo6qju2LEDzp07jdFjxuH69Rv4/i/fYPSosbCzc6FnFIWU5CxWUChC6gUjKfkWKy0Rr77Ul/Z2EXZsvYnCvCLcupVOQ70r3ClDbQ02yCZCl69Yib59+1KGJ6KoyBptu7bHzu0L4OHsh/cmT2B5BFkKXcw7NTj/BLEyZZG8FBMDN67HYcGyNThx7DKSaKYJaSYfwwhDr/eTObjV0K3uM4hOTkdBsQHXr0SisCgeEW17YdmadcjJrMSXX36NFyY9hkVzpmD/gYMY2Kc32VqMsxeT0U5NgdUyVEMSN+9R9plZOQUlljRl0nHmWiwN9STE03SxNDjhlaemISntJlasnI8GDRugffsOKKYNW1RQpsytC+cuU/4VE823MGbMBMRE36Biy0L7dt1x5uxBrFw3X42j+PsHoXv7TghmC2hO+Skd7lIucUHFFDeVVWIGHYFWbXuiXfs2cPMMxKJ5n+OH2W+pnEo3c41SrGaIYqzIbG0gSSdp6jJAL6CrEAQLQ+P7Vk4xWZUr/1knS/rAWs1YqAn0umslpCd27OwlIqkJTUHNnzWb9MSFmAExOWR6TRVdPIZXckkqjujfdugmCoz+cLWOwaB+LXErrzHOnrrCAtIF3LkbdciUgsIClFXQxbO2UvJ47JhHqVk9UVlO8W9TgiuXY3Hs+F5WUDYSkm4w/trp30k1gwkW8KHIaNeyO7w8grHv6AYkpMSq8kkXupC9gy3at22LyR+8gkb16a6ajeSNjBJS6YjiEdkpppSUuUrsG4lWY7JiaMyAoimq66uadITJt5UwVgJX3xOq+XU3iVJgPCoAlYRlJeWNNc5fs4GjRQqahXurTBgph5Mz/bBrzwEkplzFWy+NQFpeMPbv343k5FS0a9cGbSJ6UyTE0eTxVm6mt1cADh7cQQVUiaYNwvHR5+/wd4XWhU/41W4VNei6N8k7FjRYn37iBcXoXxZ8B+tagLmb9Lj0NKQMInOl99yeWl+m3YdQp/Ts2VXrvnutvrmnsiUZUD6SiJBEJOtRxJg2MUGzrQzxEPa1kKyTJFZFZn7w6TxM+/YgOndoAW93R6TmBMPLvw4Vwl5kFwVg844jaNuuKaZ8+h2efOplNdz/8ce/wsXVF63C+9BFDMf8ufOJRF/sp4uYkXEL5y+chaebN7758UNMkGGsBb8gI5cmkapArZC3EUi6m5m1r8Uz86BBP3hARzQND4S3nx1lcBq1uWj0SrZGGWO58/27ScoqvDUzLmNlFcrKjUhLz8aJk+erlVK/8ilmmThei0TAqkwSoWWsvDm/bscjEz7ErZSdaFLX/XYmtcjNzIwZW/aXo3V4OGvJFlHRp1BG2WvrFIrm4RG4fPkCmjRuAisLe8z49kMkxCdh9MhxTMMCp+nRjLv/CRw9ehguzi40yVIRwqbWsGFDfPz5q2hBTX306AlqUUuUlJWpGjbLHF3mQUfN3WStFGY5uncOx88/fcl36KKiAkYLh+oQ1fJPEC697hRHNraW9P1lbZDWMSIzBMVMsrVxRG5REbZuOoi5C5ci8upV2IjNS4Za2djDxsagrSsiaQwdYJyiBuZJYqdVUfbJaJVQXEIhyqvC4Ghnh+uxB9Gns49apaXQQAFtsrHC4YORWLZkHYaPfQV1fOurFm/BjGzbvhw7d23EzK/mYfvO9RgxbCwzaaLPXILDR3dh3/5dmPrOt1i6bD6OnN2G+4Y9TDSeQoOQZvRKVlKZSA60ga7apDOyNkOtrKsYvgoHmF70jUto3aq5apL6iHANSjUUC8m71qqD+F7hqkkGanXflnS7FVTzx9LSjuZbGU0rF96h0ruboRKdmbJJjbpR4G7ZEQM37w6sBepxumLXo0/jmzkzYaBstLIooyjgC7JkR5Jgbb/+0sfYu3cvevfpj6+/m0I7TZb4umLY0JHIzr5F13Sweu/FNx4k4wXdfJcZNlKhWDELeoGE8XcXTppYlWURHho9DBEtWuDmrQTER93ErC+nkHkmxmuNCrrIzCrmLVqMRx57TDFAY3oNU3SShQlCev/n3empoU7lh2n35bkeRg8p15KGfEsqiqGxg8unyA0j4W7Dv2PnovHss2+wgdgxURMCvMPRkaZJaVEh4lKu43rMWS22O8gET9cAuDq64LmnPlGy962PRvN9JiS2rbGS2tOF9mIhWrVqj6gYmWavVaJO0mxkbqAQhQ1cmPbaDfPpDdnChhVYRY5bGEWrCqIYnozSPBpNfootqMrBZiayXsLV0J0MVYyo7jG6Pequk1Qyr0UcqbHh6md3hqlRfLctIF4rhjp8OGaKausiRquF/G0icmZOW46MzDw4O3nAYGPC21MmyLuK7myO/M37Zmki0u0mzeiu6GoTVR4ZL/Nw6Ecz8+Fhfghv2gRDR/ZDWAM/hiCD6O8rltUuDOnuQqqmSASLQom/dQvHT1+Ht7c3qsor0a93G5RSF9iysmTOj7iMallCdTPfvusARowYhvLiIvW+TP8SUg7O7XSlktjMpRLVc03O1jYnFfM1ho5Say30l2trTJEfrVp2QVjjCDRpFEEv5Sp+XfJFNSL+CrdqkYSS+jJa2BCBFqgsKcWQ/u3x3cwpqDDSv67SFIVMfxTbVayFKraOmsLUkJ4vPb/ykbjlu6K6bKJ8du2Kw/mr59CmTTgG9G5PR8fIOMkAMvJK5BUqUUs+kzl12jsaVZeHCFWkOj/uRK/+S+4JM1U+dF5JBegMrb7zh0kilMh0puoJ6wUVl9VYWokWTQPxy+wZcHO3YUaJOBr2WqZoR7Cm9Xd0kuvaVDtOnXSmCiPNNPqFVUJ3viu/73xHUq49XnR3WjLgJqSvMdef1w6nYuW1/lH37mZo9dX/6B8kU1XVir97ErvQHSLhX0iS0T3btiMoMAjWdA/tnR3hSTfSzkaWa99JglkW7g50/VGSdOQjg8Yd27XEtGlT8N1fvkOr5q3RvVMvdOvZWvxAGJXJJU1eQ6vvsltT/08M/f+THh3/ECZOnIiY+Dg6DkW4dOkysjIy4OPri8ahoTCysmUeQFxMLJKSkuDu44WINm3QrVcPuHl6wtnREV6uHhSTIgDuRRo7ly1eiKEDu8DawGuaZGLGGSnXn37qHXpttvju2095T+vj0EWS9/IMtTvFfwzJepQ3XnnVbKyoNC9ZskStS5ENWnhbbcxSZTSZq+i+CMk9uRYqLSkxp6amms+dPG1+bMwD5rVLV/xmTYvETa9J/X5+4hPm3LxL5sKc8+biwhvmG1ePmB97+H7zN998bq4sjDWX5EWaSwuumMsKotValfLCGLWxi4jPf327/QdIlFCDevUVsg4fPoyFCxZg29at+Pbbb5CcmkKn4waKaPr89ONPeP311/HFV1/izJkzavhYRg1at2+LFm0j4EnU3olO6RMA1q5cjPMndmD6xy/RdbXCjK8XYOTopxDs745vZ32AsIb12AJKCWAbigMHhcy7Rd+/NUOl8U2bNk27EGKp8/PzRPirlXrp6elqvlJ8fDzOnzuPSxcv4eOPP8YD4x9Q025kVwpZ4iUb40gHtkQo76mIq0n9JGOOHNyGnt2boVFoHd7T/P7wZs1hZ2uHN6d8i8NnIvHO5C9QybDyTCb934v+dBkqkZsqKukx0aS4Y/3k36Zly5bj8sWLmDL1I9jZ2RFIZrz+xhtoHBxCM8wd4a1bkAGNKccs1Xr3ouJiOJABlkxn2fJlaNYsHK4eRNc336iBudl/+R6vT3wJ940egy49O+H40SMoryhG87D6rIzjivFqxTdJZKKgr9ojx7btR/H2m1PQtVs7zJnzHe+U0ArUJlxLWF2G/ksY+tCEh7Bw4SIYqn3nP0JxcXEIqkttTheS8k6NsKalpiImJgY7du+m1+ZEZlTAYLBW85kaBNVD/XohcHFwFGsT5XR1hdGVZRVwdXNFnTqBKKusxLFDh3ltj8deGIP01FsoLMpB+4i2sLFmGrSRZTZdQUEBHKm8lMKpnoctFoPInPSMcjw87nHsO7SSDK1hpjD2X8JQodffexUzPp2lEv4jZKIDcOHcRbUiWDp+ZU5SQGCA6tqTZh1SPwQvTnqJtVWlmrIntbfavozRd+7UCUXU/r/8NAeR9IgS4hPoLhtUBZ04dozy1A59+3bC+x++Bgdq7wpjKdZsOYb7Rw6kfMyjCUTUSVzVJCvtZJDBUjpfYINV63Zg0+atWLboR5hMUmk1Wt5nRebUP1WGSkLi7tkYaCf+QWYKffftd2gd0UrNYfrll19UZuNuxqn5nsKcNjSDSkqK1ESy6OhoraKqo3e3dUSDgLpo16UjHnj4ISSlp6JFRGv8Mn8eLl+/hnOXLuDzr36Aq3sorNzDAKdQ9O4/DFk5sppf9li40wOUHqxFK9eiVURvvPfBdNw3ZhjmL/yWJpO2H0jtYSOhP5Wh0qf6xAtPwVQqXYE1Qyx/jWJjYzHppZdUwV5++WU0J1NH3XcfBg0YqGTclCkfoWvXrtiwfgN8/Xyxc+dOVVky7UeoqLxUiQp5Pyk5GfPmzsOQIUPUtMYttAjiExJxOfIy3nnnHcr2CqxavhqrV6zFrv20GpZoC6d0WrNiH7p0G616yM6e3ce0X1CL+6wIWVnIWpv01venMlRIujkOHdjPhP6YZAmpXx9bN29Rfasy4eLUqVPYvmMHomNjKEer0K5tR0ydOhXJZFZWZhY2b96MF55/Hq++8qrS/nWDg1FBRknxPvv0U1ykUhNZ+9hjjykTasOG9WjcpDFFRTZkoq7MEZD5VE8+9Rieef4NTJn8F2ZaY87Y8X1oaoVizi9LsWHzIVhSMX7w/qzb4JASqU8tRP+pMlQS/mXBfMz86itEXb9RffeP0eR33sO0zz6l/JLsWcBIhWKwEQW0V0QnDrCSZHaLmEYlJSVq8W+v3r3x7mtvINA/ALNm/wVr165V3lKTJk2QQW9Kpo/vpkKTGSRy/c6776Agv0CJlSYUJyPZEoryi5jWTTZ/jS1WwlyDAdNn/EjLYQsOH9pDhSieUzUDiUxhv7DRf3XOv0YpNW4ThmtnI4lSreZrk2IX/zOaytVwREZ2Os6f3IEAdwccOhWtFhA88ehwXL+RjHUbdiht2qZtO3Tq0B0OTi7wCvCDo70rqOwVsoYOGoiwxg3wxTffq9jLKAJkblL0jSg0DW+GgqICxMfE0+pYqEypULqrr776qmKMzIrZvnEDBgxsRKaSaaoDmrmmdpfO6LlL1+OLj36gPD98ewxJSEolHeN/upaXiMUMHjhmMLau3AyD6kwQMtHXvkHEicy8gcLcBHSKaEG5ZIItGVZeVUFkVKGSv1977SPMmkWkMtvSUSeiyop+uEwjlN76KmrkX35ag8efHQcLmkrr1h/GtUspcAm0RKNGDdVi6ED/+moek4ubG9w9PeDiou2zqIaTGaHm7Zjxl5lf4bEnBrFiaLRTRlrZ2KGwoJwV+qKagyDL0Wf/9CX69+t2W2YK6dt3+a7M+pMRypjFq3hrxkdo4eiC/gM6MeFS1cmr5BChWWEsV701siGbMqSr5ZOeYZljZZSI5Lf6X+7RnKqSIQ5hhGz6Y4W0zHzs3nkcxcYytKjXHj0GhSIxOwdnT1zHpjU70bZzGO4fNxi2drZqxyTZprE4vxB52blo3GoIvp8+GY8/NVaNlq7ZsgsfTvkSZQWlaNmqKZat/BWOlLXSnyt2i1o3IJUgM0kkP/Jhfv1WZU8V9/hPIWUL/jALV86sQ9KZkwgOlqHnQiVrDp84gpz8HJSXmZCalMZCaMbzvSwBuSeLHuSj090YkGsvHyc8OGEEdm8+iKzCfIx/5H3M/2EnSvKAh8c+jPD6XXB6XzJefflbtG49DOFhI3H4sOSrPj2paWgRFoq2bYehUXg/bNywjcpwO5XWSVbGj3CWiRRVRhw7floxTj61zSW51lD+J2p5R0cnmAxFuHjqJN585TG1641ZprNQVrZo2gIuTvb0k60RXLcOQ8s4D1FKWacjU4aoCV2lcIVhtZloZmEqqso0tNCEMRHpsoWl7MuxdO1sNm8veDi6qhklxy+cw4a9O/HuR+/h5KWzFC1tJTn06dUFPXv0oiwswlMThmDKp9+iuILGOz2z2JhoGGnqCc8qLW1QQS6ZLGhirT6O/HzeJFLZcG5TbQb/QYZKYbRPfHyc+nX4yDH89NMvvCWoqo0YWckqzVCMYie4u3uijrc/km9l4uTxGzh08CRiYhOpHMRKlSYkfNP2BbkafUPNSRXmXTh/EWWlVFRkmHgqVQyjM1UUgDDfyLTN/K0m3jImyi/Y2VvT77dG46ZNkZqagroevmgQGISwRo3RtWd3VJSVIiQgCI2ITGsDmSBeUZUJ2zbNwdVTm/Dee69j2uRf0LHLKNQP7YPQpr3x4isfY9vu4ygqLsP+fYeoPLVtD8XSlm9pRToQ/qYMFYO5tLRMdU6kJmcg8nIcmjUPITN/RL++g9G5a2vlveTlFlHYO2LB3OVwdfbBmAf6oagwA4mR24gYNyLBEjdvxqo9SLPpLtq7eED2Mtu//zji4m/igZF9abC3Zw3XTAeSTEr2pDNYz6SecQljKX6+LF5QuCBzGdbS3gFXLxay0mJw5uxZuLq6oFWrVkz7Jjx9fJCTkQl3Zze1VPGZl4cTWbKGU+tjkJ3jZn29CQ7ONnj+2WG4fj0al6/cUL1a2zbvRnT8LaZBa6CSSpMKNjgwEGPuH4wRIwewpdWF//K0v62U8im4H33ocQwdNgydunZERloRAgMCsXTZAjKgO33laGXXhYY2w61bCSzIdTz52OtYtWYRExuK02eOsvklUtM2I2JLUTcgBIdOnmZBZbabJVo1b6rkk5Wsu7aSHhxbZabcFviCAPLrboYqZpMP1jIyabRWfaVqDqeDHWKuyiSyKrh5eSKKPnwpGRB15QpS6NcH1w1GKe1WN2r8x58byooT0aHm1OHAsUsICemOEiIxJIggcgBsWGnCoSq6z2r9d6UZqbR901KzcPLEWVog37Nc2vT1sk82/Jah0rMj6Diwf7/ai/rJJ17Aq5M+5BMzVq9bzATro21EFyxa9DOefPppJCclIjExifcb4eKFM/RKSpWyCQj0YYuowAEqoEceGgIvl9ZISNmDls2b4Nipa+jVti5sbMtQWmynFi64exnw9fR1eG4SNa2NkVq8Zh7m7yFUZhILugRfMvm3yoJN0MEe0ZHltFujcDMxHlcvX4ObnzfS01IxtO8AVfnCzLy8fDz30kiFUNUXIu9b2iEyshjenr745IuX2byPUihJC5D0rVQPlMyAjqPYq6xga7CSefVkpmWJElsFH6y7k6HCTFnF8corr6hZvlM/+gwOdu4Y/+A4LFu8Fg1C6yI/txhdOvWiP3yaEcfCy9MTqSkpGDfuEWzctBx1g0LpQ8fTo9mBesEhGDV6DJv1TrRu1RVnLu9H29Y90CDIja5fAdx98lhAWzSs5wbfAEukpIbAUHUGxSX2CA2xRZmVLWWoJbZuOYEhwyOYQV6TacI8AxVRJdFsaV1CRtrwnmYpgPIz5qoJ5eUlatJaQmws2UGlQZA4OTmp9aKpqWlqLeew0W3g6+uNMaNewOVr0YzTEU2aN2eFGnCe4JAFFULNwpvA3mCJbt3bo2GjRsxbfbVozN5OVmSLCUV8U0t5LkmaavWR7OteTeIfS1+gLD+RtZTSWz36/oH48suv4OEhu6pYwcXZQ9XuyVOHYWvjQubFYviwsdi9aw/Njk4ICqqHXbs20L9+HTExcXCwd0TTphEoLi5CUkIq33dCdFwKnF192GSicT06GdHX0lBeaIuvv5mD8OY+iE3KgreHH2Z8t1AhHxYu2LfnLCLaNIKl0R6Ll59Ay3YNkJgcB0cXN00siAylu5idXcFKN8KNsnP7rh1w8/BESXmZQpVMCxdtnJmZxfJ4wNPXWW1f9/n0HwhQG+UkpGck4VZaCuNkcak/2rdvgV/nz8B4Oidt2zRDg5C6RLgDFaO0ZFotxLB8i4KafqX04B1aPrBOHdy8kYYd2/Yg6kY8uvfqBnsHNzKqvUrIia6eOzOSlJQAP98gosUBObcKaABb0J8uVds8LV26AI1D29DVS0Ldug2YKxucOnkOV65c5TuByM0ug6uTB65euUQ5lIteXfvixJnjOHUhFh9Om4KMdBd079wXxeUBeOX5GThyJAr16ssWZMdw6nQSckrKGWUp0jICEBhUH7/O3YbNm2+QUUShJc2pyjKKAjZUaysy0wM+QQFo16kjBg4dAnsnR3i5e6ilMXZEfxXNJGdnA0XVNsRcOYie3ZrzXhmdjGq0s5mfPHmFrWoY6jfuiZYRQ/HL/LXUK7L4VhZeiGIUxSlKtFq2601e/hPtdfrYDURFx/IFmXxagJOn91J5WGDt6h1KQ1dRtjVpFIabcfFoGd6KMjAb/fqMotmThiZNG6EwvwyBgV5IoYJqUK8lNWQG6oUE0Sg+RPTnIqJ1B+TmZiIjM5XNpzErJ5nmSDoqyyzQsXtnpKUkUAZXokfvHkhIjEGDBjR/kmJRVsnW4e5K76aU1kYivLz84e+XhfUb91IXecA/wBYvvTiIBnk0m2d9eLB5z1k4D+0JhgMH96NDly5qoUTXdh3VOQYdmY+Q5nXYvCsIEgdlJ6jlj0SpWC2nTt/AU4+/jLxik7qWuabKfiN0ZUcUk8zsrixBp86d8Pqk59G1R2u4Lbw11SK/uEC6mzHnu5kICnBAly4t6Z5pC5oqqVzMVDIyIb+Kwl8MZ1uDAwryynAjOg6p6QX4cQ49ofhUokOGD+wQVCdYLRro22cgnO3rYM26n9Gta382ETvFoM6duuPchVM0ZZpTNGxBSWkFm3lz9O7ZV3W7OToasHjxfPQb0Je+OCuoqBgxTCs7sxAeXmJ+EUG0QaXpRl8/h3bteuPw8f1woGc46YXeOHrsAmws6sLbzRU79uxWi9du3brFSg6Evb29Or3iRlQUtXgIbct98PNpgImv90BxQT7FEL05lkNIOpBlTr0V852VWYBpn83Atu0HqGfsWBbx9bXJYkKWlOEio8s+WT3VIitxn7orS/pk/84qCn4LegIEMb0DMomwLjVVIpbyNTfVjprzDMaP7QNrma9oITN/xUCnJqQNt3PHYXz53SJq1FxY2tFT4T0jm1B4kzYYNnQ8qoyFLJSHWmVRp24Azp8/zpq3VStJBvTrhbCwJjh69BjuGz0ShYUFVB7JDO+IFSuWoXl4CzKvG7bv2EiUtyeDAjB79jdo2DAMTZo0JvPpwzf1ReSVDPrnNnAnQuctXkS51xZZudnwpoPh7OoKHy8vJSO37T2lmm2/AV2we+cWjB45An0HhJOhmhTUdtmWuatyxf9kgS8fVRhtsXDZUpw7G4VtFI3W1o7kg/Q2mFAyjWZTZsIus5hJwm0R7rcn3kocFrbYvGkdwtt1x+pNZ9GqZWs0p90YfWUfyorL0ad/OFNgcnxXOkFk039LCmhJuNLalgUpx7WrsVi7eRtOH7+CSmbSWGlACzInLz8fwwY/oMRJ6q0UPDrhCZSWFSE1LVnlo3nzZqqlfPPN13Cn4pFDXFq3bKeM7WBaD41CG+LS5TP0WhxoijVHVtph9OjeHJ98vRjFmUaMHU4b+OI5JCQlYe/BA3QcRqsFEcOHDEUUXcu41CLmR/IMPPTQ05j9l7cwb/6nhJH46tKydZmoMVjd5DP1sZZJb2JMGSi+ijB+/JO4GZOJws+I0Fvx2xUHa69TEmSei6R7SBOpuCQXfbp3wde/rqDRbcZHk2dhweKFaN7MGf7eTjBTjvjSAzEZLejW0Ri2pbCnK1dDjJe1Ix5qlbiJvMNWjKjYZBw6RtMrmfKzCHj84RfhX68uyktLsGXLetRvGErTazfuu+9+bNqwGk8+9RxuXL/G5psGFycfanFvlFfmKUtDdnl4btL9KCkrUIri8cceh6eNAzzc3dVGi5IH6S8WkSJbtpeyVS1duwvunl409MMoJ4vw0Vt9yWB6TWw9Org0qu6wYROXOaF3z96TeaYyGiG/faT7LiNuD5OSQstemoq35Cgboo0Tys0FiItLRqN6dSgS+BLdEUHEsmU70KxlCJqEheLssavYuXO3arIhIfXg6alrSC3B23EKyeR8pmWirz/rhyNUMNZ4b/IA2FQV4ZW352HoqAmIaNEZx6nA8goKla136WIkPNy8GZcV9tGeHTF8pFonun3rboQ2aUj5Lg4AnYIfJpOZ0o+gMYL1y7SrFEDEbW7TnAoyIwOh9RtgUK8hcAtojJ/nzkAaK6h73/Z459VxfEHi4gvVvFRM1RFKknT4X/VV9XP55kcqUvWH5t88YjbKeiKZ6MqmL6TcOLpuYujLMKl+X0hn0NmLF/ncEu0iwtVz6eO8g3lCFlqTkh4hNWNY+TRsBbRvZ5Khvv5ueGBII+w8JHvm0UOyZR4YfsmSxbhBQ/vZZ5/l67b49NP3MGLYA2r0tF5wOM5R9paVlbLyvKi0sjD71y80EVVrxfLdJIWXUpiNJgT6BOKhB16g1ZGHX5fNUO6kuPOy6oPFVTbqay8/Tx+9Dy0GazWaILqkyiQL3KiMpMWxrLIlo4q7On7pD7XIittrrpQ9x2p4pphAe0o4UX1Do7sRR++VzKe3wBjvDMlrhquiVfDFzHWoWz8CUZf2YOqHE+UBUrLLYePcES9PfBYjR7VE87Ch1Lw30bdfP3z++Sfq3fEPPEg3MBJ+/o1Qxz8Ax46eQHZuitoZ9Fr0CWp6K6QkpcOOSmvvobUsnD4a8Pskvrh0/bm7+cDXO4CC3gLX466QmZqIUkyqrnQTASZxVlKpMiAaN6yP4SMGoQ89yND6dehpiWiTFkHie7cZmpm4m/GQHfIhCdp0KFsaq7ks19XPheTX3czVZY2GAz4TLrOiVm04h67dH0CAaxyN9Qo4OFgi6uYtHDlF15B/Xbq64dr5MnTs3RdXLl1Wq5yvRkbDx6c+9uxbR5u3JerVa4L4+OtYvGwOHn/oWZw/ewrrdy4lWmxVHmTVik5yref/90iNvzPIa5MmY8PWefT7q8f2f4fufiYaXUi8QNlUNNDHF40aN8LKDi9MtbSqMtBf1ias1m7aQrKLgiz8l94e+VbX1XHXDiu/tWsLHDoThdORCaxTE41x2X71aTzy6Eis3ngKRZbtcPBYPI31BmgdEYERo+6nZ3UCbj5uuHThCho2iMCWTXuwccN6FvIydu7aphSJPMvNTVO7+pbSRS0qoSWh9k+W9ZeyBEhEipaxu7/vRbJ3iHy+mvUhrl27+lfDCmmVpnUaaSASuDAvpUaad8W4HpOILdv2qrCWYm+JHyqy8o4ec5LaCVC+pZ+MTczE52YWRKh2OPkt8qukwoyzV0pgsgpXvUWRV2NQwnfXLj9G4eCNvbsPwNbeEgcOR8LB0ZUyyUxZ9hxNIhd6PQ2Rn1NJJ6AfXdcWtB5s0bp5O5w4cZBGuyV8/PzpbibSUPfBjv3rpYarC/e3qSavFjDSEhnUpw2efmwkfpgzDc9NfIisobggG2QDLKHfi/d2PCyT8ET1VKn5+BrDhZS1pA0zCPer1EETfKweWlH4ynQpKxsTDh0pwcpVUViz4cIdzBQSDUeBg1PnjBjR7wFEX4pkPMXIKdK6xiopS/PpMg7q3x9Ll5/EG+/MoouZiuLCclyOvILo6CjkF9xCeUURjp84hPpEcKB/A7q6bjTb8mGkw7Fty3YEBtRF/K0LjLtmCFdICqMXSJSTSBs6h1q5BChUHo899iDWr5+NqBu7MH3mZEya9ASaUhZ2aBWGrz9/Fbu2LMfJU7sQ3iwUY8bQscjPohlYSIVVRh5QT4jWYrmtCECt+JrVIyO16kpPPzf+kNLyKiO3iVKCnhNDKW1faLTGjTjA39MHdfwyaNBpw6+1C/Lr0mPo1fNx8rUK1nY2KMg5hpXrD+GF5z5QQl/2+Aj0r0dXMw8jRg/CK5PegL2Nm1qW7ewodqw1UWvNglSiadMwpKenITr2PA4e3USNTqUQGoYr186rliQVL61KOiRqT9aSbzGXbKhMy4k2sSI2rvkVft6OLAZtUEvtYASdVJ8qm7EoH9lLWypf+eisEVV+hramtyf7zSakZGHatJk4ceY0ctNz2WCZLt1SSV/wJPGUTFtHLZ9wSKWhTCWSyAbZCKWCGszBbERupTNK8utg/0k2V6tbuK9vW4oBFog1JpVgpG1pQRPhw0824dEHXyYubCn0rehHr8ZPP35PmbhfHYVVXlECR1sZ9qjE5asnkRifA0/62/t3H8Xlm/vg4xmIXt2H0GHohK9mvoe6NPJlc6st21fXkl2/QxYmiid+CzcJgFkzXsOA/t0Vwy2ta+QrM139rZHcV4vAhCPV17+lmgURys9nNgQ00stksqYIrCIICkpx7MhFPJEfPNXy3pHIKCLzxv/27EtAfmkVukT0QKcuEYxVMytUFmysUVRugenT1yItLRuVlZZqRx2ZGmNjcGWtWymvR9yzpESZi1nApp+PZUtX0FvSDjJ76olnUVFqolfjjXkLfsDR43uQmZWEM+cPYNPWpfdkpn6t512+ZBPgRx4eQl9+G21NMXUoslixQn+1MkiyhvQPEYPpaUq+rGgFWbECPZxsMXJYV3VfbcMsCdZGqHLQyTILupFnzrioTa+TU+KxddvP+P7rl5GZWYy33/sKJ0/fgCWZqo7oYjrvvDETIXUbk6HFasuzN95+DB4udfD5pz/iwsXjqsc8Iz0Ht9IisWPfFjZ1LzQP7YCDpzfBgd6MbHoa2qA5YuIuwtq6ZmNtnSRvol/FQRAbGJXWaN42FLM+fR/1A30I0DK2LG3Zt/RGSZOWZYYaE+5Ep5Dc18L8FqHadpa81o336mfyLb/kWzG1utIkHjUVRxgqN2pWI4tcpDIhEmWI9thxe960RVb2LQX5Dz6egIpyGYJgLVE0qNXEkggz1bVzfzg7eCLu5k364g2xbedi3D/qSbUCecmSnzB48Fj64F70fF5CdlGa6n8V49rMZqnSVgWrUnJMVkNLJmujsYR/9Txd8MSEB+Hu7oSN23Zj9refkb1GyjpLMtQS1nxP8llB5RHLfDRqKCfsCd3JUIlPn1h7zyavlI9wo8Zh0MqpMVS/ljzqv4WhkmNpE0oGsXGpSQNmMkqGSa/EZagCyeYCQju2raTnIJFo4aSzQEjCmCjDna3d1Th6y7B2ypOgl4dVaxfxHXodlgZMnvosdu5bhls5SYxTKoOJqmPWJC6pSMpCxiV5VJ0OtJHNRiPcXSyxZ8svuHFqLfZunY9Hxw/C0P5d8PO3U2BDM05VvhS0WpHKKmVe1mLm7xHfqWbIbRIzUjFTkHknM3W6u+XUJkvp7a8S29JAplAbl/DnK+/9jKZtx2LcA8/j6x+m4pd5X+HEycNo0FD2zZSBKY1qR2xpKMXAIQN404TWLXpTPhbyJjWxZTFeem0Mjp7cqXqcvN3rqZ4pVB+A9nuZs6BSfOLBIbhycTMO7lgMbw8HynVbWFXZsakJE6Qpy++aeGQEVOklIrQ2A+5FGjqJQL1l1govW2XcPdWm9ndt0vOvP7OUifqXLqdh3P2vo22bMejY/UHs2n9W9dALv/Nyc3H12hUqTxNCgtsqM+JeZDbZ4KW3noGrhxdKKm9h557NvMtEWGBLg3QoGClvjZi/eLZqJhbSDXQPklUYTzwyCt/MeAUt2wUh41YKUaR1Skj/glE0OhkmNqa0KflohREG8UN3tKigiCmLOfVbxqrTEHlPJnCoR/zMnPkXlYZGsg2wDY0YXjOAel/+WcosF5qX/K4dp97kRZ4KWXh4eJttxQaTQKwU2XpSF/1y+KWzoQ4eHPcCggIb0dC3wZezJqKg/BYZyOYgXV33IKm12olKYnrCNcSapdgwyiKBSlo8JTl45eXH1bB0//6dqDlliIESiU2vqKgYTs5O6i3x5iorZaqPFr8uZ1lFRB09ISrUy9F5cHG2oXKLR7OGdeHt7QErihYVH8NaW4nNqb0v02pMZOYPf/kOzz3ztHomHJQYhfR0xDQUBsmVBU0piUdXSEKSD69l6VMtZf26FE7OdlG2kjysFtby7eTkrFZaiFdQTq9BhLSavav6Nu9NtZkp9Ftmyj0iqNKEBwZ3x8kj83EjcjMmPjkI40Z1hTuZqTVp0ea4zUwhI2XqveKXuU/S1OXMuObN6mHp4p1o1qwXbuXaoaDEnWHkRAANoQIYHVFyEiuFPJ57+mn1TFW0Qv7dpKWpHXdUQ3pe9KZPZGtc1mu6NpkpkDKybiGnIJEZLofBpgJFhaUiJhn2zkL9HkmCBuJGZK+JhbWmt2Kikb9xxfe4fGYNpr73NFwMdAZkEZWFnHKpxWti05MZxLWZJ79rV47+W0w+EQNKodJMKsovRJ0G9ejdXEFSwjn4eJWSgWJGSTMGNm3YAwO9HCEVP1ualQBLxAl5oPNBT1t9K2Ulppx2r3Y+lGLTw/r7+9/JRZJEcHt6XjWjRetXEFEiCuQ8EQlTuwLkt56B2qTCsTB+Pnb48bvP0KRRMKqIskqUk2VsqFQ0NW9J/6JmrujHNuhUO2799+17zKMwU6VVnScZdxevjDlTeaZhq5Apv1W3H0WDbn9qpJ5U/5a3dPv1rrT50Zkp99Wz6ufebPL3ZKjQ3Qy6F8P0a70Qcq2Hk96nyqJ8fPrxWxg9sg+VAG1bGSmVcOp/Mb1qzBKhu+MXuleate9VyRiQMOo379ZCEJ/VdjGFfhNvNUOFkVKa2s9r/xY5LWXUW7Z6Vv1cMfR/Ozr888gkOzoIQ3P/lD2Yf0vl5ZqPLcsD78THfx8JyrV2S3uBP2SvFY1kaIjX6o9X0qLF4tACa1QTVPvSr/9NSJSBtHUpV0VZBW5E31DdnCH1ZY1YGTw8PGFNa0yU+7XI62gc2phllMEArSBayaXs6kvR3RJDyH3BFa3F/zmbhN+bJE//Zvz+U6mipBTPPP4UunXpjIzMLBSVFqvJgALY0rISVJRX0jJ1VAOtlfTGrW2sIHtlywI/Mbdl9ruMgnt4eqhJ0i4MJ7MtZW9uRwcHBQTZGlpI522teteoFhLuBYS/lySfZcX09y6fx+XIcxg2fBDz78rypcHezlnpbDkSNyrmJs6fv47DB+WAjGD4Brrjqccn0IinPUBL0STuwF35qX3tvTzzXw/Q/5dIXAcTQfbi8y+oGQWzvp4JawIvOy8HOZnZaBTaiKE0eSLhZBZERbm2La5MK5E5LKVFRcjMylJr/qTic3Ny1akmxcXFqjLlgA75FjAnJCbiVma6mtUr/qSNgVaz0YTCvDy1U8HgYUPx0FMypiJe5R8nE70cwY2cC7p9+2a4OJrRvn0r1dsiu84qI5LPpVfEYOWCcxevIC0jF6dPn8aaVSsx4ZHH8MADoxAU4MOwMttDBsaoSehr64C8+1t44bvifwD9U0mYXFZcgm9mzsSt1Fv4+ttv1UnhsnfHoaNHMOXDD/HCiy9i8aKFWDB3Pia+OBFnTp9RYGzfob2SorKPpuw+I6aA9OYoV48kk/2kKlnFKh3dY5F7Ii9vOwP8bFqzTp1aLjs4dB/QT15X4X6P5F35SKCbN+Nw8cRxREaex6RXnqTEZqMjyKzpk8knPjUdR4+ewtxfFsHO3hmjRw1Gh64dENKgvlrfZCrNhw3zYFfljDLLMuZflu1Uy3p6YncPqegAlSuf5RlT/+1P+/p3JwGHfITh1by9TdL/Luf2HT18BPm5eRg8dLBarvmX77/HgH798dWXXyIoMFCt+Zf9VmW3nh07dqi99jt26Iivv/5a7QUg24Rcu3ZNbe515PBhhIWFwch433vnHXXm1KWLF/Euf8tZ/rK/wIXz59G9ezclQYUunD0HW0pUV5oJQXWCNJv394jSMiUpHnt2b0ZeVixC67ugcZMgtO/YmOCqPmWUwHxj0ofYf+QKJXYZTQ1veFLFjx3dH0OHD4aHrD/g33czfkL9+k353B5GglLvbhKJezevdKotSadfLr5zvcL/6I+TtHjpd1m2ZAmefuIJmPhbkwF3kp29LHq2Vv1UlVUmuLg4Y8H8BRgzdizmzpuH5yc+j/EPjseyFcvVqnNZMyILcGQTn4ceekjZnx3btcfML6erxYCb1q/HkUOHEBsdAz9fX7V5+i+/zMF3332nrmUHOwHRjm3bNTFEunLlsvouKixhzUs/l5gf8pEA8jGhrCQX+3ZtwMULuwnmfCQmXMKVSxfYECxoT0o/vNiLtpR40iFoxszvpuLzL17CY4/2YcOwR05+JuYvXosHJ0zEhEdfw+ixz2P77qMwmo2wtGWaBpGeTE115hmVNhAeKjOIJo18y0en2xL1v0HFS1EKCwrULiQpKSmYv2CBUo+i3v7ZpKk+C6xbu1Y5Nj2798Dx48fUKfw3ZWtDSjlheIC/Pzq074CmTZvggw8mw552oT0lmjg0Ih1KS0vU2hgZVHdxcdHUOP+Mcqq/q7PaAUUOgpMlFh5esjpMS1fWojgS5LKpkryrusOlovlJSIhXpoR/QABCG9G+FQDy3xcfTVMH5cvUFE8/V1yNuqyWbUiYsvIS2sL1UVpYhPPnzqJ717ZqPzaZFC8k0lbKLHmWb/nIWRWSXyFt85JaZNbOtpRZwyXFJsyZswCzZn6HHj264bFHxqHvwM60VWWVrAGyhZjEq0nUO+tKYhUV/19jg8p6lpffmoQ2rdrgkfGPkAF3drL+oyQAEBaKffjyyy9hxoyZ6kiya9evqzWZvfv0phQ13baphOFGo1FJT8V8qQj1RCdxiCrUrA5xcKTSRf3LMsa4qBhEXbuuTiJ0dHTA8SPHVMOTTVKHjxyB/QcPKGB6eXnCk+B1d3NXDcLKYK2cLDnVoKKiHJ5uslk2gcC8e3q6U4oXwsvXVi2tkbh8vX3g5+elGrIlAfPQo6/g++++haOdbNwvq9osERubpDZkkYang0lIB5RYozLwprrSeC1ckhnkshJaNuGQmyY6TnMXrULs9QQkJsZg9Yp5LHMRQ9/JkbuBKjuK/ddIUJmJ98yLT+ON199AY9o9NcX8x0kqWNT5/n371Zr5Rx55RDWILAJoz+49Ss3KFkayu1nPnj3x1VdfqU23zp07hx9/+gkfvP++ku5TpnzIe+exbv06ONg74PSZ0/h1zi9o17692uhLNviSstTO+8aNG/Hl55/DX+bFpqXh7XfeJkhHVpdZVKQJsouQ7G+lawxpKBXGCuRn0+PPyqIkK65WpRWoqCxkQ6jA9WtX1TwwZ1cnpCQnoFmz1iihnTh4wCD8QKfuo6mvMo4Cxia29Z1A0knSl0koMvReIZJUttSjXChl/OdPXVRbjOw7cAjWNpZ49InHcd/IwfCTLUaZD5kkUzPbSJvO9F8HUJlzkZGbg1WrVuHl5yfipx9/RFc6B7K75T8ToLKicfXq1Xj+hec1lUomioSqMlXRxrRDeVkFbO1scC3ymjp2T9Tf8WPHMPGlSXjzzTeV8zLhkQnqtOFvvvmGar+pUtFSKbJtVEREBEaPGaPU7t0AXbp0KX6d/RMG9emHqzeuo0OPrnjmuWdVPg4fOaz2SXzu2efx7rvvIigoCHJgWrdu3dVR0N98+y0+/+wztRvd/fffj7Zt26o9wAQEnTp1YqMzIoaNSswhOeFYyiVEuGDLxtXw9XJAs/AQ3qmxDVXuzKLuq1huS+zZcwDrN+zAnn1HENKoHmzZWPoP6ILnnnpSSfiycgG5dJlp0ytqU+1y6kC9G6D3bhr/IWSyMGLu4l9x/WYkKkwlSvUlJiSqvrl/Jok9KNswrFyxktJC5jqb8Pxzz+PpZ56m9/wuZs2aqRrJBjow+/btUxvDjSUgZHM42UBONoOTtYcClPP0sLdu3apmx/7IBvXFl19gxIgRqrNePHWJWxqEko78eFGFN2vWTKn/srJytduUPv2ka9dulJZVeIJOmpgGly5dUvk7ePCgOkW6f79+CoiyLaP0i0pDqEMn7MiRI4SMZrJIHkTyy+4IC+bPp9PzKKVuDoYMI6A7DcC336wiP6VrSIAp9i7VuZX2OXP2ND6aNgMHjpxFvUaNYWVnjb/MnoE335oIOwcC2FiEb2cvxA8/rmVd1UxX/j2SMsunNkj/YwEqBZGeuPZtOuD44VMY3H8ITp88pdYXihj6w1OR/wbpsTQNC8PDDz+ML7/4AqdPnVb7uosUE9WcmSmH1l9F3XrBePaF55BXkA9vP1/lkT/11DMEagoeffQxtYZIjiOXteobNmzAAjpzcsb7pEmT8MzTz+DDDyfTHPhAqTpxdqSiRMpKmWRNkYeHO9V1ibo/YcIEjH/gAbRr1w4tW7ZUIA8PD1cbUMvWv3Ky9vETJ+g4JahNAURS9+zVE7709OvWrYuZtKFlN0UplzQY6dKScowePVqtshPnyNLKFu98OBVLl+/Bzl1HVb7kTxqR8L9T59Y4c2ozEmOPYNumeXjv9Zfw3PMvoX6D9ujV90FK1XO4lZKj7GODRREbXM00RiHhrf7RSeIVJ1O+hf5jASqVJKvv+nXrjfMnzmDLum0Iqh8CT19vtTCNYqY65N+mmr7MO0nuCaPUM/XcjLdffxOudvbISk3FR+++r7bWFFXWoX07tW5fpJhItKTEJEq8ItqXLTFv3hys37gGT1LtnT9/AZOo+r+l+hVAvPveu5j28TT8OvdXLFy0WB3b/hnVstinkp5I0NLyUjRs2EArs/KQzUpVu7t7KLCco/ctUlI2p/1h9g/MS3u1a4/Q2rVrsHXbVkRejaTdeR1PP/WU6m+VIVQ5Pv7smTME1fMKfNKtJVsyi/OnTpVkejKV89nnXkFMfCp27z+AKjXzUCPlEFoYaKsamZ41uvdqiwM7FyMu+hR27FiDXXt3Yc2a1Zj90/fISDdSYstU1N9CTm+Iuh2qf9Sz/xYvXhab9B89EK9MfBn3DbmPnuSdjLijlcqn+obgWFguofPykxEfH4VCquXSohICoQr29jaMuwCtW4vjJUw0wlBVquIoM9tj3daTsDFUYcx9PVFZkceIZftmO8ZrTQeiZsKghm86ExVG5OcVo4QSMTU9DQVFhThy9BgiL8eqpVtt27dRIzDSEe/i6ITSklJcj06Er6s/4pIS0LlXdzz+9FOQCe+W0lEhkx+ZhCou8yub+eiFpaXI/GppK2eKXrk4UNITIQ6XqHsZjuzeowcl6gxK+6fwww8/4H06ddIw5f3pX36E8OYN0LVTa0ZkggF2VNflTFOe6jwWYMmggAXLU4Ejh07h61mzKb0ziGIbWBgL8cCD/dnwPlY9FjpPapN+RwenpP+f78WT8dpq9Spcu3oDXy/4Bo0bt8AbjzytFv6kpCQiJTUBcv6hqaIIsrbF2cUFQXUCkZaaCG9vL+VN29hJHEaCSiwzWW1U01UkadB0VyCWdOS4QtkoQ3vEsFTzYk1I65dtHiSGGvWkxSMkM07lmXpXJAltOhW/hTZHXOK2tLTHmdNnse/QIQwfNprOVAM+L8Bn0xeiVaOukC2/YFOIwSM7oayqGEbadUWFRqxYuhEp8Vnw9fZDq7YN0Cg0BNk5GZSCAiCChvalOG9l5UyrSlS0BcvuCy9PP3i4ecKBdq1HgC88vLw1HlSWYs4vc9CmZUO0CKvLGGSCKCUgvXQpa1G5GTlZhbgeeROrVm6gQ3gUJdQWYkcH1W+Ifv160uxoijrUZs2ahireinoXttyxLKS208SHAkzhic4/tUBeACrT7X6L6X9f0lWuSL+S4myqw0NqQsOMub+QAVWYN/lNhiIgq8ErLVwmTmt9lFJSmYwqUcgzsp/STjxyvsDrO4F1N93d+kV66STTpu9FivE0O9SqCYJD32JH8iGj6vItDU12ghFRKCvrykot8Ouc5YiPS8DIUWNQTCC6OrviVmYCfOt4I/LaVWzbuouee100btQUft6BBJojjhw/hpzcbBQXF+JWcioysrNgYctGxTzIcbhidpSWF9NEGIaRw/vwnj+sCfSFS7cguGETHNy9De+9PRGwriLoquhQncSKVRtw+MgJqns5sLQKAX7e6NmtEx584D40bRxCDSJLsQlgS/oFAjoBohSc4Svltyy+UJ+7+Ko2btFIbZEh4r6ahM//oQCVXbyskJgcgzdefQ5vTnoUQX6Ugo4GRCVmwJZgK8svxLlTJ/DIExNQUSbySdYGZCGBdpQ9Jaa1TRWa0smRtVOy865MDVMHsuitm4ySzQVlVOdu0N2BT/421roh2xgTZ9pvxlc9QVuRDmxJR/JzW0pLJHzJKAdxV5MVTQclV2XpDtNfvWob9u08rw7Xjo2+gey8LKSlpyMuMYGqtyucWAbp0Hei3Skd5kWFhTQlKtUqcAcbO1jYWONmegrvF2HDxg2oW6cu8nIysWb1XPgHOKiznOOSMwn2QLzw/Bu4cP4GcgqKYLC2p8QlyMif9yc/i/tG9oYz+Wcn2kDsRStZVCfzPgVowjtpdhXMcxVWrdmLa5HpbAyF+OyTNwneYimaIuGF9K3KRuQ6CXeE/zpI5bdsgnPHZJFa/PxTqLruVDpGWQ1TDYi/nq5kWN7Uv7XMS59h6q0baN2sEW5Gx+Li5TgEB4pNdZZ2ZBJ8/QMUWBydZM4kbUkHAwIC/REQ4E3nwl7EMGxtZWWN9NGJeiFspHbZAMyypkyAJBnjLZ1p4liYTAJkWUlESchvWZMjr8mHt9RHRHuNLNAqpIb4m9LfTGkiZ8Zo4UXqCC8EtLJyQ0CsBdUQb0lPPhcNG4QyXJXajHfkfSNx+fIlNKHnXmmqVEDevmsnGyoB5OyE1RvWwdnTHVWVJuRl56g9c7ds3ox2EW3h5OCAFq0aYeCgzpRcBBrz4uJsz5RNGNi/H555+ml63l44ffIESgtzleQ8cfQSfvzLcqxZuQVfzvoVi5ZtxM49J5GZVQQ3Dx84uznT3BRnh3wxWGPjpn0ID++MrPRcSvRk/g5RGkQVS/ghxaolUeWJsnsVeLXPjMiSg/9kG7SmG4HVphJMv5Wldhv9/ItPaSAb1cQG2f60RXg7ZGSk49nnH4GLi6xGkgpS1ULsiNqlBJJ5kQTy5cuRyMrMRnpaFpycHTFq9HAV7szJQ/Byy8HFU2fgXccfgd4BrLx8Skkn2lx5kLPACihNQhs2gp2DHQ4fOw4XV3fExifQUcmBp4cHAusGwdcrUG2dXVlZTma7ws/NBU1oO4lUEjPBisySfkQdqMI8fUhT8qgYTqq9kXFtkufCC11Cy7X8lMoUx0nZpKqKdNIao1ZhDG/ngI3rjqJuYGMk3EyAlZ0VCspKkZ2WjvCwZupEEznXXDrc16xZQxuwnxrx6ti1C1Jlh8LcXIQEBeP8pcuq50AGCipMuXh+4oMwmkqYluRL0pd8ad+ilk20HQ2WDli4bDe2bjmMBg1CEBTsSpMA+OEvc8gTJ5SUl9AUKKXGEf7QKqcTZKRDNmbcWDjYOsPX3RcG20rEJUShQUg9hDVtjJCQILWW0dbeHjaq0UtD1bY9F30n6VtTEPjIwR//LIBevnwZpwiUnj17KVVhqirDt9/MhpuLLx0Rd3qMAbgRdQXdenTEiuUrMH78E4i/eRMDB3fHzFlf4403Xsf8+QvRr29f2j3H1USMXvRYZZrYpk3bmHMHeocn0axFHQwfMZyS8ijat22D2Os7UC+gDlUkHRaUEfzpBLw7srOytfHt4iLV7ydebPTNOFTQiw2hJJKJFTLZYuuWbaojvG+v3nSW6ATQlnKQaWqMT3a1EhUsABJQCUB1MOrftemvAVQnXUrIWRuq45txi/QUgNakIbFUx8RgFrb22Lb5JOrXa47YGzG4EReF6zdjEMffjRuHquN8xDOXAQXp5pK+WQFou44dUJRfoCRogK8f8nPykZWdrQYPAut74qnn72d6sgxHB6hG4vhJA9y+7QhK8m3gH9IM/r4hKKvIx4ZNc2ijPq76ZcVulEYnYQVYcm2mjWpiuUpKjcihsIiOiUZ0VDwuXohEfGIihZIMXOTSfGLDtpF3DIxDvEsTnTZ31XfsQMHg7GqLzd3e/uMA1VWWFEM+cq0pIgsFuA0bt+D5p16nCq2LCnqBmTmJqsM3vFkrtmwH1S8nm5SK/bd502b07t1Xqdivv56BIYMHqz7Ew4ePEMhBOHzoKG7cuI727SPwwEOj8Norb6J1647o2b0vLlw6rZaXd+jYEUnxyZQEZkS0jYCbwR5G63OgtsP2zedh52iBYcM6IS/tJnKLS2DwrAPLSht0bOULY3EZ808JXVWubTwo8JANVBmXLLGUiQ6yTadsOmum7jaqmeMsqoDpHqQD8I8AVEiuxQ7VSbTF7Q24SXLYlZIk0kjE9KAduWfnWdQPboHIK1eRnpmBY3SGCouLyd+WCl/p2Zlw9/JEo6aNUMcvgGrcEW4EdmpKKlJu3VK7Uoo3LzPxpS7yitLw/IsPssGUMycawKQuVeORvLHANk4emPLxbNqcnrxjR5s9D55ednj++fvUexXlBjaMSpRXlCGDeUqIj8fNm0nqEDDZKFxGyzIzMvm7AHLOSmFJBZ20CgoBRq+Sq1L2s9rgnuUU51fjipSdDvDUDX8boGIgR16JVPMN58yZg4cefBAPT5iAIUOH4sSxczh08Bga1A+j2mgOY0UpK74CBisH2oTnEBV1jS02S23zPmjQSKbLirA2Y+HCueg/YACl7kWcPXMajz7yBHbTfsovKES94HoYPHg4pepXZG4SPpo6VZ2IpqafubgiOTVBSQcZETm67xAGDR2G7KJ8NfunX//uiIqJgo9HI/gGuODc+T3o0KoJGWWDS1cuokmTENw3tjMO7D5D064Y3bqH0650xKnjqVQ/TQFDFtx9C3D+QhLOn8qCq2N9Mv0q+vdrjGYtPRUD7eBC5mqmjJgxmrVJiNNOk+dVyisXElaLZNKkrq7iNWiSD/SclUqs7mWQZbBKcJIsFVgJGQEobxpoM+7YdhoN67XC5YuX4OXrg+tRN9C5C1V4QjLyacaEt2iBtMx0XDx3FkG0xY3lFThGG1K0h+yMLB78aZoCIqHFASwoSsczEx+gFjEwPwLQSqpsB8TEJOL8uSs4cvQ46/cCvL0awZYgCggIJrDtWK9nEB17k43WyHhYWkpCGdGT+QfibFZVUWULAkmykK7SVKHMNDKBAqCMQskaHp4+aiK3r58XhYAt3Nw81T67ZWUlamBC6tbR1oCv646ZWuPn34Nkxs7nn32uJKF04MqEA9m9cwDBJetkZs2coRyHfv174MMpE5lgIIoKytG5cw+2qFvYv+8AnnjyaWYMKMwvZYZZaZZUofbOuEx7KDe3GBERXdRIyDUCrHv3nqhXrz7Tu4pmtK3s7e2oqotha+NM1Z3KgriqTdvrBjWgNMhHh67d4OjqqrpSfH38WOlOcHWogziqFQuLYJQWOSI6XsRaFXKyK6nW8xAVaUBhgT8hcgsHDqVj7/6jaNqqE2w9yrB28XyMGdlZdZhvTDqGXl0jaLu1QPt2wVi2Zg/CWw9C4tUDGDG4G/JLqaYsDLBnkeJulbB6g7Fq+Wy8//7DrCSRzsXMD9UXAWshO6BYONN0OQsfTzc0Dg1ApYWcbaMBVrblktPwpWNfdskzEZhC+iwi2dCuvJRNX/Zuo/oVMMhHRnkqaf/5UXJaVlbAoqwcQ/oPwJJFSzB4yGD41wlEYVGR8uoFlCK9xHQSFZ9OVRsdfZP8b0zeFOLD92bj0NEzaoKxhTiNVNPS4Dy8TLh45TysbS1hKLBmvWcyR0bIYXKiYb6Z/ik6d5TBBQvWlzUMNo7MN9U8AaxPqFHqn3m1qpRvTc2Iv1TJYoptr5GUTfvFZPncFl+vyPjrI0kC0McemUBv7jIWsdBvvvmq8orXrFujDHK1tyTDSX+iZGTSxFfVLlZtIjrh1MmztCF7U7wXISU5BWdOH0bXbt3V3ElHZ1s6T5l0eDyVQb9y6a9o3qIdmjZpScAbsGDRHHqp96O0WNQHJbJdJS5cPKYmgowZ/RglNKXe6WNsaR5KQvv5+eFq5DW0bNWGIHZBYWE+YqKvqUphEdgqveHq7kpJH0JN8DW8vL3Rg43Bxs6OpsRVdWSNLY18mY424ZFHcebEGTVp+ErkdarfYoy9rw+1wRV1zNchSpa87Aq0btELt9Ky2UiCcS3yBoUgK9aiCJs270GfXg8gi/begP4NcfPGNdrNzfDz3IWUQmG0yX0ILuBmTAoeGt8J3p6OBLoj4Ukzgjy0kt1gZANR6XNk5qt4XZxnxqljsTR/6iEuPoY2ZkvsObiP6VlQEMicUSelTotLilGvQX2cPHlSOU3d2nZA1I0bBLCP0mIXr1+Fi5MLPetsBNfxgWegA9p0bMYGxGZCszsrs4ie/l5sWL8FVy7fYF27UgIyKzK3llKRsNOAIaJeiXtpSNZs/1Uop1nn4uJEwVIPPXp0R7duXdG4USgdJTlRtpzCqVTpE9EeAkDpe9aXnihAEkNagxQzQ3Ow1emIvwdQCSBZeOe1abB3cKI6aaO8wbj4VDQKDcJ9o4aq1mAkU9PTU9R0s5sxSUodz579He0TKwKOKtTKhrbgcFZEII4dOQobZvj0mVMYd/+DbD12BME5uDs5UtV4oFHD5kzRCvsP78SAgYNw9PAxWFiXEJipqE8VLC3W2oYWCyWOdCeNGD6KaWsrHMXpCKPUvXb9Cs0BXyQmxuPsuTNoHt4SdQKDcetWKhki2wK7IpYORt3gEDVxo25QXbTv0IEO3mFiwsw8hKG4qFhVfIfOMhMoBlGXr6JR44b0PD3hznKE0cOfMetLTJjwCBuZF3btXEtepWPUqBG4cT0F69bvRovWLVCHZsmZo0fRPIJ2osFSjYX7+zXAzahbCG3ijdbhjmrD7/kLdtJZfAgH921nfJUYNLAba1C2RCohaGW/1VvIyzLQxPEg4CKpaXrggykfqtN8YpITaTpYwdnZiVqqAA1D6tN06Q4fqskCOkciOFqSL2fPnlMDAOWlFWgQFMLwNmjQMhDeAbKjuwn0VRRQNHtcbG1pJNZqE/Ftm3dh7drNVOFW6uysvIJcWLPuDBZ20uupXqwBm6CG0CWgZbK2gFgavqh0awKvWfNQ+g+tiScKpNDGaid5G5mhZdJWpsqqT7V1E0VsrY76dgSoJCAn54g3LF6cJb3EeCxZvBKeni4oLROpFIU0AqLSWITw5o0R2sAXnTu1haebA9UZW5HZmvZJPI6eOKXsCpHeN28SKCevo6SgRG0Ln0WD2VghxbdSO6dZ29BmoR1Sn0wT8y01MQUd23VCWLMw1TNwMzkBY0dPQFxcCnx8PJCbmceC0OOjVGjSpBnBFkW1Yoniwkqq4g6IiY1GXn4unaoW6sxUf/9ABPgFMV/XmKhs9uhGSRSIrKw8nDx1CI0aNaaqlP5SR1XJYuyHh4UTmDfRskVzhhN1mIb+/fvi0KGDylYSNSkz0gsoqaNjYtT8y1Kq2tUrV5P5nflea4J2Fxo3CUVJSRlVnz3Ni3jyrQI9e/RUEi6ieWvcTDzCCjHT5KlL54+eedRZNGkahtB6jSmrbmJg3xYwllnj0LGzsKqS3hAXxFAiR7RqhUNHjsBAEyiidWu1lV+f3r3x67y5ajz9CBuFN205WYwn3UotaZ8mU3OJLxEcVAd1qXGIApRalCIjhxI6PxlPPjeOQComCsR9pHRjgxJwi5TWibJNAdFEaSfCpaioBGfPR+LYsdMs7wEkJ6ahTKQfwWlrZ0+PXvZEt1bSUvZ4lI2JNKlbQ9LFJCTOaXllORztKdXbtsWIIT3xirmLBtAHT8+YkkUvMDs7F/WCAvDIhPFo1qQebRBKJmbXaDIqAx9MTNvuShJhxi1kc3WReVo3jGxXTaUEI+1MOwsHlJebYE9TICs3harNUXoS6KFqrVMNV1K6ltAukiMFxNi+ePUGDhw+jNNnL6qDyMrLaHfJ7BmTHVWfvfBUdUjbGpwxeMBwdGjfhXbuDkReuwh3SpewZuE4dPgEhtIhq8OKuHCRNlVFFR24cDVf0odGeXJiIjp0ake7KwcbN6+iOdIWjRs3V0etzJ8/Hy+++CIdt1PqZCg7MjkiojXOnD2hVlImJMQpCV63TjBuRF1Hu3btcTMukeFsqV3y1LkO0vOek5uvjpI5f+ES3N0d1f6V5eWV1CqVavKHn78f42uFuXO/x9PPPMeGn8AG56GEwqLFc5CUdBarVs+Bo6FC8ffoiauoLHWHi7MbLp0/gy5sBIcIQvHcR1A7SSOReZ/bt23DSF7v278fYU2aICElWS1J6dWzJ7Kp/YoL8uhgUZMdPwdjqRX86/qjVfteOHKQ0rEqCa+89BwKmHeZevfpV++ruaa6ZKxNFsqx0yStpZKYmtQUkjPYxAaXE2DiEpKwcs1mrFixQan/5PQkBqApZZTn0r1U/ZJQNS50B0u6mYunrtYAGtU3f4oAsHZHtC6q9W8hYZaFSf6rvkGwSkTSXZBPqXWIBXf3CUZBsVnZM1UVthTzVnRiojCsf0cE1/MgMMuVaqiihSy2i7VBAK9lStKV2UIiSmVc2ooqvYqOhnQdSaXfSsvA2WuRuHwlhp9Y5GQWs+KZV2ZbDt0sN1dSWtZFcN2Gyl4ViWAw2KBfn+GUXuWq3zMqKlpNVZMupcKiQlyjVOnWs4cC46ZNm1QvQudOnZVULSoswFXabd5UQ/KuHHUm5oR4mydPHadN6a+kp0z4FW/50IEDap2RmAeyUeqoUePUCYeXLp0n4LNUj4EcstyqdVM1m6iEjtbq1WsoNdwwYPAAnD11gtLZgCcf6kFJL7yjs0JnYeP248jNMsLHOwCJ8TfRvk07HDl+HFt3bMOYUWNxgnkZMWoUrjCvzSiBo2mS+Lh7ws7VhWZXLNq0kmPVCpFTkEVpfB5jxj/K/J9WS1ZkrZG/fwC6dO6gHJxvvp1JtWuD6V+8pjZilb1IiRtSDQ7ukKp07KoDaCQC5TbxHYJGutHkbW3tkx1K6FukpmZg996D2LxxO7VVorKfRepawEY1DBiqCNA1GkCj+xUoG1TZndWA1DNhKYDUifekRUnXSB4lRjyl3JXIy3RcRlICVrKln0d6JtWvTyiiom/g5ZcnqT7Mrt16oU3ThnyvBG+//S5VcUuMGtOVdqAHM+QEK5PsEV+djnStCEDZOmUWt3jCzBT/0S4Qz5f36QtSVss9miO0q+T8TsG4lQ3jkE7iYiNupWcghiA9fzYK8YlxOH85HmW0g6RYIr1tDbYYMuR+uDnVUYfz3YyLVUsyZAmHq6OvOhxGPGyzRaWmkttE4Cht6BEEt+ZxmlXvxsqVK9Xk4AsXzmP9mnV47/33KMm2q7wFBTVAaamJdm0IAXEUw4ePUftN1wnyxvx5i2jbWxG8l/Hxx9OpJk/RueqOX+fMQmL6NVy/cRG9+3anh9wdK9ZvRUUBS1xeik60Z++jlCyXESw2fkdxUgQf/F1ZXq4k5s3EBJRQXWbSEW3coBG6d+3C+jHCRKB88sXXeP3tyYgjTxbMn6tWBSQnJWHg8AlwpKM0+9uP0KdPa9w/bgjLKMKC/KZDVAuTt7EhpHeN3aZaw5cacGuDV/6TuOR9AldMCX6LwKs00regsBLNtmfvPqxYvgXHxn2pATRmQHENQKulmU40DRRJpHJi2OKla2jPJcPFzQu+tOX8/QLVnv2tW9KJcLFFXlEpGWFF+yyLFe6KhQtWUHqU0CbsRe/bDl9+NQ3t2zfEB++/RrWbpProkm+mUKIZWOHXaEt1p2Qswrc/zlOHEfbq1YKpm29Ld530YcN7kZRDhunkoETtmjLZqgyCXxsbb3w2fS6lO4Ho6oRBQ7vDzdMW2ZRoIqnNBicU5NkgJalMbe5rrLCms1cf733wLu27x5F6izZqeDO19b5ajVlWicA6dXGd5kkz2s2i6rt07oaMjCzs3rNeDT506UaAlAG9eg+kZE1AIe1xX9qBRUVZ5FMBOnXsQU1kR+lazsrZjDUbF5DhUg90XqxE02hmldi++bKNDY17D3cP1Y0j3VJhYU0pqRvDlQ3MhtVub2cHB0dH1RUlJpaJpoVAoowNOTO3GOk5RVi4eC55JLPzga6d+qAhJX1qZhx6dKuHYQPbk2fCXx2IGuh0dV8boPck9W71h2F/L7x+X+pLutz032pZDRtTwIrqZcdx/cqnSJeS6khmpZqqak5PqsanFgmNSGt+i3MjCUtnsxxPKh3y9erLoiujGpkx0Rmwko3RWUCtW0H6wkRK2rGhWyC/lKrXwUnZTAMH9kdWqqjqMgSHeDEPsgOpZNCO2qKECWsjPfciNiftf8mPdKxVkwZekfZs/fKMJGaEhVUxKi2dMOWzxRg+4kksX7qMEEjFc4+PRpP6fqoVf/L5L5jw8FuY89MitOnSDB3adYeXhw927toKR0d7VryL6hOe9OIkNdnY3y9AOWKrVqwimMwKOHKI77PPvoC1azbQK3dWXWmyFENsTG9vb3WsluyZbqanvmbtMrUhw6HDB2k3NkZKWiz2HdzHMgj/+ZE+UWWf/ZZUBUs9sYjSFSSaTcbB5b58RFOIhLOhZBrUtz+SqUrT2PiNhPGgwcNpiiRi/4Gd6jS+hsGBKKkqxKXLp+FHe7h+3XrqmNgBAwahcZM6NC88aX/Lpg0yR4KNn2mJFrG4PQKm8VnLb01PgNzVgVib7r5X+0rVH8vsu6p6P8uEfpVTRIzLAYeaDVid2F0khVUb2lc/1gBybxJg6FJOB4mQ/M6hlKkkY/39vdUEDSsa1RKXzth7UY19LAWXiqN0YVyyQz/NPtg6OKOUEqHKSA+SzhfbCYGuaQNJ08K6HFEx+SxhCPwDWyE24Sqirp9Gu7Z+rBAniRFXLhtZGR2oamSSbx7OnTvDhmZF2zmY9mcDfPLpJ2jXui369R+A1197DV26doWHpzcC/IPpOR9Q8whKSypw8vhp+AfIKVU26pnsRS8jNYuX/IDEZOkdaA1PD2/G2wDXIungdOyE85GHKNV+JM80HtTm2d9DqqzVPJS5KDIUILt9e3l4sqydsGPHPowbMx7Dht6HxKQ4LFk+HzeTbqhuIEGJ7IGvkeRB+M56tKEZIWpeBhFkVIimhhVxKWuk6ocEoVv3zuo84/r16yHQT3bfo3BifenluP1NLks9ym/p75b5oHItz+/eZEPuqTPnlA06sHCKGqZj67OUUtUiCagnUJtUIrXsUwkjdHc4nTR4aSRhtCNuJeyd6WlUE7qqGuRC0kBEa8uAookAtRBzxNIOO/ZdRVj4YJRZVGDnul8xdmQX1QEuUNZOlbFWyyMy80tph9bH0VNnMah3f+bZjAmP3YcPJz+DRiH1ce50Idr37IoFC+ajblAQ0jNuqckkEyktJWxWZgntsz64eCmS4LOgp70Eb70xFWfOnFP7DwX4yx78JiQk3kRJSRFi4q7Dyc6ZKtcJ165eRl5BJs5dOoVWES3oWMVizJgxWL9+nVqxKROt9SHUu0kqUU3I+B3e/i0SDsuyXycnd7U0RvZskrNU6wbR6SvJRWzcRVy9cU2l8X8lrf5r6lMEnXQhSZySf1tbOVOgBK5uLmgWFoYOHTsgrFlTNQXSz8+Xdr8dNbJgTbqpZMJJGfyWVQM0tn9pTUc9K15HdW2Se7VJgawaoHeHFfprzLwX4O+kmrTk7BMJKs6QrNQUNSbglD1+xP46fy4eK9YeQmxyLkYP6o+2Lb3QuHEwVqzZgwZNe2DP9i18LwPvvvk4rsfFk1GtsOvgYZoi1urYkYOHd9KJaIhAfyecPp6JfXT0mjQMxfPPvQQ7Wwc6XGU4eGQv7Tlr1Q8ZFtaOjo+RZs1lHDi4A+PGTlArMMW58vWqRyQYaafexJtvT8LQ4UPQqnl7XLt0k+CtA29fF3w7+wsUl2WxXNrGXqIqhYS/usb5a439rz37W6QPnQpwnBxc6K3XYeMooMSrwK00GcL8+0nyIR8973eTPKvBh/atjxhpo1AiucUGlcahOeDixUuvi+nLLdqE5ddD0FOCiwjWzb2/xQBJ1Miw2nb7LDQzKJNwxQenW04zhBKBNqkaelVdU9UR/xXS0tQLRFu20owrkfHYezQNV+MtcejkZdpqh9CpbRjDmHHtRiqsbVuj79DxGDXyPjjbeuDmrXiYDF4IazUE7h7B6NejDzLSr6JFq2DmxwnPTHodz098CxGt2qEepWaD+k1QXFiFgnwDsvNL6EXm4ZWX3iTP7FBWZkRFpcy4ccH+fbtZBAvs2rEHjpSIcuT10SOH6Jw0px23HQcP7EdlaQWuXr1K86kUl68dUVP+RtHWDWvUDn6B3vjos3dRWpHNeMgrxd4aHkuZ5SNA1Su9pmJr6PfqRX//t8R7bOQmakYLmj5yzIH0kpSUFyE1PQHF5fkoKi0B278atSJiVL0p36FaUIjdKXHfK1+/n65G934mZRB1X0HJLu/zStJVjZXxMy/W0ivRa5w2YTmhr9igDCAd7Xf0Y2mkM0XPoE560refM6Wom+k4dTaKUs4CJUVGuDk7ws3dhOG9Ot1m/u/R7XhkHqatC6ZPX4n7H3iBnrU99u89gMLsFIx/oAV83eg40Qi6cCMJXv69YWnvTPVANVhuhfOXTyGiXRtMnfoJ7dsy5OWmqKHDhfPn8XskS+iAOoEN0Lv3ACVJZFpYQU42YqJicCsjEz50epo2acIKc1YjKcVledi0aTUbmhl2dq7o2L4XJaszLjIdG1sjFi3+BT50JoLqNEC3jj1x/UYMrO3M2LRtBVxdPDHl/a9w8thh7D6wERk5qayIUhZQdyxqSC/7X6vse5EeXn9fVKr0bSoyVKJju9YYO2IIhg7sCzsHK4LNGlHRN3EzPlF18Ev/rpyHvGLVWuzbcwLBdUPoH1TCwclZDTykpaepORGyhY6cTyJzMHSqXZfyW/IiPK0tTeWeHq62lvgjpA7wE4DG00kSyScTE5QUrUU1WSAJM5iIru4lrJzQI2ZrBX/IqJOcx7lgwV40btYa94++Dwf2rMOI4V3g46rZN7UzfC+S5wXl1pj53To88tBLagKsSBwLeqJSthMnVtLGbMmKcMLseVspGXujcaOWjLO6zTNv8+fNw5Myi4peuTBMJpq8/s4kONg6IqBOED3zzvSYW8BgZU8Hqxh5+Vk4fvQUOnXqyTRsce36WVZOAwLUCkb6DDIRw9nZAY0pLaVz293dF0aqoO071+Hwsa30+h9EclImYmJj6e36oKkcsH3+CK/jVFllyqLs5mZtLZUopZSx5j9eUUJSsUY6KKpnQlwfllfAWGkuhJOtAc1CG6B/395o2iwUnt7O8PfzJph0M+Ie/K7uMpIKFkdQZlzJJg9paRnIL6RULSlTE4NkIop0rF+5EsnvErX5RGiTRmpHPldXN94rwr59B2hqXUV8bAJi0xJRUWaiTe4KdcAYzTLpvZBtw2VYVyVZnR/5kvrWMFGNKf7WbdfiqWvvAdC7GKfFyZdo9EpCJuXpV4OY3rc8F9lbwluLFu6ElY0fLGzs4WbnRk/ViNa0CV2oDkX5C0kGdKrJaM13anouUvJ8kJRoRMsmslkBH1DmyxCaJe3GktJizPriPUoiOj+W9ujdYzB69+nHcMwfHZdJL72Ezz77FHayWAyyDMFAiREJV3crzP5xtuoo79qlK73PBnCgRMzPz6a0sKMHf0WN65eWFaJT+8Ho3KkrHYpS2p5OkD0yc3LTcfbCPpoC5ejSuQfiEm4iMzMRe/dvpSQ1oay8jM6H7CRnw8phpZbms+Ey8yyTkhrSUyFdMKrJS1eQttRB6LdSRRpajV1XaWBJJGhpJaW/Ox5/cjx69OwIP396zOSNLKWR+pNKZVUrfjExqbbfJVpIynPW68NM4Msv6sjqdLXGLvaiPruIofmbj/iyupb3xRWVa5Vf0ISQ+aX8zbxIA5FlLWpSS0wsG0Cm2gZIJLzMMDt/5SqSklPUspQ01rvMWxAnTvbeF97cBmhs/8rbTlI1yG+TXKu15wJMZkDWN+sAtTKV0Yn2xIJle9G160jYwI03zbC1t8GGLT9TsvSFwZjPcHKQjnjTGqmuIhZODtcxW1bS1rSCjbWBjoYLFi5ag33HktC771i0CmvOwjEtMkiYJp8ySrzEpGgsWPgzCx2NHt16E2huGD/+Edg7OuDTz6bg4YcfQXBwI0pfYaI2hJtC23TBgl+UF+7h4Y9165fAztqJKrA7GtZvjPOXjmDtlkXIyctG09CWKCqoRKtWzdU6qO7dBqGwKJdq8Fe4ebmQIZqnrvoCWQ41a6e6kQnpDe7vJjp+Al6Qk8IdOQDJ0c4WEx4fjcceHqt6JkpLi8gHmROhgUOcRfVqNdDuJA3g9yLJo+KpgJmkL2CsTfeO8y5SI32/fVcHsKSh84NiTp5o9+SXlIMNSU7ul6UqMl+1qKhcrT/zr+OFh9MbawC9OcB4eyTprwFUfVd3BAtGxdbauTMGXr4dCV47UNPA3tYaqYkJ2HVgG7x8KjHxieHiqzG8TNDlL34YDSVVBVKzi7B63Tas3rgRxQVMixJR2rGccDXuwccxdvijau2LTCAw0R4Um1AGALIpzf7yly8oFS1x4fxFjBn1CELqNaNqykaXrh3UwrziIhm9agVnJxc16tO8eQvM/nkmcvMz1RRAOSy0c7u+GD/uCRgsHHHm/CEsXf0Tyk3FBK4rWrWMwIlTR9CC7/l5N8DlSBnGjaeatmYjKaO0qmZQNd0blPq9ailFKaONxpDP/CO8+Vv0D90WqkArOpeNG4XQzh6BgYN609OWCqyAzHQXG7xT+85shNIhT2HBqNUY910guhNUfxygeh5rTw75RwBamyQd9a00iKSt/mf8kr5oHe1agKEt2hO8WdZsYKsDVEg/WVYnLYsSmaBfd3JEKgF2dIBWr75IJ6EN24acXi2zrGUSbTqC6gbgyJGdCKnvhOjoc9i88zDiE5IpJAhQK5lkQqXP1iPOlJWAXqUjTJEWx9hsHNC2dQ86WTJRw1lNWZND/PLzC3EzLprecAZOnz6C9m060y4souPiitdf/pCSUnYTuam2c5FpfZUybVsmnliU47vvP8OFyDOQo16qzFTJNk5o1rQFZCrAtahIgrOIrY4NqUqmhfE1FlUAKYMJWi8Iyy9dFrdzK/m9dyUKn+SITs1i1FanipkkFdC8RRgiKJ2zM3MR3jwMzVs2oKcfTBNBbMtKxEcnKbtehmt9/Hzg6uwsCbGRGnHhUiQiItqruGS3O7GN76S/Dhah2pJNPrK/6J21/vvlElLdz3xfwsi8iNr80El/v3Y8eme8hiGN9Hh00n9LiNsAje9fA1CdVCQMK5gXKapJUmnt4qVVoUyWiRqc8NWn69Cnx4M04GX8WxwZC3qBtL+omj293PHz3O8oiQ6joqpESU4h/VArmVcoWdFbmE6SySD/EDQKaYLc7GI1g1y2qclIz8Dxs2fQd0A3fPfjFwQdq5/MCqrTCD5e9fDMky/g6rUL2Lp9A+1fN1bmeTVTXiYhn790koUopYQQwNZ40TpD7vY+702iVoUHbKAyCsIr6T2QLi/hl7L/6DzZsDE0JeDGP30/2ke0gTsdCoGAkpnV6cksLe2nZtfpToKWBxEEmjCQyciiEGWaobBPxqhVStWV/Ns8//Uy6OnLWnih2hKzNunhFN0lIbXTizWqrtLbdHe+7oxHeyb3at+vXQb9voQUgKonMilCPnL8fu3fsh+PRCorC8vpQFVRfRcUm7B792WqockIbzEE23fvw879O5BTkEsDuZwfAYAtDhzYg3nzf0QqbT9jLXAKKVOhWpz/lsFMj2Gd7N3RtdMAZGenITYmiqraD+FhPWiLvUZQUKLQwxbmWlnTvkyLxplz+zF3/rc4cnQvHZpMOLvao8KYTbWfRoPcU/UDQo4ule1WqiWkkDBUA8Ld+bgXqebJryrYigQuy+d3CZo18sWsr17D2WMrcO3SVpw7txWLl3+HwX26wsfNAbbkozV5KNMHtYOABWTSFUQRj3KmL981JOWSPElliWkkO5TI/Afpd1a+D+9Lfv9Ynn9LNWqdJGzRMKHobvDcTb+Xpv6enq+/FY8OZJ3/Ounl1klJ0MQhVVMkjNYlwIdsXcXllYiNS8CSlZspkfbQLpRM0HjXGrpGwsiqSrRs1hH1g8Lg4eWjllnITr5JyUk4dvw4bbimOHpqD4NqEkES17zDOzN/Z8YIUnqDHm4+5F0OhvZ7FuFNe7DgzITBCvMWf4OrMcf5TgWrusYY1N9XhSaU5LtRg+YYO+ZhLF02F2lp6WpaoApjIUfz3cmMu0l3Bs1WZDglrzVtY1Hao8cNQJ9+XRAa2giujuQJAWupwmqV99fi1NOU77srW+7rHyEJwwsKC70yBSAydFiTb5Hed9Lvg1ZPT+KVCcVC+hArjTN+i43PeGuVRZHSOBZqZlZERCs4ODrR7KlUfaLCo9rlkOUaci1p3F3PFiIcSLXD6/yoHU5InLbbh59OuDxvysaNW5CfV6gYIKsuZRMoOf1VHSkuea7uwNdmUFeTNSuZkql+YEsMG/gAYuNjVYe17Jrm6e6D8mImbl2GqZ89iVJTqXpFMqRn6m+TFtbDLQAN6GkXlxTiauRlth+R6pI2KE1/r0IkDXmfZgDDadva3Jv0vEhaOslv6Sox03asX78uPHycEOzrjhahsuanHe1uHzZmO2Ur5mVlwtXFicwRi/O3zF6/fr3aYFbs7t+je1aSXPNfBQFkScfu65k/4Omnn4CLq9YNI/a6dCDIoQk1ZagBuV4ekcjyp5M4aEqlqTC8puB55ZX3eW3Co48+rGb3BwVROFTHqQP0Nn/0+7XodljRuvJVfV07H1TNd4KZz3Qw61QTj0UNQO0+GDlFmCcB9QC1X/o9MtMUsGSrsLX0wvTPf8TRYyfh4+0HX98APhQPlEBCIX6d/zUyslJQUpFJQEn80gf4940q1M5X7XzWJrn3x2xJkprCJnFQotMxKi3Jp/dehQfHjMSD4+9DcJAXy0UGyupK4YVIGSLdQvpf5S2mJcCvqh5T1+le+ZL8Sp7UOxJXLZJ7te/r4YT0e9KDIkdDX7mWiv37j9CpsUOzFhHo3K0jXBy8sGnTMvTs0RF7d++iFnNCpw6tmF3Gqezl6jiryyp0T7tThqkp8STNW7fSVF+knBgie+nLrKzaJMt+dLpXeTVhUN2tKEyi1pERLGkaQvo793pXSPIrMdwGqOOU0VN0cSwfqWS9tetMkuc6iHUyUYoZYAs3pyBMmzwTSSlp9OJt2apt6bVqGag05ePLGe8zuwWwtJalHKJKJKNa/92/iiTfWvmgOtW79WqJpx55AO1ahsGRYshISSnVKRt6WbNUssLKUqk9Ngg6Pcp+FXNCqdRaPNArXSK+i/SGUptnd5MeRkiPQ2xOeUO/lnyJiWRtaY/LV5LQpl1P8tIRp84cw759u9CrRydcPH+B3r4nevfqDHsH2ZZGRUB7XqtX8dSLS0pga2cnGbojXSFtrZhGAimW+nb6d5ftrwFUXSs7UABKfosmFnBKnVfbh8KP2tpE3tHjuc0rXt8GqMOHo2578QJO6Vq5m6m1ASqRSYXKyJJkQjqWJQMy/FcnMASFhUX0on3Uasiy0iJ4+3ggPTNJvS/v3m2bCEl8ku7/hSRPKl9KxTJH1mQK0yjKk/3RPdCxXTj6D+iNiNbNqb5cmX4ZoVbGxk0mUdJbqo7xmvxUs4ofTQrU5oR430J6/n/D2Fok9+4Ggk5yX/hwT4CKbX87Vbkn8TA3lRawt/PEtu3b0apVMwJRTn6zgLOjrKCsUCErRe1Lt9Fd+ZEJ6YcPnVJ7ZIU2rs/nGljurod7khIoteguHgj9Xjy17+ph5FvKredR3f/N+2KD3tIAaj/5PiVBa6P6btKZLd96WH4pxtUU1koBXLVBPhCH3poqUub3yWQLeU+odubkWzKof+ukPxeqfV+IxeNzaZ3ME2VYhbEMdjYGdO7YEo9OuB9t2zSDDEOXlcnuHswgDUUxRRiYEpL5oBRUncRa5vmpjriaGLV2X8Lpf9VqUe6o71r5u5t00N1dBv2jysp7t58KryTm6nLq4Lx9XR1PzRxaiV+eUduR12JTSted+A/aaJQ8qZXn6oSka0nUvpAWtfb8t8R3KVHvfl8n4bqQnj+h2r9r0913dSElpJdLXf/m/VoArS1BdZKX/xZo/1UkBZC8iIQtLc9D0yYNMWJoXwwc0B3enq5K4ZjFpiBJdqUS1Nhw7f7O6m+dZN3U36LfY7rQX3umk4TRP0J6hQiJmSYOlgUzbJQGXiu6vx63PLv389vpVT+/1/Cl0F+PX2KXv5p3RaXXxui93v+9OPXxfim7fKTx3h1WXf/m/VoArb7zP/of/VuRxednk8xvR9SpvvxzSK1NYauRbXNkC8C7tMV/JellFBNE9ltSozYUSMqnpqCQlQCyxObudTiK9FsMqkyNfyMS40CyJOWSLsiklCSkpMpZng1QQl9Ddr12dHJiCLPaU6AgtwT+gT68lr5nkchaocQ8U7+r6W6J+uWFDA2c7/zJ4NRJFuXL3vD3rJD/MtLZnnQzTk0jc3f1QCXND3snlt9gDWsax7ITicHaBnIekdbt9jeoGqyiIvXK/FdxUi+PjO5ZSQ+GdLPRJBk4oC8dLj+0aB4OBydHrF+3Dp6eXgiqWwdXz8WqbYi69+iA8JaNWF5xomWQwwyT+C56pCTdztXKZYEZlwv/teCszdT/V2j3lm2IvhGF0qJitZyijB52SWmp2i9eZkIJycRmWSosjo9MGPZi5crojNj8YqeJtpFd+GRLHktbg1q+LMdky6QZ9d5dPK1V5xqJ9OaX8P4f5b6YyLJtTm7uLZw7cxJOLjbo3LmDGtqWyTuyJY/4CLLT4KXLUdix7QDLYEBgHV/0H9gDrZqFwpphTcw3M1Qdaw3p+Jh+peRfC87/F2n9ytVqL9O8nFwMHjoECakpKJZVmyazmuUlJ23I6chyTzrBBT5y8punpwdk5+PK6m4+AavapZjxZGfnEAh5SsXKTnByBLe/ny8CgoPVcKuXnPfk4ABZH2ZnYwsXJ2c42thR5Fkqyfv3A7RamROZsVFR2Lt3B7p0ilBLjOXMIzWMzDByAIM0A6PJEpbWDigpK8emdXuxYcsOpCTF4NOpU9CvXzeCV9sHX+/dENIdRgVOfr66RB79D5x/Hgm7927fgTOnz6Bjhw7o0ae38tLlYNcuXTpTPVop6ShgEfBVEYhllKoKRASvdNXJxrKyTbdII5l1npGerraClL325V5uQb6aSyD70UfFxqoBB1dXV5W+tYzRV1QiJzMbHrz3zS+z4eYhDeDvI10SX70eiahrZwjMNnBxkL1TZbCixgOXPZTSMnIRFZOg9kldMO9ntbz6tddfRqeOETJlgoFMVOGy7EPWv2sevHpXj4PfAtTpkf+TnH86bd24CTeuXUfXLl3QvmsXFNNpaNIkTAFUdtqT/mF7SjUNANVmD0GnrsVxoH2nZhlVI0oEjPxUexVI35ncYyXLBgsVRoK0rFTtlJdCO9fZYIfVK1epwQmDnR0mvvEqXD3c/yo4JV39uZYHsTPNmL9gDioqijB6dG/YWFuq4V5pHNItZ2OwR0lJBa5ejsGPP/0KP3/iiQ1s2NA+6NwhApayFt5oVHuNqiU5jNRSNoqrZXTWBqncnX6lGFZ9n33to67+LurB/+ifT3J4gEguUb316oegiFIvMyMDmTnZcKVne4Aglf2SomOi6BwZsGPnDvgF+BN4mtqTSpWZ8WpYUipQsMuPSQctSZ6JBJZxcbFD3RivnA/vE+CHdp064tz586igiu3Rt4/aouavgVNInsu2mrI9+PEjR7Fq8Xw0axyEIQO7qhlNsm+A2SgjhmZcuRaHaVO/wszps5GTl4NRY4Zi+OjBGDy8H+oEuFMbFMFglq3A7FBprmSeBaGyZ782Uqbb1TrpEvRYhgwn/4/+VLI32CpnSJ0uTJGQkpKi1j1duXiJatcSP8/+UUmmS7yWQ1pD6oWoCprx1QzIKspFixcrKfmX7/6Cic8/j+eefRbbt2zB5XPn8fG0aVi5YoU6P17iECks2z/KtuhKJjGeAtqpDgSs6NRqbN+DxKasYhwm5lF+G2nbZuDjD9+CtbkEjzw6Al26NVfPLEz0tWl53LiRhMeefR2TXnkXzcNbYd/uNfhu5jT06dYRvs4OKMsowvHDZ2jzOqrpgJVq7rAMGYvjVzMIIipctzd1kvLL3/8k5z9AAggBgCyzqN36a9PVK1eUpKwXEoKAoEBs3bZNvSMrFwVIrVu3xqKFC5XT04F26bx585RElHmUcnz2nj17MGjwYLVgLCAwEO+8847aW172MG3RogVNhCZYvny5cqamTJmCHTt2aPuUNqivKli2VLxx9TpkzVanzrRzDfeayyCQldBi65qwe+dWxMddxfgHBqFuXXd1snJVFRFpQXBaWSDy8g188N5naBnRFa1atkNgQF3s2r0DdevVgaOLAyW9Jc6cu4SoG4nMo2zZrmHeLACVbih+9J4bXVLqpK75+Z/k/AdJunCWLlmCmOiY37R+JbpoUwUEBqCcKlWWyUq9yP5Ksg3322+/rfYMleuZM2fiwIEDCpCff/E51q1bh1GjRmEJ455G6fjTjz/enso2ZcqHmP3DD8qjX7p0KX7+6WclOWWnElk4OGHCBHTs2JHmgEhB+tAm2oUyvKt+/3ZmmGRTZZ3gqSgrZNpL0bRpXfTt3QUmORGED7WyaQAWddw6IhwrVy/CxcsncPL0Xhw4fACFZXRivv0Vy1dtR0JyLuITc7Bx61aUV1XAZC6H2VKcJ5mKKB/Z1/XeMlxISVP+/XeCU3j5J5IwTpyBm5Rs0VFRuELpWJu05DUG21ClynbnstuGOAkTJ05U/ZhePt74ac7PGDh4oLJH16xbCycXZwW4J598UtmNsluHM82BKko/M8Hm7uKKoMAgtauzgMaK0trT20udfjd02DA8+9yziIuLwxNPPEHvn6qdHn9xcREKaTvKeni1lIUNxsSPwhuJcGNWK5CcdAO7dqwnKDsgMf4GPv54GkGfKSXgc4GJzFWQBYVWqKgsg7WhnA3zO0z/4gNEtG6IhLgopKWmY+PGbZj04utsUPPU/q2qUcmWNQppIhXp7DE+4Z+AUEwR+ejXKlQ1cP9rvHXxWKWv0M7BnpVWM7PmzyBR59K9s271GqrlCILzMsaNG8c6tFBnSYrjopYM8y8y8oqaIV+aX4jQ0FC4ODurESJxVmQbcHc3dzXnUnWkM17ZEUUDv1n1j8ohW+VlZaqLyESAHTl5HLd4v23bdigpLVGbSqxcs1r1lfr5+sLF1RUrqOaXLFkKOWn4RmQkFs6dD3cvb7z40iTYOdqgtKIM0VT1+fk5LI0Jchx3g/pBsLO1oC18DqGNG6rty410xjQ1qwFHfstHTBi5FkDJlEXZNl2kc3GpEdHRCTh65DS2bt6uNt/18XPHq6+9yMYziNA20qEyKUdKpiwK6ebQbUDyW+L+r+pK2rBhA/bt26eWSfSmw/FnQVMYJw7H5A8+wCdTp6ktwnfSzpNzkzKyMpUUkJnlzcObIzw8XF2/9dZbiAhvodSqjO6IipdtqysIEncPT7hQYsr6f5FI0m9Yt3491YkuJ6hJd5FIVukqsjIYYLA1qONixMGSMDJuL9tgy/bqcnKHzGhv2aol7G3tCAZLpCYk4ruvv4F/oB8GDx2M0xeOIS7pJnp174my0mL4+fvA28sDVy5dhoOdJVo3b4oKMq+q+jAEHTQ6iZ0sNq1O0tWlk5rOyFRlSFak86XLCXjt1VdRWlKG7t264eNP31YSly9R8st+TRrQddDrJDFKV9J/DTh37dmNJUuX4I3X31Bq7vfXHP3fSZcer7/+ujo5r2H9BqrLR5gsG+Ba0iOW/ZRkM9ec7Gxla8r+TDeo+uMT49UJIKKuS1jBomplO28BquwSLUe9yOEMst99w7r1FAAcHRxhS0ksmldsPTsCrqisGPZ2NBUq5QhCA4wErXTIy2EOAmZpGPb8SBdUBaWZsbwCB/buR2BdP3Tu1h7hrUNx7MxB5Gfmo3OXjsjNoeqmupdzn9xdZQMMWTMq9inLSnBKV48ss5FjaSR+4YEaOFBgkj7JGgeLMONz8fYJbD63tJEzOYHVKzfiow8/wVNPPopX33gSchKgLC0Rqg1M/fd/HTivRl3Fux+8i19/mgNPN+/f9Z7/zyRqjJ+9e/dSSsbiqaefUer2yJEjCG/eXK29188GEtCIxNTzIMwW+1D/LVVRSfCI2iwlOEtK5MB+C+XYyE4mN6/dUEc62tNEMZZXYg3VtqhsHx9fBIUEIzYmhh60vTbM6eGhJKl46yI1Jd3S0jLVfSQfPT/Xo89j4qRHce78MQVkX28f1A+pRyfMwHwbcejoJZy/GIVXX3wMRlOZUr9yqkh8fCqaNG2k8iq9CHqfqk6y6UbtNYWCM+n0V7C1rESZyRomK1c8/9wrKCksxrtvv0QPP5RPBcQ1pANTPkL/VWPrN2Kv46133sKKJSuo0u7eLeMfI5EWsuRBRl2mT5+Ob775RtWC9DkOHjxY9Vt+//33GD16tDo097u/fIcnHn8C3//wPRLiE/DZ558pJ0g8cOn+ESAJic0om0nI4afSeS7AkqpRoGaFVxD8clqd2JVyQNi5c+cwb86vahRIHUNDYMt4u3j8drRb5f1sOl6pabeUmhYJLj0AIq3t7C3pMD2K/oPkMApbGAhAWbUqG73KeNS23Scoaa3g6+7M9FqxvGUEookq2oFgrbhjGY+uQbQLOUuAX7yka0ONRWASd3JWp43BiZ57Oia+/DrNFy82niJMfu8NNA4N5hva+zrQlf363wrOK9ev4PvZ3+GH72ZTNd2rL+//TiIxpZvm5ZdewqyvZ9HWc1T39+zerWzNA/v3o2v37vSiOyn7UjrTFy5cqLp02rZri/S0dNSrVw/PP/88xo4di4kvvkhVWoX77rsPPXv2VBUvHrqoY6HqalejNGNGjlIer4y55xKIh44euV2BUqEKxZRoaniQzokARyRhqYzD30pTZoXYq2rs3lyqvPi4m6nIyIhXU9gEeAKm9JwCvPPBh1g+fxF692yLkAY+zKNsZFCzvKI26UC1NtvBKCBnezLYWispmhSXhgN7DmL1+i3KIezWs6s6qqZdm+Y0UwhANYSpgfK2dqkGfG1wak/+Q0lAIywSqebm4kqbTA5w+i0j/1GSCpXRmDfeeEPZfWJXCTNFrZ46dYpGvpx8XKAAJKdzvPnmG/ho6kfqCEZvesnSjyl9l3Pnzq2uVAEU/7EixD7u26+vkny1Sat6ILRhIzgZ7BDWsDHMZZXKLlUxMB4xMYYNH44jhw9T/cZj//59Sv0aKC1l3836DRogIqIN2rORdOrSDT17D0Sf/kPw1LMv4N0pX+HVtz/Ba+9+inEPP4MHHngY7u6eePHlN3Hm9EWCXYAi8NBzcicJqKQxyJCr7CB94UIkXn/tA/ToMYSStw9WLN+Ihx55EMdOHsaiRXPQpWML8kkak5g7NXUkDUxrZL+l/9gRImGZLPLasH0rWz6B4umtdm0bOHDwPxWewrhVK1dh2LBht0ddpElI/2GdOkFq9EakYUj9EHq7DqprSKTi8BEjFOBE7crw44dTpijHQkaDZP6mjNxI74KcVyRAqlOnjiY5qtOVbwGa9H8aS8rpsNRBWk4WhhKM4qlLvj755BMsWLBAMePTTz9VKnzZsiUqvhMnTiAnNxe3qOI3b9mMX+f+gujoGNqftpTQdsqMkKFNOT3Okw2oQcNQ2ogG8WrQqFEo412stowUf08TARrJQWcymiBe+fWrKfj5l4V4+eUPsGnTThQXVsCTQmL29zPwzjtvILxZEOxtRMXLEnF5TcAuTtNvRYguQXXJKSNE/7ngpPSKjovCr/Pnom2b1mpp7OzZP+KRRx5Rz/VC/qMkw37Hjx1DB0ofWxtb1YcpI0LPPPOMklj6ZgRldEJkfFwOkG3TJgKBQUGs5EYIrhuspJetHUFR7WVLh3wFpbE8l9Plrl+/jqZNm8KR72rSSqpQK8PGjZtgTcHSoUN77D2wH08885Q6VUOeHT50SHVXJSUloUuXLupIRg8PTyxfthynT59WJodUenBwsBomFWdr9epVqm9WpP4HH3ygGo80otNnzrAxVGLrlq3Mb2fUCQrEihVL0bZ9BBtVreFZokyEf2kR8MucFUjPKsCtjCx07dEeUz95HxMnPgF/f1fasiW0Q02gsFcHQpjMsoy5xpG6u3akPLqpIL//o4cvpQBOrk4oriiBg4sDKyJGSRrpltEL+c8g6dB/5tnnMPuH2coJEYklkksYfvHiRUqjaMXpjz76SKX77bff0j6tVDsjf0rJduTIYar3S6rSZVxcQCO7Ax/Yf0DNz5RjDj+h1JOuo4K8fNUDILOBxFQRs8Xd3Q3OLs5qFEpA4mDvoCSZpPXm22+r8fTFixfjl19+wVtvv6WGPEWCyrbaYvMK+GWkScyKzp0741mWRe2NSl7JIIBIbinToEED8eUXXyoeWtlYIii4ARtZL+zYfpJeOm1ZGV2i5JP9l8h6hjGirCILq9etUZOKz56/TOCvV3HJAILwLY+S9K03PsX1G2kEqoww/T7dq87+Y8EpRZF1237evkhOTEZRfiHKS0pRUlB4u9vmn0LVLfqVV16hZJ6t+ifFOerWtZvq7/ziiy/U/EnxiNtRujVrHo5uPborcN03ciwmf/ARZkz/WgFbACjeuswwatOmjTo8YMb0GZRAc3D5ymUcP35cHXv94eQPFRAlXekGEikjklXSLaOk3r9vv+olkDH21157TZ0iLMCU3+KwCQ0dOlSdVCzSWbx4cb66duuqgHvo4CHVBSYSX3oApExiZohEFxtYHVvJcnfq3gux8beQnFTIPFgqx0nmY4pgMBgsMO2TNzHrm4/gH+CM7JxsgnMrJr06BbGJObCwtoE9NUFKajori3YmKlkelTVF8rP2R0jirfn8B4NTxJWLkyty6WU+99QL+Pabb5GWkQF7x5rRi38GCUCsraxUv+Irr76KdyitnAmyUydPKZtRJJKoR/GK1VnvrHCpZGFw02ZN4OBoT2n1NNauXatUo8w6kgNiGzRsgPHjx2PVqlWqf3PxokUqjEjXFye9qDrwBZSyv31OTq5Sv3KwgIwySae7pCVgX8T3ZBb85A8m46VJL2FA/wGqZ6Bzl87IY56kAch4uwBTjq5p3qK56lAXla9GsNiItm7dqrrHPv74Y1UeXYWL6SQHRrz+xtuoFLzWcmRURzy/Hx47FAd2rcferWswsH8XXDh7Cv16DSKfvsT+PSdhsLJBQIB03t+5DeS9SHitSV7N4fyPtTlFGtiw4M1btEJhdh6io2js0657fuILirk1bPzHSECmvvmR4cJAPz/s3L4DX3z1JQYPGqxANmTIEOUwCYBlOYaDowPzQFnDl1q0CKfdRimZnaOOY5GRpf379+MY7djt27ejf//+GDN2DOToPgGqSDpRzbt271JO1Yqly+Dm7Aw3AjOZzs3ocWMV4M5fOH97KLF3795KEgrwRf3LQQ/iRe/evVuN6gj45H2ZBbVzx041NU+XxPJceOnHcskUPTm3Xg6d9fP3V3y0ZZlk95bYuGsIDQ0hF2o8a9FQctiaSFMXF3u1b1OT0IbIzS5ARkY+Fi9Zgffff5dpiSMpnfi/Ve23JWX1tYBS6FgGw6tf/4Ek0kyGKEPrhVCtzVKq0JZeaDkdDVlu9feQ2HbyqU36Pflo3qr2keMMWZuY8elnEgpXr0ZixozpOHb0CPbt3YPjJ44j6kYU8qjmSsqK0KJluJrp/sqrr+DBBx9UHr90ys+aNQszZ83E088+o2atj+ezo0ePIiYmhjZifZZniqowg40NPOnkyDJi6dISZ6hZeDM1zBkYGEDnJULZudIhL2CS9UOypkj2tJLzP2cxDWksEk5A3bhxYwVqaRwCZgGGvNumbRslwcXmlK4xrTmSWOyevfpjw4aNarFdbRKOGC1syG9rGAWo1Ps9urZl4/oR73zwohplevHFF7BwwTI+++sa7ba0lHrlRxr3f00n/OKVS7Bg6UKsW7kWzrZyQP4faXcaIKVj5HbLZQVUyUhHdYd2hakS8TevIyUxCmUlhTBTpUa0aIjkW0UokM3AGEVlcRaaNwtGflEJsjILcP3aTZw+d4lqtUDFK3M6fX39EVQnWJ1YHBRUTwG2hHaep4+X6pZycfakoyVLfcU+s4GZelR6Bt57920kUQW3pC17+vIFLF62ivaezOjRGo3Mj4yOiqbdFwhngjDuZhwC6tShbWmD7Lwc2ovJSE5ORlBgXaW6RTLKScgCQnGiwpqFqb5ZMTEknKw579atM/MtZ+UD6emJWL9sJR6eMIDSndKM5ZVdmmRCseRU/hQHyQhLfozMt7WtA25l5mDk/U8gP6McBnMJfvrpM3Tq3Ol360X4dFuK8vNfNUK0Yv1KLF+zEnN//AUeTu6/YYIGQyGpUrJCbvBLmCKVYGEuRUL8NWSkpaCIXrO+4Vd2ZgrCWzSFl6cLGV8GC1MZDKweo6UBv67Yj04dOqOwIBkRrYOVRJUtIWUXO2vZIbo6AZkOV6mmiVkzbDGKS8qRkZerdkCJjoul2t2NAJ96BG891Knry3TlBBNbOnfF8CSYj+w9Bg83b8SlxuHHXxbC1cOZTouWd/lPzpuU7cnNFtX7GvE/+RYOaHujapOEpatIGl16ejrDWym7VlS6OHM7d+5U0+RSUlPpyA1ntNZITIhi43gFP86ewTLQZqwSbSVbR9JJJH+qZPSIKl3mZ4pZYjRZIDExA0sWr8bChcuZhjOfyyytCqxe8ysaNgxVElLAdzfJnf8qcOqAkz02p3z8ETLzMjH57Q8Q6B2gKrjG35OQrDxKwXR6zXHxUWqamnREy+apFeUFKC7KQkiwL7zdXclQkUh8m5VqTYZXqNncrFgba1hWEWT8yDbdVZZO+HjaF+jctT169+nI+DWbSsBvSRtLuuuF0UpFiYhlJWrPrPibgGGNyOFbYtOdOXUV69ZuxQPjx6J5mwYwlVegvLQMzu7++PDtr+HvVQ83kq+ixJSp+im9aSta0eaWE4Ury6tQt24DOk2Zygxp2rQJc8F4KT1laxhHSlR7+zv9CjF/pG9Yh4k0RGksssYpjI5cSmIivvp0Msv3JtuaETbWFiD7VE+l5FkO4jIYZO9P4GpkNNau2YxV67dSWheiqqwCtgZb2ui2GDCoFz766C24ujlqDYrv3ot0cApJXv7zwSmYs5CZ1GZ8MfMLXL8Vh8/f+RjOLFxGeipOnzkBF3dHyGECpUU5sKE0CvDzZ0u2QV5ujnIGRL1aWmtLCBSUCTw1kiGMYgIyJ5LRy/C1grhAS/r9RPXLc2trG0pFUcHm6n3dNWCL1JSwQuI4aEc+0lEzM0Y5LY9XSoYTtCY5J9TCll53pRrx8fYNwNAhw2HvYERBuQlfffILBvYcwTLdwqBREbBxZC3TLpQT1k6ficTuzYfYMGzRqKkPOnRsBzm2O18dMGGnVl2miS3JdGWgoIJAdnN1ZxqBbIjecHJ0goOTAwJCQmgKGGDBvMiW53t2bcETj4ykBqCkZIGkbDa2dig1AgUFpUhLycHePYexmmZUalqyKo0HzYU27dth8OB+cLI3oFPbCDi7OLB8FSoO0Ua3walGi2pI7gooxZSSz6xr1FL/+WpdJjQQnF/PQHxxBl4Z9xCObl6LQYP6wZqVZGklC/gp9fgnKkVQRlYracbXlNqrYgXoZoCEE3Dq1+qdWlS75VMW14QTpjJOnWp+ad0uaimv7H0pcfOjPRcw032TvTV5T53GQXW6e+9xXL8aj+492iGsdXN8M2MOOkX0RFbqLfQf3h62znyH4FyxipIqqwBFueVIjE1DWk4CWke0oHPTgh55azY6s5JgSnJby9h9FQFmrZI1VZhQmJ+v+mivRCbAK7ApunfrjsN7thKAmejRrROMFWVsiMIvW1yLuYkNm7dj+/Y9NH0yUUb72sHeEXLkT6fObfDk048gvEkT8poglJNZqkRzyAQc4blM9JBka4Pzzsk5Or/k+W1wfkZwvvsfBk4BjIDCWF6G9Ow4XL54Fv8fe38BZ9d1XY/ja5iZSUOiETOzLFuWbZk5tuNAw1RIvv3+Csm3bdJAww3aMcbMsmVbzIyjkUYjjTQaZmb+r7Xvu9LTWLLdpP8m6cdndPXeu3DugX3WXvvAPlv37EPDYC/WzJiM5dPHsLVqixUJFjkO75WfcmVawax5FoIKRI5vJX+6poIxdLtYVO8N3sJJzXxZ8BZONyhedesIeSSc0uVXFE57ryrMcSh77PA5PPLbx/GJz3wKZ06VIjd7HFqa6hCVHIla8uBDh49j/4EjuOH6NYgKjUFWRg4KTheisakBJ/LzFQ0qqJr7lTl/XxpBSUSxMNspb9SoNNxxyxrccMMyXvLBqVPl8A2OxrPPPY87brgWk6ZlMU1+OHe+EuvWvYtXXluH2jpt5R3A+32RNzYXD9x/J5YvW0h6EUGEJvIzzer5lDNbV8AG/bQTBxu+dv1Vjj3IafUwQjjFy7356F+kcKrT+OWXXrIO8MUzcjEqO4ZEexQe/d2z6KKVHkIr9IG7VrMQaZzY2pYh9NOCPHv+LFVdG6IiozBx3ERDM3W51Dc0IiEuhvc6/uC9he9K4f2E0zvYNe97tRmtVDqr8P2FU16LnT7Bjo5BfObTf4OcrAlYc8PNeOR3v0RDZxtyMsegv2cQ48ePQVpaMoJ9A23zWn9SFHU1Cf81Ta65pQHHCk/iyMl8NDTUmgHELBsVSYjxwVvrH6cwAU0NPXj4M1/Abx55FL59bXjn3d14c/0GnDhdTI0gM24YKSkxuH7NNVhz03JMIEIGkHMP08DysbmegTbRWjxc6KidTWrrmoiyb+L+++5GYLAzpq5rEkCV/ZWQU4Cj8tU9/3GqG34rP/PX31z8F9MJL/XnZ311FZVn0dxUjWl5mQgOHkLelLGIjwzB9Amj8cRvf4eJE8bYpGPtSNbR1oXYmEScOFJkw3dZozJspEUcTOPk2gnuYqCASkykCiU74oWu6law87rAIEdZZtTwt7DBdsnhJWOUvObc5QQJgR/PaU8gXVEsQmgh9ZCPLG2+iUKqnfT8qEYpE/ALGsSKVUvwi1/9FnkTpyM0OIZWfYL18ZZVlNokYwm7vNYJtbv5u42q+vy5syaMen96YjKyR5NPhoRCDsA6OrTQLheZ6Sm44cbreEc/kQ1Ye8sN2LN7J775rR/glTffRn1TKy1zLdsIQFxCFF5+/REsWjgDmckJ8JPKpmYSIg7KrYy0j1nuzBmtehXDT3/0NA4eOYdJU6YjPjbC3qOg9mpFKBJvpeAEW+DH4KLn3vrBvzThVHGzOthCZf3Fxfrg+OGDOHumFM0UQK1UjI+Jxbz582mdejY7ZcsOCwtEULA/DY4uQwAZAargAAqlP+OSUaJpbSofUYCOzk5DaK0PGtBECLV0BnW7NLe00QoNd0pZEucJVt6eLyaY9uNScAtdcZjAq0LZECTWzkasqiznkMCZAcGfWlJRU9OImKhkWti9NOCCcLroDEaPGYNzpRfgFxKEonPF2LN/v6Qfb737NkoqyhESEUHDKMDmmKZnZFBlP2eG0ayZMy3vixfPwlTSH3X1BPjLlY0/8tjo62vaUXShhPlXyphvJqKnqwOPPfo4WurbkDdhKrl8KPwCQwwhrQSYTvF4J/M0EmnFHzpchIyMMWwoRTazXl5EHIexvMXyqzK9VEjeGskRTmkP/rhUxP8zQepTM3MkAB8cdI8OZV4VrHOwbqDjx/Kp2vIwf95CaNL2mVNFeGPdW3jl9Tdw9Mhp2089SEs2+JCEY87cOVSDaRQ2CVo/ybs8UAj3aCD5SVD4DhaunKBKcFWWmqXuFpwm18bGxFmBic6akuanP29Up4zTNWSK2hE8Hm4Q+uq3M/pBtat3U9WrW8YVSudw3qXTisM/wA+trc1IImIF8rs29V+8eJEhvoZNtfv9HbfcSmoSZ43qjrvuwvgJeRhg/E1tLRab3C9q/fuypUtpffsRyWKRlZPKtzlptD5dlfFwP7761U9gw5svYvrEXKr4VqC3jWXFq30RtMw3YM2NH8OMOddh6fLb8dd/921s3nKQwCAUDYY25vXxC0QDG3B5VQ0m5k3H4UNHbWKJGqWTL4dzegujgs65591rF8fWL7/1DwnvFXGd0fitXK9oZ2ApMTkYfeyxx3Hs2Am2yG5kZo3y3OkGJyXOGak/J1POeTVRfvJfd3cnTuYfw+TxOSg+X8zKCkGaxoNZQH5+AcjJyMXZcyU4cuQYjh3NJ3KGobKqjtZqKCuun5/kZioICo1NCWO8Gh5sam5FDcm/1vdU19SgtbkFLa0tNtFC79fCtG3btqOZ59PSUqxALTBNakIWFO/Fr843Cad7WAXwk+CkW42L6omLfzznySb/G0Zy8ijbL76jvRNREVHoohUt/51jc0bjnTfX49qV12hNB7ooBL2dVPH9A7hl7Vq0drYjJTHJurLaWtvQSxSdM3sOuinEEydnIj0tiS+Q1mBrVTaoafzY2sKDA3DH7Tfi/ntuw8KFc8nr87B44SpkZ+XizPlz6O0dIH/vwRlqrNdpwT/++DPYvnMv8vMLUVFVzbQHYNeug2hv1A7OA1i2bC5sixqet+K4KIgqe5UB69Uyq+92wpDThPO/R62raiyHdgwRQpSA115+0zaD14SGLVu24YUXXqSqGSTPi7SO8NGjtdjp0nMSR31VIkWyqypqcfToCRw/ehJvv7XRxqo1V1LWd3lpAcaPTcCJgkJaoMkYlZ7Bc6U2G12N4cKF81h5zSpDWQnCmeLzqGtsxjYW5JlzpWzddejo6sex/BKqxSMoLimncLaZL8t0ImxUZKT5ONdMI+VFfFN7AEkos9iovNHAks1PEzw76wS7xuCqdedT+eSn5VOoJZZ76U/Yaz7XeV1zL9va+tDS3Iuujj6EhgTDl/nv5/lAInBVVSVmzJjOdDcRodqY1hgbS584cYJN00tITiRA9KKivNJWiZbTgs/JzsHM2RN4H7m2kwjPITXNT+ZzyKcf/kF+iEtMwU//8zHUs9yyxyZh1TVzmJk+6wkIDQpDz4B8KNEAqmlC/vFCbNq0G+dKKjBu/DjK+rC5GT995ixeeeUttFOTsd3Azz+EGkmbqwWyTB3DaMhXVj0/qcn4D/sonP9t/ZyyitWlIAtZFanJqS+98Dp5x2g888wT+OxnP01V3kUh6cdLL75OVdOJX/36R6xQDwdjIs1QYCG98PwrmDZtOgU6G//x/Z/QAJpCi7IN/YNtePCh+6jqWIUsww1v/w7TxsexBZdjXF6uGj5OnSxiYfmSW6aigtxLar+UHMqXvKqbLR5E1SaSfXnZ0IwezV4/ln+WFVmB5cuXI3tUAjpbGzBzxjQkJcWz7hx1LPXuLYw6dP5iYHo8S7EvC7rPO+i3Y1RJDB3E9hmSOnfjpZCTBzph2BaPVVZ34vyZZqJ4J40i0g1SjiNHj9BS1urJftxxxx3mVEINqpUCGhkRadPmSilAqdQm/b19yKf2EPdsphCLElx702ykpkfzHWosDnXRn+pC+VR+fRGBp596AwFhqZiQl8fGfBRrVmskDKiurmWZ1dks+K7OLhqnTWiqb8bpwjMoIghU8lp4RBLlwdemE6pRyyWO3iOjNCosgnUUjwkTx2D+gjkYOz4TyUnJ5rEkJMAfP8j/b/IJr6UHTz/9rBXs/fd/zAq34OQx7N93HM0N3bj22utw7PgRCgTMCdTGd7dj5sz5FNxklJQWmYGhcd0Xnn8ea9feahNgJVxz5kxHY0MTXnjudfT2+KCrpxG33b6WNKEaubk5KCrYjcnjoliHjNi/B4NEiOPHCxAfl2izc7R+JjU1zXY3joqOoirqoLHvdBm1UQVK1R0+dBj33XsP05JuEzCiI8IoZUKTfqIcVYvXfpd6zhGgK0nhhxNOBW/hFFWQcLqcVLe7wqlnJZy1dT0oOF7BFxizxdY9O2235vioGFs63NTUSKScZHnWoroUCqTKUEs3NMwpNzYlZ8/buLoERd6S/+6fP42YOHndkMZTOpzgpqOTKL3xbfLJpmHccNu91GLAm2//HnffMY8aT+5z1KCGjZvLaZjG6nVGGrO7Z5D8t5/CXEqDqAynTxVTu50iraphWtvYyNrRR2s/mFRMGlAaMoh8elSmMzOfgIqWObf88cIpm+a1117BO2+9w8yHkl+sQHtnPbJzMzF2zCQc2H/cJrXqPs3ufvyJX2Lp4tU27auw8ARbFhNFwdDcxiVLlrAwOpGWnoL169dR5Wdj3IQcfOsfv4NrV91MJM3B+QtnyWOCzIl/S2eFCWBSdBwqLxzFXfcuQOGpKnKzLsY/DkNdXbZxrKzaXpau5nwGBfdTYHOsEIeI9NOmT0JvlybCMoFEMU2OFQT7UDjNQJLbFKGbgRuF1qt/TpWoyrTwIYVTz6gibQc2RqrrvgNBetyCPqVpzc0L9Zs67+vqu1FwrJKIF2Od4NHkm6FEP6n3yooq2wRBO9R1dTnOXhNj421CdHlpmU23G583HkePHcNAXz+t/FyiWyE+95X7EBvvjBrJ6lbelBZhpx+Ny8bOHjz9/LuYPW8VEqPTDPWqqkpQXXYYDz18A+lGL7VjMAL1KJ/Toj55OfZhmhSPKI7UuujUAHl6d08v6sjT29u01r6N6a5GcfE5rFv3DhtMGwVbDUXyxPT492Ng2b0fTjgZ/8WgwnN/KyNCoJvX3ow7b3sYq69da4aK1O6vH/kRvvSlv8H6t941pwNqeTICzpecQkNdBy3nmVTHp7Fnz27cftttOHBgv0143bZlJ2bMnInf//5JrLnhOkyZlodnn3oJt99xP95663Xz9ziRwv7mm28iKT4FSelp5ofo+LENWLI8Ey8+uwMnC85h7e2LkZYQjKqyEvhFRGM4IBHpCaFIidUEBnnk6AVlhDyH/5nqlhXNrzL71fHsT+uTme0XV1AFygx3h+M84Q8VTnOeqsrTd376ebaSVtD/Tn+hI5xyutrY1I/CE7Xkm1r+HIwf/viH5MqdyMrOJXcPYmUyDYwnJjkOY3NHmze6mMho9NOAkldjLQnRoIUWtanyNbP+/o9fj+TUSKaBtEqdqiacaizMOytrgJ+VdX349+/+CqOzptrGCv6BQ1ixPA/z5k9CT08/+nqCqM3azRoX9y25UI5zVOmNVPHtFLj6hgabTNKjWf00VBtJpwiyzKO69fuo6v0RHExDWY2fedXMKStP5r1/+T3vPxNeQqj+P0UnIQwODLTZ2mPHjVNZkGv04LHfPUVDZDQtxpuNeOspbSaqfcrXv/m2Le7X0FlgoBwGkHf0dRPqS2zSrSYaaAJsbW09W3okmki6VVCaqR0TE4tOWsxRFKzOzl7zo75t2xY0NNTz3T6oq60hQoTj4LH9OJp/yPow+yhHeXnLERySSku1BRlpCcibPJ0EvZXIEsFn+N5M8i5SjQiqJvWD+vqEkXeWoaDgPDKzk0nMezEwHI6nntyAc+fr0U3ESE6JoZCygMWLvVqqK3j2yYNl/J7g3uOqS31KvVpjpTpVJzyv8A7n0N06pxfJaBpkpXV3DaKxvouVGYhIIWJlpTmSlaeQtqYWs+CzsrOwbftWHNy737q1Usjf5I5GKy612E1e6NSNpuUeSkdGVgK1j1Z7KnXinUqrnDMwPWw7/mwELa39NHzqSbVux4KFiyhYPXjtjVdw6PBJ/M3f/BN+88hT+M2jT+KJJ1/Art2Hsf7trTh56jwN0RpUVNaT57OB+wYxnaNob2ikbsg8HQdQFoLIneVnwJ/XJaQ+2jLdT+VDkkHAGM6e8gHCKUlmgr/8pS/Z4v78/Hxb6XfH7bfzZQP48X/8HGNGT+YLo8nzEhi5ZggN0brsxK5d20jISyksE1gZ/uSVkayQQUJ4ixVCeXkp0W8dOUYcEvjs4489YSReE3GPsbXv3LmTlnIUenu1o0STWaS7ibKiBtE8r3Uww+ShUhVykB9HFH3jrfUUfhYGOde5snPklE2or+0m36kzV4ALFs/EuQsVKC1tQnxKNFUQOVgH+U1LuMZJkDE6mrRuED/86dMIjxxPTpSCvbt3Y+58Wp4UWtWjukMIo6a2rGJlWhJ1RfIHrCELWR0RU3CFU4ilDn/JoIw/bZ8ti5yFzDLmBw/3KUc49ZRuBhGoA90dQjZ/NuIwVNEKVwOWf/mPPyj/R0dtechY8vYQErY4Cqu8z10gndEKTy0N1vJhjSgpnTJ2AkOGyPPTLA8SVglEP9nNwYPH8eqr6/Hdf/8J/vOnj7FuRmHf/v3Yvm0ris8V4Z2N2/m+QhqnbDy0sOVdRVP+gmQIU7tcMq58KQfO2qfyigpy2Daq906EhAaQnvD+YH8CWKwZnWPG5hKMopDNBjZrxkzSu/kYzJxgeuqqQURX61mkErTK8KGPP2SLs8SZjh84TCMjAnv27WQLDUdyWoQZIrt27UfxmRKEhvsyEbTIktJNdcn5qbJSW92A4NAgcqZgnDtbQqt8pqGJ1knv2rUDixZcQ446BZOnTsCPqb5WLLsBt916F9X+QeTm5GL//r3mRWPFymtw8sQpc6aQzPdeKD2P61bexnsmsDJrSBmKMH7cLQiJSkFPXx2WL70ecdEpOLy/DFMnjCcKBGLDhvXkYLTKR01Ac2EtCk4Ukyen4jNf/Bg2b6hAWHgEDY1ctnRNQYulyiqlugQbERsNW3zgAAWVBK2iahBbWXmzZ5Nn5yWy4MJN2oSItnZGvJVC4M9y8KXVKiI2QIHQ0CrQjQEihu3WyydscogJpiqY6m+oj1yyxwYTurscSiEBU5lFs0KDQ7QLHBGPWisjNR379+7DXXfcyeeIhmwMcq4gwQsMYHr5nCzxeJZfdVUdUY0CRvnv6QZ+9pPf4pVXN1jfqA+FTF09A2Q4nV1tOFF4kvU0lY26XG0FfqRt0qgDBKjBgV4aYMm0zMMwZepY9PV2ITw8lMZNOsspw6Yl6v0y0pLi4m10Tr9pkFsjDeAXpUl9006+WXwstx+c7LR3XTGoNcmy++Uvf4nvf+97ePHFF20d9EMPPWTXhKI7duzA9GkTWXmD+NGPvodHfvsb61ucM28WOUg1ertpsZVXGq/o6hogDZB7QGD7jq1UsY2YMGEKwoioB9gyha4rll/HAlf3BnDk8DGMGz0RixYtxk9+8iNaouGIJCLccvPtPLeM6qaKjSMGfVS7bW3tfNcA0lKz8PZ6EexmxEWm4/yZarzw+xeRlJhi66uPHi1lRYTQ+iUfqh1AackQXn5xP9ppkOzZV4Admw4icCga62gIRLNhnTlxBLffvJKCX4MjtJY7+4IRFRqNgOEw9LT3wJ9cMSgwCicp2MOByaQ1QkRqCDbCYRpUmmuqoUzNfGpoHsK6t/ajt98fPRQcUdhBLZeVHnNrhcFR5s6feGdgQBhqaxptepr8Gqli1QWmiSr+1EDdzHt6cgpiyTOHtV6e79JMfk2q1sQW3avYtbWjnhGCFxaexs4du6jJJJw+2L3zKF58YRN6ekk5AoJpM8h5FxsCG1Ifubnoj3b7mD59igmS6p+pw/Wrr7OVl9s2vYSN65/E47/7D8bzOzz66A/xj//wZdx7z1qsXD6PwDAHE8dlIjEmBBHBw0T3fmsYmlqnnd/YVGlgdTBuHvxUg9RO0FdV6+r8ffmll21K/5e//GVTIxrtkeWtrogKqomVRK+4+Cjcfc8t5KF5dq/c76m/Kjo61jzbBgaGUDgDWTgdxhMLCo7gAo0ULWdISEhjSwqjtf8yW+YczJ+/2Jz722Itn0AKajwt+Vxa14mkAK8gIiIWixcvw4F9hyj0FeYw4LprVxvBl5+f8DAaPkSCyVPycCL/hFn0ZXxXBlE5lJVEBYpG0oB0GlGHj5xE0ZlyJCXz+6HDiI1KJGpOZoWGICA0HmfPNeAUESP/1D4sW7GcHKqB6ukU5i+Yi9df34bX39nLSgwgd0tDcwurn5U8c0Ye3ly3FU898QbTMAExUdFEwhAUn67Ghm3H2QCjSDliERbhjyPH8okmcZYmCaQpQgqb5kMOs9IEG8OaZkfeduZ0JUJCoq1c1Akv57WVNEBKK8rNE/KZkvNIzyKvY4X2k3LUNJLDR0VRQGtZ/potH44KWvUKEqwxo0cjIjoUU6ePt/e2dXYRMVtxjIDjHyhuHETUJS9m4ykp1cZb3eb9+OzZIiWKbYk0gI2u8HQhNm3Zhs6eTiSnJzG/UURdWtr9PRga6GMWnC4y6zlTxVDYNUFFDdKQ3Qi8cwwx3zIUbVCC918cIbqScCrSHuL9b379O5QUV5K/tRNFf02k6idyLcIkWs2Z2WmmjmWlNtU3kCfuIU9MQEtzOwk6CyAsCmnpmSgqLCBh3mkwr0kH6qfUrO9ZM2ejqaEWAUzQ0kUrqSZ8iCwdVB8VyBs/lWgIqtZgPruRaiKNDaKGhtFUtLZ0WcsbYCueP38B3lr/NqZPncUKq2YjySUynLJRpHamubWlnS1+FsaOHY+a6hpyqj0k5sOYPWe+iYRCBFVNZ2cbRmXnoLyqyfrp5E66lo0wO3MUIiPjbM7ojTdeix//9BFWTjxRfQEyx+ZQwCtRWJCP2TPH4Ic/+nc23sU0pFopTMFUY7FE6yNopnG298ABjBs/Be3UHkePakZVGyZNEOej0RAYwPIOoNGm6WQUTO1uRgQcYmWqss6dqWJDSyU4dJvLGlnDfbSy5dKmnbxTo0Paz6iPlb3v4AHUNzXwvgj0UOjaiaI5mVkoPFuIGA3BEhD7eijEtLInTafWo3CnJidi+apFWLx0Efp7e6lxisgPe3lNBk0gZUomFoWK6WNrY4nxk1zbn3Sio7MPBw4exe8eeYa0YB1OFRVTIwQgPDoRUSw3DScLGe05CqSQWocriAr6lOzqU6sa+A176j/AV1LR6XOorWoxVXL//XcRTX2RkpyMvAm01lWxFplsTqozIp1cs8ycNQ37D+xmwmJ52YdW4mki7Cryy/Nm7JwnmkpVF5+tYEVOpvFz2DplJ02cYV08HT0tROYWU/uaCpaQGIaXXn4RWZljiRx9iCPH1M7DZ4uLyD2TrScgJDiM8V6wTvWc3GxDfLneLikpYxqpYplurUIU/2lra6X1OpZEvZWNqI3p9sdNa29C/onDuFBywe6NIuqrF+Ha1atpDbchLlZj6P6Mr45pv4nvj2E6klBV3UIaU8k8HsXqNfPYcCbid489Z0tphXo9Xb0UqEFMnzsb8UmJyD8un0hz2TgCme5gZKbF4vs/+g3OnwPRtQknC4pJORqY12SWndQ6q5kWeuGpMhpC8cx/u1m4ciqbX1CAKGqG0ePG0mCj6ly5AqPZuJYtWUoNMJZ0I5BGSoCp9oxUageWs1zZjErLMMoVEjyEGfOmmODQLrQ+34y0ZKrqa3D3XbfarK+y8hKWU4NhuyZMa/tA0Q0JjwPt4sn8xjKWgzAt3Cs8fRYvvbQOTz7xHN584x2cO1eGrp5+Q/7goEgEBgeTBgo5ZTyKdwtUnVEqobqCDKr3RU6F6sp6GjelGJ+Xh2kzJmHn9oO0khuwaLGWeEoNiUx3EgkrzXgS/P/kZ/9BLroZx6i2yqlS/f19yPmSTeWrwhsbqR4ryzFj2mycPHWCKmaUdS2NHzeRZJrWfEcr3+xjI0B79+1mC+6iEdWGubOXmJUpq+7woYPMQABSUzKZhgAKwAAbQwwNMKnuYRNCWZi+LNDJE6excTkbm9az4qXqzxaXWP6kRkVD/Bhvd3e7zmA0BTchMdEWvkl9Nje22sDAwQPHMWv2UsTGpiEkLBRbtm3AddffynRohlEvn9GKz2iq+iiq7OO47Y578NKL68ip49HQKu5dTy2TywZcRau5j++rJZJmIi1jPBt9FCbSCDxwYJdN6A2UazafbjFXG4cuKixHVHgCUbLNxtPVf6hNCY4fP2buxt9+az3pxJt449XXzN23+kLbyUU1G0maM4n5efnllzBl0lQ01NZj6sTJiI4NReZoGquahErhMEONn+rn1RqrmbOm4v4H78AS8kUZOeq/jo6KpCZqIPL2ICQgxBBetESqXuWghg3y8ACm2dcnCG0d3WxEmim2Ab/+1RNMwzrsP3gI9QQfP1r3wbQ31MXoR447PKA4WAM0DlX/Es73dMLrkg4B7vPPvWScKSVpFAqLTiI2LhlBwT6UfDmBSsbPf/oTCto5zJkzDSdOnbHe/907D7JAg4x3VlfV0JoMQwAt26VLV1Cw64i0Q+RCLKBp03D48H7yIX8aFkGYOmUO5s1dirPnS0wlRsdGobGhHqGhEUS4bt6fh82bt2BcXhbTN2wd+RlpWeSzwSb4kZHhVPMSgjLkjs7ke/pswsiMaTNx6DBV8to12LSRhk50pAlrQkKiGQjapUItt6rmPDraOqnuBjBl2nTMmDMLbe1tqKuuYMV0Gcpqr8oOcmdN+iivIMoSHY8czMddd97NCvXHnt37MGbsZIQxLaUVpYiLiCG16IAf8yOhmM489PUPIpKCVlZ2APPnJJCSbMehY/WYM3MBfvrj72PMmBSmdQVWrZxMw4Hcj0Kw7rU9VL3j0NJaj3BqCTXy6oY6apuJqKqsQnZODjmgL3bs2W3zAw4zv3IAJp/yjXUSxkn45a9/gZtvvMXyFx4SDgT0I2VcAoX6VfztV79MOtXFimfNS0CoCW0CNIVAho+2d9EFacI6lvtbb27Ea6++jYITp8lKaRQSzTX3dXiYRqDGvqi+pW0tMh5DJrQ87yODzlHdQ6QooSFB1n04dco0zJs5FXPnzbCpfHrs34+1Czm/+s2FKRFW4WaDMX3amH6AnHDX1r3oaG+l+jqLyopC7N+3HVs2v46amnMoOXcCq6+ZiU8+cDNmT8nGmusWkzfOoGpLw9w5E2iozCXhTkN0RAD8hntQVXEaZZVnTQjam+tw5uwJdPe3orW7DR39vUSfHryzaR3OFOYjJyedvLOIHHYzBmkcaOisjahRX1tlC7qSEzPYSocp2BEsyX6q9BKkpWWyVbdR9ZYiOzvXJiOEsBIio2LQUN9MDjzK+l3V7ZGRnmsLvZ5++gksJMW4UHYON9ywFnv37sd9H/sYtm/fhoXz5+MCqcLxo/m2x08UUSM//5jx5nFjx9kY9szps5mGMCJ2KI2n0xTiXuO2mvO5bdMWTJ482TrHi4vOUiW32rptuU/U9tPd5LjhUWE4fbqWQrYUx/MP2grNmXOXUIVHISHZD2GagUTOd+JEMVErEQ00dBJJOcQ51SUzKjOTdVON+Lg4VqiPrSRVx3xDPYV91mw2NnLu9nZyzRiU875eao9oNhx1jQWGBGDz9n2ICssiPwxESDiR0BaiUTIoV6SFTjBVy4MCp8/wiEAar+Nx3/23Yu3NqzB2/ChSgi40s7F0kIb1DpAmMB39BApfPuNLJNXojw/rybrOxDepsfxJA+R/qYGaqeDUabyzeRN++/jTeOn1DWZIN8Rkwm/hw1/45tykMOsTu3ChBNs2voMnH/8lTp3cibiEARoc2Zg3LxsLFozFddfNxh13LsfKFVNYMWMQT3ST9zBNwfcj+gQF+LDicljYOcjNjMe0SRo5mo/777oJ9997E65ftRBrr1+MW25bYV0MkTR2mkkTEmMTcKG4mOqiC11U43up3opLiplZGUdnrVwqqy4gNj4E8Ym0gMnDoiITmFlfVupenL9wCqlpiWgln9T0ODl1PVFw1IZDu7q6iSwUXJvw0ECKMg4FBaeonkkB2NLl5ECjWFlZOazUBhpPMymI8UYT6usbsWTxIqr3HlIKP3LwQtbdMKJJDUQT/PxpLBCF5Xfo3Xc3kpc/jEM0DqKj4kxQ1ZvQ0trMMpxnLmDkK0l+kiZPnoZGNpg33ngT1666DcWsDKV73/4DfDYc/X1tWLFsLiuWiMM8ni4sJQrGkQ60IDo8Ep0UgjoKoNIhr3Py4aQhRGkRTfMrPHUK2UQkbX+tOalyd3P4EJGaxqM2IQAFfv1b2xAWRYM2dTJ27dxK7TeZDcEZqu1kww7QfFfKpARJxrHN7qegDg1qqxaCGIUvKiqCqDcBt996Iz7x8MewdNls8vMI9JMCdLd3o5tG1bCvViToneKXEnAFoakzVCl+qU9/X02jC0VLYzvrpxDH2thGetMyvnngye/hqcd/hed//yhSkyLw0ANrMWMqBSw7mWpEHcH91u80PEBeMTAMakzmQS1AHcw0iJgAGVlSBQP88/EfZKsJ4TPOJIqOLq3cG0AkuUx8dAQS46OQlZGEhQtm4M5b1+Deu1ZjzZpFyMyKZUY6aBjx6G1nYRBR0Ye6mlo0txBtz50mTz1JQ6mT8J9uBXWaxkhzcyMrqYucssYmOEyfNgPnS8+Qx44zJwFtbR1KsE2hy8nJsuWwfX2dpvrbqHavve5663YREgt9amqqbJpdhNRz6QXrN5VgS1VK1atrRssnLpSWWUNQt5bWNZ2h8Tdz1gzzQDeKFrIs0vBIGTCBePS3j1rc0gIaxChhvPICMkxrXbPyw8Iiyb/H4OChnZg0OY2VPpoaUnw4EEePFBEIUpgGqfVQm68pqiKLXI1EU+C0siCYPE5G0IWSEgpdGiqqq0ygNB+19MJ5NtJcGpyD2LP/MCrLG3Hn/Q8QeWsQFNrDMqGhmDMWLzz7FlHUn0IWy3qlweMRShMpCRIFS/8L0WUI+dGw8eEhJxKpibFYvHAuPnbv7fj4A3dj4pSxpEXV6Kct4kvjrptlbnHRuJR6V3zOIRJJ2dI1YwI8N4a2wie++Y/f/Ke75uOWG1finjtuxIQJ2bZy0Wagi/AOCYr97fAl8fdhK5DDJiaZf8R/Sr1a2DA5RimtwA7Sgf2HT7LlhLNQy7Bx2w5kZKaxQkOd1sNH1IAcNqJ11eoz62YrDLR3r129DPfdeSMWz5+BtKQYtJBWdLQ1s6IoqKyIwaEBNDbXE1334uDBLTRuCtFGVPKntSfkXLniWsTTgvcZ7jNOqyHQlOQ0qtQcE6xx48dSKPoodCVYunwpaUId0tKzyU+lsrNpZBwlv2zE4iULUFFZZlRB8yK1Y1oaLV1mwoZONU4tFyzJySn2Xvm81MSU+rpaqipy4IgoUpzxRKVdjKMJXR09/D2JjaiP6NVL9X7aM4o1HnUNtTbaEhkRQq2TjRuvn8k6IDKzoLSbRf6xs4iKiLP0R4TK6NNAxg6jKOblmAJkHueo6lXZ6oMWSmsMXn3S2Rmj2IhPWffeM8+/hJSMbIujvbuFDceP9ROPb3/7P9hAO4m0HUTYyawv8khDNgmO7naCBNKZE6BDoiorW3XpETZySyFkgL+GRzNw3123Y+2N12HWzInmBHcy+W8IOarsid4eeR0hr6ZsDROG1EPhR9nTbLChrInwW/zgQ9+cE93HF2hcnDyBL/AkgzfprZIk51BXlaRaqfG0H0amBA/T0jzMzISyQjtw7Ph59Pb6syL8kZicih1bN2Phwvm80RkR0RxJrY9R5q0hieCIizDOIaKFqEISrV/tvnD72uvxsbtuxI2rl9JaHoeMUbGMt42VLauRaE7IVvIayWNVyVpzIyv/6NF9yD95mFb/aHK2kzSwwshliol2JebhV+PSMlb6B4YM9aQK1c0UTY66ePFS6xmQW+tVq68jPz6L2bPn0Lij+uzoML45ecoUayxyiqWFY0uXLrFlFFp+G0N1W0cUT01JJxqOMwTqp/AF+IVj+oxpvK/NRtsOHd5nk6PleVhzBrSNdGd7La5dNJ0GQxcrzQ9NzT3YuHEXyyPd0F0jQepFOHmq0CYWy3JXv2Yw0fQ0qZAGBooKTiJ3VBb2HDiAOHJUDRseOnIIqRLSMyVYTX69ddsWmzu5e9duUp9B/PXX/hEbN+1C0bkihAZqKqHHiawNp14STqt/qy6qdp036kGYsUM/tRpJsCOhHiKY9NmM+9zcTFKVRbYf5rXXLMP8eXMY/wDtiGqidifrnaaVL7XIAOWA5TWUMwl+yx5++JtzYljJkhJFap96n4SFn/zJd3oO/a8vvEaupWn2z/z+Gev7jE1KR11jNxqaBmkILWbihsilSigUMUiOT0YPEbWppYvqNAg/+uHPMWVGHvyDlBCJuCdeBWsIFFJLBgWPHDTQfwAxUUHIyU2hsTURt918He6750bcctMKXLd6HqZPzaLl3UWOHIxzxUdYiefJd5oZ9zDyC46hsrqY6HcWgWQZh47s4fdztkGA+NekSbLm9yEhibyXqnzB/IVU2fKv6WtcVIMM9WzlzU3NbHCaHTXeHLCK50VQrWoeqib7ZrDiT1Jo09LToD0rperFX0Up9uzZYWr+7NkLtMZzjSIUnCywftzV161BfHwqEhNTKYBx5Ib7iaABSEpNYakE4nN/8w9EOLBhVaL4HBvJ9BksWSpBaqpIagWN5GntvTr7Dx05TApUg6TYeFv71M8yjIuJ5RGDKH6ePFWE4yeKbNTprfWvE6UnsT76aCUvRVBwNPLGjqVBeowGVjCBYIrJoUBK4Cm5cFSwV10x2C8TEh0jr6nz3kFZEytxWoJgULAfMjPTce21y/DpTz9ILTXLRhCrKiswJKozSMHPpnAueejj35wXKyvdpOFicCDa80791kGYtOWyg4PkdKV4d/tOzF4wF3FyPEpB7NLIil8E9u4/Zj57klOSsH79Jlx/zQ2M34ffN2L3zhNISY3EwiUzKACkDENyIygi7gS1SL1U/WYa3vXxkRWpVqkRa6ZJnf68LkUQSW6UmhSNcaMz2Rrn4+Y1S/EA+c4dt1yLpUumIjMtFTGRgVSZjSihsFyggHZ2NeFcySkKv9bltBG1RtO4qMbu3btw0003kl92IDQkgsJOdZeRznwV24aqZ86csdn67ri2wi9/+QsT0FGjMvHqq69Qg/ia8aFNWzVTh4Yr0WGYHPCc7XUeH5dkvQTtpCrHjh5HNTmhulkyRmUTaZvI86JRcOIYfvirX+KpF15Fex9RiGr99NlyVJZWElVbsWjuXEPHUTR4NKY+icg8c+pUm5U0dwoFlwjdRQpUdP4cufsgDdQxhtxC/fLKWtZfMG694y42tgbTDjL0ps2aZ9y2quIsCo7voIr/Jwqk00n+wcKpezyHXfO+fqk7SfHot0sTNPtfz2pELCkxAWuuvxaf/OTHzCGan/8wCgdC4PP/bdk6/MWcHnup9U9ZJE6QGncahNTtIFp6+1F0toxWYhqRgQXb32uTTAeHWzFv+iyE0sJt7BzAt/7tOxSaeBJhP/zVJ7+KTKqthKRkPPDAnZg1Jw/33rqYJD2W5P8w+YcfJk+YYFxmYLATgSTanX0BNC6KzA+m1Ib6IdV2lEUVw3vDpQKxaX5EPTkzVYtVdobYMNo7yGO6esmL69DU0UX6Uc2WWk+O2GyTdM/TIk7JyCS3i8E9t32exh0tdELtgf27WLEBeHPdG2xsiZg4aRot8R4i7gR873v/ga9+9WvSXqQS+4m4oHBmUiAm4Oc//xlV/TJoK0LNc62racXd99xH9O1nA92N2fOmE2mPU2iX2gTdiROnUGgb8NtHf4pjBQcpNGT9NETVUyGNdfsdd5hhuGzmXJYTKQL5bpr55Axz+hiZdz82BJWEJsOo4lVnMlwVSb/fALbs2ottuw5i2bXXo62pA/MWzEZNVZM5PvALCsaPf/Av+NQDVLs3LmQZ6q1OuTp9mE7JjxROy/zF4JEd2Sh61gTxSs9cOqfeDrlmtEnXbES+/r7oI1X7Xn4HfP5x647hL+f2XRROZ1jJCSac/HQjKq1sxGuvvYXKmmaMHpuHZJJuWYJalnHtwinoY+F09vTbcFVw8DDR5gLWv7WZyNFkw1l33nk7X96Le+5ageXLl9n8wmoKSVb6GDz22DN48IH70Uf+8fbGvSgjqf/O//sbZl1WO6HeC9klfFcLus/y4S9i7YYhDPh0I2BYDqla8LtHX0M20So+MZwosppoWYvm2kajHeMmz8FrLx4kn+vAqutuoKGzxTylqe+wo7Md16+50SaVSEDS0kaZq2rN8dTwXWZmBnlwPyZQ0I7nH8DjTzxiE2a0+GvqlIVmPFURvVTEOWMy8eJzT+G+j32ctEU7wvnRuDuFJ574BWqbS1hhfRQK5pWNVpMiNE1OXo61d5AsaX2XBzntYTlt2jTzsRkbEm5zCvwC/G3TMI1kaV37ECt/gEJ6OP8Uxk2ahe//6GfMSw3z0IPY6ESsuuYm25IwIycMX/z0ar5Lq1vZuK3edXi+659HFt43mHCyjjz3XukZ95yLyDat0q1jZvwHJ7vgt/TBh785N4Ynjc3qIedmBTvFQ+tTWN2IoTW4cME880A2c9pYkv1YZCTH4NjhbcgZlYGgQH8EM12h5JIagctMTcLyxfOwjMe75DiL588iSmZjJbmGVGNoqKy2VtRWtrDSatDR1cLCZdpogYpAZ6TFMS3yCHepBXpn1DuD3sEyy/QKO8VoaYLxXJDNkHr62c0k5Q8jOCgZW3fsRkJyNAU1AqnxYaaSN2/dg7KyJvgzI1J7WZnZ1pl+jFa89ifXvMoJEyfaO2QklZLeqP/wlVdexY033IT9Bw5aR7zW6nd1dpMjLyAiBOL06SJMnjTF9gFavHgF0+yD5uZ6GgMUkNgoG/uPiYmgEXeIvJ2GnZZeeJqX3qWpavJ/NEQU6+ztsR4KTfxobG7CycJTOHj4EM4Un0E5qUIDz+0/fBBvbXiHKHzC1hqlp4/C0SOkVGlZNIhuQgo1WyuRWt1Trbx/1KhEzFqQh9E5KSwtVp7mS2gyCrmVH9OiHgHvcLEeZBA5EOZ86Jsseg9qKly8l0F15Q0u3tcUdE3LNmxsffnHP/XNudGEZpaDPyWW8RryKLhV7n76k8totoqfiC2Rw498sbWhA8nkUtGa8WKWM1/OB7RgyUeL9RlVYOAg8sZlIzMjGbk5yeglcmjZgDYbnZg30WYOXXf9UuRNTKZAxiB79CjkjkmBvw8tVqKS0jMyEwpOkxGqOmrfbYUKPj7aL0ctWLyHhJxp12z2+rZelNU2IDAsBHv2b0XfcD2WzV/MfA3g7Q0H2BhjERWeQfpyCmPGjabRMNUa0c6dO3DLrbfgZQqhVKrW45SWlhG1plNo+m2eQGhoAPKPH2fDyqVGqKMBU0pBXInMUaNxngirzQ3U0a8JK7HR8VRfGjIctAkWMlASkyOxa89m67N06k8lr/xcyrtOi3troZsan2iXUE7+8du7u1DDMtVUulq+p62zg4LeSApWbt1XWs779LPPW69CXGwCCgtPUlMOQf6V+gbasGXbZvLoR7H+jXexf98RpquGeYqyvloheBBVvwEB/xkFtPF4Vzi9P1Tml9I8su6uVJfuGeeaZiVJOB/81DcXxMhq5gvVPcDCcoNzm/OA85BaBF9MyTZ2w/tt2n249py0G3kwIk+rsa4oO5zfklR1E3z3ez+i1Toe2VlpRErNhkmkwKsjl/GrP1W3yhpi61W4lBldYXxmNKkv1nG9p8M5zzca8usnf2tkwnNNDb+2wYdWbR06SbajoyIQHz6Azz58B4Kp8ls6h9HelYJpM1YQZTLNj/uM6VMMdXZQMMeMGcfKCMTJ/JM2Zp1J6zspOR7bt+3BzFmz8MrLz5uBo9nd8jKs9eQpyalITkxn+kJo0bfYuqUBol0K6dCuXdvR29OFWHLv6ppKCuUGayxW2cybkNJBHzfvVwm8LO2mQ+XkotKQqwGZcXV/+VMbNREElrKxaAJIa3Mr7x1CRV0J6psrIReHne09bKT+LKcmFF8ox+79h/HCK6/jUVKy3z3xAl59Y6PNwgoJi7ABADlM0IRngYQv62+IHFmvN9Cw/nAlz6kPqyPWmzOHU51NTjrdwFsuBj27t6Effss+/olvzo3TElRGyIc1/d4bgbyDxWvBIcsOal35XgX3vD7d72YhkhPNnT2NCCRxFKpJBRsOXEyl+4z7nPMeZYifnnz5sSIHbAPRUAwSzQZ4fkjWPAXEEVgn2EI2Uo4NG/NxM42dnJxc1FMg0tKiERPrqPsjx8qJ4qsUPdNHlUthOlGQj4MHD+H669dYn+b6N9/CZz73eevGOUw12k7DauaMOdi1Q9sPzsZtt95jXWaaOKGpfOKWmiCtvrvW9kq89ebLuFB2nvwwnHydBmPfsI3zt7ZRvfe22cQOm4HOynMmTvwRwYrSU5jMk/pctfq1rqER8+bPwzRa+AcP7TXXPNoiW9siunsfCRS0TENlCWquQR7yR9HU0oHDB46SwqzDU09SWF8hbWBj7ezqR2+/j41yBbHhSmPZjhyqOzsYpVWdI7QKAikFV37EOd261qd5mVtCzjk7mlyGgjmgSlSWPDddMeiSe1yq/yuGkfG4v0elp7IRaMti/jHj1sI8x5WCnnOe1aHM6JyWzQ5j884T2LbnAvILm6lm22isaOlxnaGygjJvdMnfD21doYhPykRtTQU2rN+ITZu2ISkpAydOH2cFBZKHxsLHvx9bNm21MfipU2cYR8yhmm5pabYRjrFEUO1UoW1SvvDFLyPAL4TqsYjW+0T09/pT0INMbUbHhGHjprdN9Wm6WXxSGJ5+5hEyH5Y1pba3pxP19VWIjY+khf5L1NSW0g5g3vR3tYL4rwRGoeoZGhi0USTJvJyG2aK33m401tbjBKlIaXkpG8+ATSy/xO1VbkI5p8T9NFTN5+1gObKQCGS+bFQ95NLn8O7G7bbLx+OPPYfnnnkNb7+zCcePn6K26DR3P/39qudA2iTyH+q4pbTUqW4873SDW9fGOZc8/PFvzomX328hJhMk/eAJl4TCEyy1noPc0mTf8wJJvkm/bhtxvFeGNWSpcXddVeKufvcQ43ZGH8RklB6epFBq0qsWYqVlZKO51R/XrrmHSLAHoxJDsXjpdBao00otD3yXCP3pogoEB8fjbOFpfPzBB1ho3UTGHfjkQ7ehtpTCF5WB7r42m9pXS2R99rmnERUZjVmzp5rQT5s6x+LSlL+tOzZhxrQ5jGPArPG0lFRDcc2LrKmtZP0N23aBeWPH4dyZMzi4fw+0BV9nT4dNtq2qoWDGReGJpx6lwPawDJnHKzR2cbuRFfhhgluaQmD1LAQHh0FLhWvqaqyu42IySE1yoN3VqmvKTDNcVtcMTv3rCxPmHp7zTnC0mVAwMCCYF/zRRc1RV99MA7IQW7buJkd/E79/5mU88sgT+NWjj+H5F19FRXU96ps60DXA+tHCu5BQaNNauU5UHFL9O2s1UsgggZSTUH+hmATN6xDyXC3oii7r01FGnnMjjvcGdVvpijJ55TvcIEel7uEGPSFmLPU+wFZ/hsbLcH8vEqPCsHLZbAT7DaJHhlkwCTyts4HhbnuTHF0lJMRj48Z38eb6t2yERrPJw0J9rY+y6PRpZGWPsU71nt5+s6qjbW1SBC31NlauZjIFUMg6cfNNt6GP90gwNWVO6lgd7urU7upqo+p7jsIXzt+gyp+F2bPmIjU53QTj/PmzOF9yDps2b7L0Xyq59wYJwvvVwQcF17hV3s9pF2F+12yiOfNm2jRCrQ3S7z+aRngFvVJda47V7owOCcr6en1QXdVMrfMs/v7v/wUPP/RF3LjmTpbNMixYcB1uuuk+PPCxz+Gfv/VDgsEZcs6HPvnNeTGOOhHyjWwdVysc4wr8FI+5LFgc3ozvvcGN81IL9A4jnqQ60Nw/80rB+8mOtR2Oge7QQCC+94PfkbzXYx9RKjU+COPHpREhy3HgRCf27y/jIfXShNG5qeSV5+EXEIeuXq2fjoB2uz124jiuX70Ezz3/Mg4dPW8TSrpoGNx+2z20aOU+MNBmQWmN/eJFS9HXB5tR39ndZpOpNbbubsyqsXBteP/c80+ivrHSZreHBIRjx9Z9yJuQR94pQ6OQaXccWsn41BCrEN67R0Kf3t+9g/e1DxPc+02L8F1+bCzSDKdPnzJOPTjUjZIL2vr6DxNOV/ivFPRex7DT+3nCNKXSE8C6U+f7EOmEJsIMmfqvJeKWllVSm+XjnG+kI5zzTTgdg8TxT+68VAJ0NSGSMWTSKXXET/fQgITOu58655H3y4JaqrfQX3qf82nvJDS29wfgO9//EUl5IDPUg8iYSIcb+/ni6MFSrLr2PsxbvAZFxYW4UHIM02bOxLnSfsxZdj3yxk/H8WN7cOedq5g7TTqJwkuvbMCXvvIlWt8TMHnyFOOPw/3+mDlzNiZNn4s9e3fjq1/+W6KfRmcCyCGD8b3vfodId9aMHHlpKy0roTr+JXo6+23Cr3al0KjM2TMlqKVKr28ox8nCQkyZOJOC7oMbr7+LwtyKN996Be09jcybehokDE7+paG8y/hK5e2G97v2fuHSY/oyjK5Ox41MbV01BVYC84cJp9Kj9F8pqE4vIbLkRfmWMFPGmAzHcpe8qc6d+3WfRo2QO4WiRenRnEzdNKSHPbnQCxXx1V4sxBykYJJm2TFEWqDBT32Tm0NtsaJpa5rvZ28eEUa2OL3XOfSd76UwDrBF/fY/n8WKVV9DTWMsXn3nOAt0EAQnDPYMYf/hQvgEp9kSja9+9uuYP+dGbNhyAPOXrEJfD1HMNwg3rLoeJ48fs7mTRcVF4gk0AMjDaChoI4PkxGw8+8w6oloQfvXL32By3nQaK+AxzFbdCT+fINuGeu2Nt+DggYM0tlpo1U/GNcuuo0AvoHXehWdfeMom8zaQz9VUVcI/mI3LrwPtnW1YuWI1y3AQp8+fRFVTOdW8UETTzC6Viftd+Ve5CG1Glo8b3HXj3sEtu/cGnVNXj2YisDypcsTVtRa9jdy6rbcBQwG0igMJFHzfkHo+2IjdLh9RENWn4h75Tu9wtWuXyw7TQs1irrp5yIOfNIc4q9MwBEhuXhQfhdRR65RcndBFxqdI3UMvvtLLrSicR5yDaldxaF2yPI0N8LdfYBizpgToXnviQwTFQx7G1rN5+35WaD9eXrcF8fEpSIwJxOzp42g1iqcFoqS8GWPz5rJxDLD45c1iCC20lM8UV6CxuRWbN76FuqYizJk7hcI3RJToQUNjD+bNXWSCqao4dbIQESFR5jhhNNE0NjoJ8XFp6OkaokBTgAeobih08oq2goI2POhPg6gRlZWlaGtrQWRUKBuxL5JTMjBx/CSkZ6YTuc+i+GwRMjPyMH7MJOSfOIgnn/kNC6mH5UH+TKpwxTL1CIFA4crC5twz8trV7rVXUMsM9/dgUl46Vi6dhbG5Gbjz1utx77234cYbVpHvTTY33KeLLpB/x1GACTE0SlQ+4tTmN5XRSxbUYK72rv9qUD6vlBc3DGlW0kjhNHXtFRTJ5S3gUvC2zjUrXq3zhVe3UqXV4cDRYpw4UYMTJ08jJzMFQQFOh/oHBU1W1djqoaPlaG2LwdKlt2DxkuXYvXUzUpL8MGFsEht2LzMViKrGbqRmTuH9TD+RUWtlfPwCbBHZa6++RAPgJGbNmY1f/PJRPP74S5g2fTHqGjTjO48CoBEkPxs1GZOTy7TLmi+2uQJy0NDbox6MAezcuYnCWQH5kBRPys2ZCG1kGhERgtNn8rFh43qz6BMTUomaNTScWk3ta/XmkkUrbYnu8eO7UVKh9dw9VlaOV7dLQRXkVvx/tfJ1vyvo0mZCQE2DU00mpUXZJPIffv+b+PznP4YlS+eSX6+yCdHyq3n2dCFSEhOQk52Bt9a9jtioaIQSRcMiwzBpUh7y8saYwabFgNpDXnLg3XDc9Hof3mHkOVcgFUbeOzJcFM65sVQhgnHe73ACJ1xCU6pvqme+6rJI1V3DS/bc4HAvGls7UFXRh87OCEyeNh0ZqWNpoSbD36cTEWGeoS+GKyVM53QMDfXAPyQeb717DPPn3USh8zVHDJOnTCK65WPmDK2+7OL7grHzUBHGj5/Bp1UpQiRfnD1XDC2t+Mbf/j2uu+Z6tLZQ7dLYaWbaWlq1zck4zJyuNfJD6O3to7HTTv7V5rGiz5OD+iIzM83Up1YCyIg4duyQShZjRudhoF8d/8w31fNrrz9v3ULiq+ERMTYGLU8cE6eMs2URWovT0dWKsKhANtJjVrbOhArLsf6z8H4AYO4B+SeObd19VLnqVlPBaxRIe/9odaQ0l6bcLVgwB2vWrCTKz8f3v/v/4Zrl8xEZQa1i2maYn4M2I0wrE/LGjzGaoWUUUydNwMcfvB+ffPh+XLfmOtx5x83QZlptrY04c+YsQWIxxo7JRf7xI+julssYefbQcLb2IfI3CsXmRXCg2uaf6IMf1bf1BBFsHIPMyZOCfkvmPL8sj/bNI8DDOZPh889bdg9/NWeABocyrpu8hNPzqaDvtirTuj6cIOFUlH2kDENCM79IfPYL/4q6Ol98+9v/gp3b3kbe2HgsXziRZXmJR7lCesVA5Hv21T2IjZuEnIzxNobsJ++5TFtFeT6R0x8xUcD5sm48/eJ2fPYzX2fmgyzdQjdtiq8lFJkZOXyndsToxRe++AmcpsGUNSrbjJpli6+x1YxKj/xE7ti+jVb+VKJhHLZs3YC5c2ZSrSmd/qycTgQGsbCGKIQz5tHKPY3c3HHo7mnGt/71rxEVHYKFCxajsaHDlnxo3uTMORPx20d+xUJWbajBDdKKF+IIHVUGokofzgBxG7KlVeVGNas4SbpYVoMY6G1HblYGpk/Mw7XXr0BiUjwSE6NITWIozJeQyjtY5bun+amVCVpGUlJSYktQuoi8AiP1PcrrdNmFKmu4cfFxyMnJRlpqivmp0oK6goIT2LXjAIpOF6O4rBQNzY3UFtpb3c8AQMHSzX/Ku1v3rgi4jdKE1T6dC4Mr772CcHoeGhn0kEYw1D/pCpmvJnrwj9qOP4Kxfdcx7D94Dg9/8ssIGA7F5s1P4O47FmOQ6KSyGFlQlxLq4Vn8/s7Wk+joS6ShMg7J8fJ9xHfomj+NJFpCr7zwMyycPwknCkpRXNqCL33h7xgBM0haoY7sp596Cvfcey+5oWLT7JoBlFwoxOe++Cloz/NxYybimpUr0dQob2ja1OA0BSoYWzbvwpe/9Le2jFhre5JTEhjnELo7h2mYOb7XtVnCkSMHMWP6bCJxDV5/4xkaWfm28C0leRQKCwtobPliDbncurdeM69ublAfqOKjmPGTwqm13AyqHLccvIMJEM9brweDJtPYLn0Uyr7+bnLdEKQmxeLeu27GAw/czmj7GJfmcmrSiOKTsSrPxVcOKu+LAs975fnEPR8QzIh4WktHVN+uW0On3gkC/FRVqvY1VKxJIfIS18Myam7pIIjUY8vGndi4czva5FSsro7l2I1g3qMY5HFw2C+ImkbPOY1U8TnxOvkeWHHPlYTTKTQFCaoJ32A/EcyfWo73MIKLwskClirt4yMam3733UMYPX4mikvO47Mffxj79jyHm25YhKHeTrv//YRT19SB/dwbxxARPR1J8aMQGdTPNGk3Mz6nKWT+QXjm8Z+jtbkCFbUNlMcgfO/7P7XK0G5iJaUl2LtvL+6/735bMIbhEKpdPxw4sJOUoxrr3lhvKkj7Rfr7htsk4PbORiLhGDz3HAXtTAHTeyf5YxaRNM/UfkBAKAVuEJu3vo5zJQW4ZsWtjCOAPPIAOeox1DWWspJ60d/nYz4nNcFafLSd6ty6RDzBPCOPEE433yPLReXrIsoA1a4NG5JHSz+suHYO7r3vNkyYkIuwUJYNr8mI4RtMOC0uUQF+OqV75aCOQ+vXViDCC0mVHr3XPS1NZBONmXZROyetDkA59/C3emgsX3peRpNiHrYGT1SxspPTi/Pny8jFa6z7KjIyEs0d3Th58hQqKiocbzCNnTYoIgqn9/QuvRM+/0Th/HKuugycYI3OE5zvLEi+XH+D/hJMBznFLPwotEOBkdhzoARDXfHkWlNQ1VCNRx77LUZnxeH+exYjOkiIqORKlTmZ16b1OiPhlzU/6KdWTw7Y44tf/vZdGi2B+MQnv4AhcUH/CEuLGgH8BpCffxiPPfZLnC8twh03P4ibb76VqjrFVNiBgzvQ1dWJlSuvo3A6LV3pLSoqREx8KIWpENGRyTh08KDtgFZNC721qY3XYnDm3AEcPbkPo3PGo6/Hn6p9Caqrysm9PoGe7l689MpTNNJ28bnxptbUZ11PwczPP26t3xU0BX3/rwc+Q4BQociJly+RXwIcSMHpIoW4Yc0i/N3ffh6pqXHME2/jPfZOj9DwjBPHZcER8KsFPScOzC8X0+4drnTuvcGjHbxeb8/xn2kLfnGiYd1Tjtw4B1mAMl6l9VRcWiFQWVGH6goN8Xbjta7ID0j9iCBhksDq8FHFwx8VlW04f6ERWbkTKflDtPhS8LUvfR1jx6cgmnxMiTEC7xUUjxxIDfl287OXQk5CPRyO3g4ZJWVmWGipq0YS5IhKExPEddVl2t83iOUrVjGjgSgsOo5HHvm1+ZWXw6zY2FTs2LGHz/hD+4oPaecxHupwf+ftLSgpLiOHbMfsuTPN20cMDYjlK1Zi6uTpCPAPZKX7oK6+wZwkFBefRk9vB95Y9xoFv5+CWMOE9yE9PQ6bt63Dpi2vm2AquOrovyWofIeEHqQSfP/kaZlE9V/jxz/+N6SSapjrQJME3nfZqA4f/FMGr9cbKAh1CSjOziEM/FBjchuueXVWny3rtaK0FMePHqYxXUp7pYzUqpTIK1bNhz50wSpCHrpbLdY/OBRbt+Rj3pzr0dFD1caW4kf90EXLuKamgbc6rZK1a4+7qkoFr47hAS0FDYhESXUHHnt6E/7pX36FirIGJCcn2XuGBjQTW53ltAyZCflGT0xMJ3JlY+KEqThfUoS29mZzbCB33lpekJiYQPRsp1Xaw8bSSgFrt9k/mgBcy88OqvF1bz5PtZ3DeFIRGxOvlCG/oJAqRf2PPmxUUeaX8uDhXVThg+jsbkZlpZx/DeLdjeup6kVBHH6mwxog0+td+FcK3uV8pTK3riA+PjTUjjG5SXjqqZ/gsUd/hJzsJLzy4kuoqazVXc7NCp53fdB7PzDoeU8d/XcE5W1kXr3PKa0OyA0jkHQxLSkZs6dNxzXLFuG+u2/Bxx+8E6MyUuC39OOf/Oa82EsJ8y6yi98FdRQnRSZy4ojYMNo7BlhpQFhEBuVvgFafrg/ipReft4kVa1YvtiUbPkMDjvrxDaB6dma2t3X1Y9e+U/h///YjfPeHv8XhI8UorWww9zCHjx3DDTfcQvENwSDj08wfcRfxG3mE27tnF4W/nIJZj86OXlrho3G2+DxCQv2pHrpYqU/S0Cm2biI5gFVneWVFCXnjm3zPXjQ21fH5OowbOxEJiSmGRg1NFaisKbWGoOUVfX096B3QhgnxTDNw+Og+WtzyNKyNDqTCP0jpuGXqqRCrfB6qJDtLQeT/bIJshIM8+hETGYJVKxfj2//2D/jsZz6G9JQoltUAtQU1R+8AEX0ia1SzhyxKi8s7eAuEE0b+vjx4C4zuHfn8e+NjUDYuO32JV18pSBCdeEQhLsUp1FdJGH9loxTXlDMFOVfQM3tqmc9/2rp7+Cu5l0x8b87pRKMTIry6R91IVCUUUM0NLCisQHV1NGLjR5M/DNH4YAJYZ2VlF1BZXYSoqDbcfvMy86PU2U2+WFCMzVv2EG33UTgaibRynC/i7HRPKeESXC2rnTF9CR762BcQER7BynGQs66hHto2cPfuTXhn04u2ncgQKcGD938a06fPpVpPwmuvvohbbruBJLvePLC10HpUF8iY7GR88WsPwydApF2CHoTEuAyq9iSMy52ApvYybN75GoICQ1gGzghOElt0ekouuWoBDZxGPqOCdqxc74q7VAGXgu51ilK0RqXGRqlhXZZPHzmVfJoOUrPEp0RiyeK5uPG6lZgzbTwiQ+RwwocGquYCUChZeaoaGSZ6hxqp1RW/y0pW/Jfe/UEN5lLQM+5zV5v04Z0nvVOab3DAyevFazY30wnuPbrmlol32eh/95z95ndXm7r32XX+/n4BaZ0rnG7QGiA3OFHyId1OMntROFkI6gerqu3BuXPki4FJRBXeTeSU1axO8NTUBBSe3oMpU9Px81/9EicKzppfygDtLsv7tC/NoGpNsQ0y3osJY+YozJmjxmPs6KmIDI+BXEfLH5D8baqT+8zZY+jpb0BVeTXGj52MlqZuIu2dmDZ1FrZv30ROOZ3PxTG9itPxzVlachw//Nm/YUAjUD69pAuahZ5D1M3FqYLTaG6rxbB/HxFO2fC9qLLlSMHKz0bAyKNsmFRDsl4VNDKwuDQPVagXoAolClOtsIH1swFFY9U1yw0ttYfQ/IUzqcKTkZOZTqXTi7raanS2Mn0s78DgINswjG+ytJw4kY/MnHGQTyfNtFJclyfhg4VzZLoVt7P013OC4ar5YhDv1/WLQnUF5HSfHxmPegdcwdSnK8j69BZYfZNwfqimJi9hQgs+6pxgEByrW0ZdA4pYrqwlxloWWnT6LCJDE9HTFY5f/eYl7D10Gl29/hTMCKJSEJGUr6el7wda6fLpyARdzIh1uQyTGzYjNT3RumWqqsvw9jvraD2XITcni2hdjQslxRScHmfpbUszQkKETF1oaCzHhg2v49jxQ1TrbTZ5QwME3T3t5KItRHdHC/j5DdOYK8Hu/VvQ2FJJdKPwWd+jCswpPKG1LeKyfAWQvDso4VbMVQNvl0PZQZ8elkk7li+dii/91f34zj/9Nf7lH76ECWNTEBHph6NH9iAqDMhJS8Zwv2bIDyElNc12WZMjB+1VqS68AKlAlreGFwsLC03o+/t7rCvsDwkqa/dPQXX5YYPy/oH5v0pwBVBBaXBk6urB6ef0Qk43KCKTE353LfR+qhk/Is8AP3tZwSXnu7BjYxUmTZzDytXMF6JNwAAOHtqF5YtX4lxJIR594lc4X3raU8lO0JCW+lRd9XhRMBmEThqxGJuVh5XLr4N2otW+jvKDefjIMaSkJ2H73rdRUl4E4qm5ZGlpHMC/fus/TBD17vKK82hoaLJ12UK5uJhk8tlTzIS2xNNbHDXmvlf3CJm8C++9Qfc6WmRIs2rYCCXgesZGN/gZoD7JgU5EhPjhupuWYs0NqzE6J5e8Owj+aoSKRe/kMcg41Aktq9aZheNcc9LkjKaJi4nnSxhUF9asTJU79XPpfjdcXWh0vytU1n3kEUzZAiPD5XEyyLD1BGki91kF7xJzy899z3vjufy6gu7Rb/dZ/dY3Q059ocK+4mFVwYfkkXbQT46lugVqCPSJpCFCw2TvCQqjw5FUYcM2CzjInH++8sqz+N3jv6KRUXKZYCrYmD2DBMI7oQo+5Gb9BIRxY6bi7fWbzXI/V3yOaNmIqZMXYHTuJCY4iIe/8Vy5J+wf7DZBDAsNMfeHYgm19eeJ6nLsNWz+zS2f9tpL71Pe3EL54ODcZ2VC3UZSQk1PgWTWzOkWujFzWjZ+/vNvY9Pml/F/v/EVTJk0moJKy97j0VeHE4/EjM17qNs+rxZUau7dOrxTqnJ7T+X/j4Srv1NpGlmff0xgbMy2H0m2XM/JP452c/D8Zvs2Mj9oo0Mh6BkKIQq24F+/8xusvv5B/PsPfoqjJw7aAjG5kpEQy1/4NdespkW9B1OnTDHVfzUBuKJw0BDQJAV5AV68aAW2bnsXkyZNo2DOR3rqaAQHRRlf9AsQ0gld+slJh/Cjn/wbNm97E9/9/r/aFsmaQOvrr7jZKq3RUDUKAQwFLi9g75ar8H6VrvLwZ+PyZ2PAYDtCA/vw0INr8da6J/G733wPCxdMQQAbhPi5UE/t0BBAiGeoJ4OKiMdk6C3v9y6hp/qIWQsOcuoZ/v5jhNJBTa9gifB8/YC4P+y194tH573LWnn0Vu+65j7J5sfEktMIzQzRVFGMQIUh/NT12vpuPP7UO7jpjs/j+ts/iadf2YjOAZoGwf44fHw39u7fjB/++F+xbt3zFJD12LtvJ9LSspGelksUoxrwUgsfGHypioe60NRSg6TkWLS1t2BURhZzEWiu/7Rne1W1Vio6alKY4kN13d5Zy3e/zu8dePHlJykU/jaDKC05BxPypkN+yy0dHzDhQoUnrukdJJDOF+eQ47Epk8biFz//DrZseRVf/9tP0qpn/DS8hkkRGAkLOICFG0zBlP9JLbNlafLgRR5Kh8a9dVwaf3eD6s5BIdWL57X8ZE6dG/5bghOXlmV/cB+nhE2bO3QbBdLxPxHkWtOmNgX4BPMIQgCJvyzS5uZevLv9CIXxU7j2xvvxvR8/itradvgEhKp2DA00giPXdRPyxmHmjNkUGPlp13gvKzfQBy+++iq0K4aQ0OWX70HKkWEw2Hy5P/7M43jm5cdNdQ/2hxCZ+xAYRBNKRgDTO0CVaoHpFRqpN0FWp6zi7l6iuH+3uWuZs2AmOrrrERyiIVP5J3fUoXdr9Q5Kn+iG26JlDGpGlDkMoNU9LisF//itL+Ofv/d1zFsszcC8CsmJzjYSRimyrQL5KWSX1T1A7WTI5zlY6vxP73ePS0Fpcyb4its5wGEHHyTLZZwWgX063z9cUJ4s3+LHfEzxG6f1tFXJp/ZBUn+1oZfyYkGfuskPL7zwCu/3M9eQvMEajYJ7r5y/qrfGPNSpe/Cy41IPhzcluRoNUPP2+Ydte4Y/mzWAhrpOnCwowsZNW3Hi+ElawK20dvtt91iaC0yIZp84aKXEC2VtmxAi2sI519kgvjI7d/Y8qtkQZGVMMk/Bm7Y8j9fefpqVeCkRSph3AbiC6/xWlnldnJJ/UeHR+Ke//6nNSm9urrFNDQ4d3wn/YGZYywo8cSi48To/eJ3CKIetvT3ymqs+Rt7Le+Ru++Kw2vsEi08CSpozffJ43LVWGxdQaHy7bILx2XMXkBAfiyXz5tOqlup1ulW80+QG77S5373v03e3otyGo3NDJpw6Pwit99GkZvdZPa4YWBt2v4TWjdsN3u9wgwmHBJ9BwtrW1o1ThUXYvn0L/vqvv4JgOay6+Bw/1VPBOM1w9NA0b6Fy36FOdJ1203D5u/ndekOcoGs63HhGpvn7BeTxN/z0qeGeN36N48dOEo20K5c/rU4HQZVp2o2mUuQRxLqAPGFYrYRWe3+PHz7/6X+gpdyLstIKLJi/DOGh0QjyE9r54cDhV/HSukeIgJ4myqDC/2Dr2Lkmvjhp4kyqZRpaZ8+gsaWB6C0kokCLHl8lHmfepPoa9V3vvroqcgtR8biFqkNdLOHBgUjNSsTorGSMyUjDhHGZWLBwtg11+vgHorOzgwZRL/McYtxcwY1PQfMj5dtz8eLFV82vKsh9r3ewNLCc2S5xvqQCe3YdwKf+6n4KCc/1D9gcUaGzG6/Tr+scF9/FKEfyTOc3r/NTUwtr61pw55334v/7h7+35cJpqbG2mtTiENRrXuzF+C5Poxss7VbmDtAo6Bk3b7zoaBTPNTedI4PO6e4fSDjj7v3qsP/WF0zTKBLrWtBVHnrUtaydk5cik3BqFaEWkj10z1cwefJM7N65zzZNHejnNfI7WafnSvfj14//0ATZQSst83UW8F/M8FWDmgczSOEydPW8X2myjHk9bml/T2YvT7MbHEOP53kMMZ02C4jl6ivdNtBr/ps+9rE70NXWhYSkOIyfNA7Zmam2v3twoCqWN0ut+ooz8hmmTaiiqlEj8s6X0qQKGiCP9UYbN1yqPOdeywPToVTbd6pI+c58853tSEwZj+7Oaj4TBLGa1qYmxESEYf68ydBelO09A6REbCDKB1FKa/YVt97hjCYxzhEaQ2+qrq6zZdLalqaurhaH9+7F2pvXGscMCQ3lHZeAhbF5vjnBu8ztXaR2ViZWRgIhGtPS8vb+S3kVqFwtSAN//4R1wpMv2ftUubygi/YfM3ZRMBUuz5S9XxWkNChRfLnm5qnPTi3a+AuFl40c4SExRGQRf1Wfuk7ea3RcOUgcnQxZxVq6GAsjHUnivSv5UhiRZk8YHg5kJFRdg4Hkilo/3UXkr8fY0TH47ne+hl07X8HffvVj+H///Hl84XP3Yen8ybYVYJCm/zF/epcDRs77JOjSDBrJclWyd5Dg2jNeFfl+QR6kVSkCLaGmNumaMWOa7fKx4d3dKCyssvVQN9z8ILLHzsWm7cdRXdePF19aR2CQhpDIOe+6KPBXC6yn1JRE5BIxrReCwrtg4UKWEVBZWeWJR3lyjw8KI9/llJGbBmsoqssPEXwDgy4vUFWwoZRXhvT9PRWv6/ynibfxCXEmbNq1Tc/qu1qGPKrJ04T2rOyTJygTdr3LMTr+K8H7/Xp2ZIHr+vtVgq67cagPV+PcfsNdmDklC//v65/H1vXP4MXnfoo1a+YjJKgfQwPtGOjTtjNtTHYfHyLy8VmZJdYt5TVsp8J283OlNLjnRpahyspNt3soyB+qDkN3f6pufsbGROC6FYvwwAOfwksvvInOjiE8/9yrqGvuwKkz5aht6rMd8HqInmb0qS3zOa3fkYBJA6m+rK69kuG+02GhPoiLjjFHETo/evTo96T5/cJIoVM65AxMhrNrvI2MzzvfCt7ffc2zmNeJDxtc5HI3hdcmTympKcZZtfpPY9KM2Kbo+/j1wS+ALdoSSGv/TxQsn/wXETOEz37hDmze8ns88bvv4IE7r0VOOitEXT2D6voNouiFU3gjjZ44h3zXa9mHKsA9rh70rg9CCJXVlcretep1DPK6+eKniu5oa0R8fBy2b9uCtLQU1NWWUbWXI9h/CCVnTqK1Wdu9xCiLDI7Qm3XukQdblXmF9+mM9b5QcALYyP4rAvm+QV13ogT6tO9XD1dCVJ/4+746HLD1ec9PxuFJmHehWSZHoKmb42Fa60kJGZgwYRLaWrtw0013Qo4I1H+mEZBnnn0cZy4c4d2Oa+/L4/jvCUqzrGWNPw9QgDQJepjcR/RK22Ur7V0dzeSNifj0J+/HbTddiwDK2eBgNxGGVvyQ3F47QeAunHHJvajJpUDua91RH5wHN6/uvYZYXsH7mjnc9VSM2m+/Vx1pkd6QHH35+OOd9YfYthOQn38QmVmpRLYsnDldSMSchjG5GRjSxGyv98ihrMpGf08+/qK5/V6xcjHph7qR3lvPl4Ku6fBco6a4GDyzkEY+d6V4Rp5x8+x978Xvlz1Pa52c8z3CqUKUivJuPYrAWzh1TYgpsisLTN1MWiIaHh6JsNBIyImTFuZXVJYiMlp7mTezgEf2n10KbtxXuvZhgj3PymXslnaNqAx2dfL7ACaMzzY34StXLsKYMdm8myiObuPK1peoMXIKnBs8OeThCOelUlBwjCc3nd7lMTK4eb1Sntzz7j36vIga/D1g9McJmrCtLjtdH+gLREHBGXPPHRjsh9CwYNvLUrvrqdkMUIXb9Dev5ChuHR2d/di4YSNuueVGGz1z03Wl9L0neKPen0I43YK6UhgpsLpPJPOD2q8AANXOSURBVN/7Rc49EhAxF6o0Cq5cPYtr2AI0wphbUFd7j4Ibt1tZI999taCdI9R95OfTh/nzp+PmG68hosxCrDYilXHB6wMaDPAhdzQ0ZFppDAkNWaUWx6WgdznCqfsULubTY/W+X7hS/kae8/5t3JJB54ScbpOw3558q/wGyOWD/LQGnY3RTvI6/yxFTKrcA3nPzdQ1BdWHeF9goBxOaDxfcY/Ms1fwCOOV8iEgUni//Lhh5Blvte3ef/G5y573CGfC/V8b9t30jJ26mhBcSaCc+5Rp+8VPkV5iFiFJO8HB13GnSMJkrVpIq9/e8bvxesevTwmkd3CfU8U5TgacdGoYUSM3hA6kpybg7jtuwtq1q5CWHGeLwvz5bg0Z+mu/Iz6nGewOKslQUEHpnfx9KUn2DkbuXOIF4pa+EJmd9PGt9u73CyPzqTx5508d+/zCuPQe3stLutu956JQ6R5PPM5CNBlQOqf4+Jz98TvvsW2neYvK3+3XvJhmvUZ/9ozKVuXt3HOloKFf+/R63g0qEQU3rW4Y+Vth5BndIxlTcPN18bnLnr+KWv8wQRGPrADvIOEywRwR3IS4z7nx6P6rZdY7ExR7+NKIGOolCtKQi472w6qVS/Hg/XchJzuNGXdGKMzNttdohIInNvsm9LNvI97hHUam50rhSmm8UhhZFhfv4nktr3eF0Q3v/+73lqtbju5zEkT7HPFehQ+TL18Hiy8GcXg3XO35K513z3hfe09ZuNcue94Rzvem3hMkMFeqNAVFeLVrClcSTAU94/2cG8+VMubeq2s6nPQQmfs7cPPNi/DYE9/Fps3P4N/+7a8xOjeegqmhVXVXqSvFnRQyMlz+npHp+bDBTZMbRv5WULwqB/dQGHnP//bgXX9/UDlH/XbvNz3fPwofhT+rYMK5MCXynxelRHpO/eUH4ZO1VEMqY2UjFOdH4X9TuEwfqaK9TnjX+3v01oh7/xThf6NcjixS0VanqJ0rHrPPMn+xmV4MOqHzrt15qf1euk9f1G3Ae2S8m2bWh+5yDg0pXcIAxWcf9qSTjouR/ZfDrup27Kpp/5aB5/+Zkf7PPDyX/rKDFR0pakdnB6qrqm37c2249lH43xM87cA+1VnhNIZLDeXDBqdRu036UnDj/zDhD2+CTvhjn/9zDCPLz/u3YNDpySfw8Z8WHGsDbjnQ0VrVhPg43H3PXcjKysT5kvPo6uqC3KiFhYXzWjwio6IQFRmF4MBgHDl0FG+uextLlmjJ3nXQhtO+/k6/iKaZGOgShCUWbjnr1bpytZIfOZv2Snf9oKCVNnvr/z7w9A5yl6pevYs+1T4K/+tCb1c3Nr27wbYuy8nKQnxsHLRdWU9vj22uGBAciJCwMBvG0DZfwSEh0P7KahXayVT7zal3WJs9xsbGsPH4IyDAH/5+/tD6CvW3qIdWew9qS2HzT8JGr0YWHBLMaJz+cM2WsHv0yXjluPNKQY1X0uiyIlcydd68YXn6dxQuSq0Xg/pLDMwWk6/+sSH4aryY3/u6u1BdWY5NWzbaViGzZ8/CosULERoajEqe1/bGTU3NLHttE+ywSA2nafa4fBMWFZ1DdXmDudqTJ9n4uDgkJsdj8uQ8jB6Tg1HZGUhPS0GAltjyOY0eq69flTXIOFWkbkf25X1pqolL4fJrzndNh//eic7/3eD5UfjfH/o7u7F50ya88tLLWLxoEcoulFrjSk9PRxDBTasj27s7+Slns74IYsORA1YpVgNINUxSIG2zIiUr4DOTkW1IYKhZeJrRrfFhNV5bXDY4ZDOy29ra2Hi70TfkbDClsXvdq22WIyIizIdSIMFak3Q1hhzC9ISxoYeGhZorm+Ag7Simndp4f2SkTQzWXAD9DuIhBwe6R66m3SG29wtus5d7RikETWv7c4Dcgb5BlJWV2sazWsfS0tzAcz1ISIxDWloC2WSEKSNbR0WwU1kqu46/T+bAA3Q8YUO88lysPd77hnzQ0zWI48dOI/+4nKN1oqqyEjX1lQgIGsaiBfNxz123IzYylBH08xgwRTSspSsqH8an4/064y8HTyfIucJH4PlR+IsNEngJdg+Z59tvvonXXnsN06ZOQ3FxMZYuWYIbbrqRIBWGPk3+GZTPq2GacmpADiiqQWqykTEaIqT2lupsa7edUXp7emxOhtwu1dTUoKWlxXzHyv+Wgly3m3t13iNGKyC1ucwMik8gGBqq7YA0vYigqkbP73reZTvm4pMArvcoHZp3KxNV1wXKzc3NaGhrtrSJ8QpQBbiaQ60jMDSIcfqbO8komrJxMTGII+vOJvtOjk1AVGw0IsimbVNdT/gfA1LmSba5/ISdP1eMnTu2oKqqHAvmz8OEvLGIjtD8bptHyFtZIQwuSKn8nPk66lARxklx+aOvn3XUO4Cu3n7WSzca6utQcCIf+/cexvHjhegmI83ISMOUaZMwf84szJ01i8CcymeVFtW/Zki6K3E883T4ziuBo3fwvu5CrIbZCaAfgedH4S8zaBahWOMAWeT2rVvx6suvGNtspql3xx23Y8ac2WaSU/oNPLfynn//93/H9ddfj0984hM00WMdIGPj1J/TWNlQ1PAVRDn5rFjpMJmmrwBX19WWtKRNv8herLHLHZI+9S4ChsNeHVBUGDCQHiJzVVz8znda4G9dU6Qy2fsJxAJQLfBtJog3NjXZxtMCUoG3PcL7pQSC+Y6ggEB+H0BTQyP6Cb7paenGeI/nH8fUGdNx70MfQ2xCgj2ncAkG/vjggo8+FeShitVh72hua8WB/XtRUJBvuyiNGZ2EpKQ4hJB9kzDyZnWnOXF4oNPqUkxTZeoAli/8EYq21m7s3XcAbe0dCA4LR21dPcorqmi2n0RnRwtmz5qJ1detQt74cVQuWmtKK0C1pi4CRiPwvLQxofMuDAeyHDV1x5kO4x1G/vYGTyk6hR+c7BKAfgSeH4W/zCBBFqPr6ujEjm3bsGf3bmNe2kHpjjvuwIIli80lhEzYPgLa22+/jW/9v28hMTkJ3/j6N7CI7LSVjHLrli2YMGECxowdY2t1WppbEB4ZjnA2VPc9Heo7JRCrr1QMUixW7UjNSo3LbVQCQPlIsV/uObVV+3YpaLazWrIW1jiDJ5eCNVbPs57Wbu/RGX2qu0HulW1xO9Ghp7sHlWVlLIMdZHnnzGNZaWkZ5i9eiFkL5iEk3GtRkufzvxr0bgMapsfAUicMKJ0Yu7p60E/2XV1VgXc2vIUzZwowa/Z0LF+xjEoqkrDVzaxoFrJ4OB+XMuJ3/RrgZ/+gmH8vaqrraTmU4EJJOc6dKzFTv4PsP4x5yB0zGuPz8pCWkYFUMkqxzMjwQAQQHAf7tVciGfqws1ZHgDzk6/GvrvqRIlTwFKSzcP0S8HsDpPd3Be/fnljMbP8IPD8Kf7FBS4LVOLrJSA7uP4Cjx45hmCzs/IUS3Hf//Zg9f66Bp4CorKICzz33nG2E30A2dyI/Hx9/6CEE0hT++7//e0yZNBmf//znyVqb8LOf/gzzaF7Onj0br7/+unnwVd/jzBkzcf2a62kuNpjZr70rxQB37NiBUZmjMHHCRANWmfjtne1kWH5kRh0EGaffUoAbGRFpQCATXQ4KZLGqcYbKFA8NsXw5y0icdCt/1sANaHRKLErOJxzG6zbshto6vPXGOtulLJFMM//ECay6dhXmL1mEIPW5fugg2HEhwonbfY8lQ+9TGvjX0tCE3VRYRw8foVLxR6DfAKJjwjF7zjQbsNESoj5zFa4VqIyZjNl3WHApZeODusYGFBadQRFBsqKiGmf4vbK0HNmjMjCPVsP06VMwbtxY2+RWu5M4jjWUJj+yRrL5IW362gd/PykhppGFqQWCPoN8H18+oAnfvN/6tPmoDjfIhFde3PJzP68ULrvm+S6z/XsnOr7lF7z2U8sWpUTqsAsfhY/C/1TwkmdrpAIGE2rPufcLTlvSZrPy3VWGxvp69PX0ob6hATNnzUJqSgoxx9cGhw4cPIBHHnmEzOy8sbOjR46aS/eJZJwaYLpQUoI9e/ZY36H6M8U0jx8/jr1799r+qgvmL2CcM5GWmmY+sV555RW7R+//3ne/a/FOmjzJTOZ33nkH699ab6b2W/xU3OoDbaMZLhAOCw2ze/7tX/7F+lPPnj1r8T3xxBO2aratrR052dnW6AtPFWLvnr04cvgw8gn4Am11N6iM3PVjCoo7/9hxFuIQoqOi0dbRjqycHDK0NPjLWduHDip5xatDgEmgM2cZAqAh27WmqrIU6157Ebt2bUZudhKuu24RFs6fjhmzJmPKtHEEULlu6sPAANkgo5EysM+BIdRU1OHVl9fhsceexVO/fxXr1m/BkSOnEB2diCWLVuDWtbfj3nvuxorlizB6dLo5ida7B4e0FL7Xuj202vtkQSFefvkNnD1TgszMXOsDJuln8Df3TVJUAnh9OsKkT6+DweSMh/v9auGya57ve+r6sbuub/tH4PlR+JMFY1U81J/X1NRojEpTfVyT/KpB8q/rbEwKleXlZIin1VLRRNAy8CTQ6Z6GxkZs2LjBfJX9CwHrvvvuMzP94MGDOEGGJgC7+eabcT/ZqjaL1pQnDTrde++9+OxnP4s5c+cijoC1dctWA+BRo0Zh+fLleOvNdXj2mWftWQ0OCdy03Wcj36cGp/PtZMUKS5cuRQrBXDsaiQ1rQErsc/Xq1VjGuJavWIG5c+bQ3C7F9u3bkZSUxHf9luk7aWnNyxuPHIJhfFy8ga/KzcDTyoEsrLcfjQ1UHjTnNajU0tZq6UxLT7cZBW6j/1DBwRZ1rsKHrG5ooBdnT5/C1q0bUXq+CFERIZg9cyJmzBhPcCYrDBBIaZRcVSm2p/5FMTuLhZ+MkN/V/6i5mTEEyrCwKLS2dVAZhGDlyhU2Y6G8vMqmIb32xhv44U9/iqeeeY7WxEkEsGxj4uNoJYQjIDCUsuGPw8dO4OVXXkfJhXKMGTcOyanOfnty3aaXCTrdCfPOgJSUslLjnNPMCRc8P+jwDm7REDgFoB+B50fhfzZIAAWOGqyRKXfkyBF865vfxAsvvIBsMi6ZwDbNZoTgvifoMlukH+9To9OorvxcyyezNpXMzM1BQFCgvVBzOMUys7KyDOgSEhNtdLqurt7YpkBvypQpWLBwAVasWEnA8TUm+s7b7+DNN9/EoUOHcOHCBTNDtfHQ1GnTDJh279xp6fzUpz9lzOq3v/0N9pGtCvDmzZ+Pw3xu06aNZMPazq0aVVWVtrGl+lN38tlnnn0G+/ftw3e/+z2C5jbccMMN+MpXvmJlc+rUKQJ7Nfbv3884NuPYsWPMJ/NGNhkWEmr9s9Z1wfc31tdh27Ztlr742Hh7XzLBOiUt1Vgv77K+15HBwIB1cTHwq+IdGuyzjTsLC47h+LH90IL8GTMmIDcnncDfYRPaD+0/iPbWDqQlp7MaNDAnhsuXGGjpZepXdFisWRSsqwAy77i4KEyeMg7zl8xBdEIo31OPwKAhKp1aHCXbb23vRFJKOtIyyCjDYlBWpjI4hl17DmDP/qPIP1FMS+Ik2njfnHnTMW/BLNZhMOFSHuHU5aG+TgL4xXw5wOmIk3POvWTK2/N5pUPhSnIo5inw/KjP888xqOJGVpqnwk0u/0KDGpE7Eby+jg2ebE7CKVb2Lk3ZCRMn4tZbb3XMMGvJMk+vkGFPWTgCPmzm7fPPP29x1VbXYObMGcb8xPR0zhk4oPlHFuKMmrNp+/kZ03WD22VgDYd/eq/+eghIXd1dBgMRkVFsnD4EEIL1+fPYuHEjxo8fj2WLFtu8zMKTp7CNIKhtqZetXIltmzbhkUcfNTYcQ/aqEfE4Avn8BQttqlI7zeu/+vxnbQDohedfwM4d27HmxhuxatUqm4yvbgApkr6BAWzbusWY76RJk/DFL34RMVExJieay3m64BR+9pOfICEuDlMmT0HR2fNUBIvImmcjOCzEY4ULQh1fUGKotluEDmNmzshzXV0NlVAR2ttayNSDkT0qDdFRYQT9Kute0EZgUj5Kl3Z5UxeCO9XIUNcTFJcLOm6Zur/1fndE29ww+spznr/JhWZQqM9YE+QrKivJLCtxobTS+kQb65sJsC3QZhHtrZ18Zgh5E3IxZ84sTJs+menJprJIYJxSqOpkFeNmffsqb07/57Bc3VCLiJteLXiPtpvseNJtwZOXj6Yq/ZkFVaeqSZWjpaWHDhw0UzAnJ9cGMOLi442RqNFfAU7+IoLyKBP99ddeM/N2xbLl1ghPnjxp5rJGtOVfX41TYKbJ5PJfHxYebn2RIZ6J4xq1NXaqZsDCOF1YiF/84hc0B0MxOW8iBrp7rU9S8yX1Ps3D1KdWGoUQTLq6ulnG7dbeteJI7FPbomfnZBMsohAqZqcuBKZHrta1kigkMsL6HG1EnY3ePpUO3ueYiw4gu9OTzH08E6fpS1peKFasMEAg1Momxa/vWg2lfkFNrenp7UNNdTV2kZUeOnzYJvvLvFc6MjMzzfzXEU0Q1/byBgKMp6ToDJ575lmbeTB58mRUkrHK1F+wZBFBMBB19bU4U3yGYHQOQf6BtilxVFQk0w/0D/QzzQM2OT2GrDg2JprlHGCetk+eOM6yCKKCGIvoGCoOV/aYJ1kNJrHKpzfAMIwET6Vf+XDP6bozkOMoKgUrO5YpTzplR8T39dOUL83JlHIDldYAgb0dFeWVOHjwKJXvThQWnUZvX4/V08oVyzBv3jxMnDgBeeNzWF+Mh0xUOwApDr1fMfvI87mTEzs3EjCvFiSTCh9NVfozC6oYsZ1WNviXX3kZG8hqNHJaSQ38uc99DouXLHZWxBho/OUEtyEJKGSCamBkPk3a2267FRFhEXaPgEQA0tXZhYaGBhuJ7mFjM9Oeh8xVTV4XIIqxiZVpNFuNUuxFTEUjv+oz1GRyNQUNFOm9miidlpaOYJrw3WSRAlI1fPUNOit6nMYpEFEaFcSmhId6Xks19R7dq2eUHgWd03XFN8C0Kj2as6nrSqNN6+F9GrxR+jWh3Znk7mzrr3RGUkmIZYvNard3mwgfHub4Y2Ddy7wXKBhL9jBmTbuxzaCVPv6n59Tn+/wzz1jZiXWfLzmH6ppKjJ84DqOy0pCYEo+AIF9UVVdgy6YtSEpIodIaY/2UendbWyvz3s8yCjHAl3vYnKwM3hePIL5XAzbm8Jx51udFcPQIon0XmPNTabuoQHifytSd6mVM2uraKUMFB46uLNGSdd1gIKtKYtA7dPgHBqN/0BdNja04cOAwFc5unDlTjNqaelOaE/PG4OFPfAyLFs+mwvS3ub6BVFraJNJxtnjpnW6cOkYG73NOCj6aqvRnF1QxqiYxlMNHD+Nnv/i5CerCBYtw89qbbdsICZ6A4UqV/OcYXIFva2+zqUI7tu/AJz/5SSxcuNABBOZHbENTfpRXTWrX8kRjAsyjGp7iUIMUOCmo4VHMCbgEJz5jZcF/Oi9zVNOE2trbDcD0rE0qZzwyjQUQAjIBnsBNTEorg3Rdz8tk1KEuheqaGltbLWDRFCA/tnc9MzgwaEAaT0tAICdw9h/2ZaOttgn6AYEEWgKellSKLUfH0rwWxWNRaIlmYFAwQTKQQEWQJzhIESho/qbidlcqSQ6UPzFtlaJ28tf9GkVWF0RXj7MppBSqlIHSLScp6tstOH3cnLffctuNfHc/is6dJvusMvYtAAkhs5Y8ae13VHSkTbTvH9C0HzJtglJ1VR0OHT2KtNQUTCWLo2qxsvMVeFqdOsxR6VW3hrAykkxWQZP8tTJL1kIYTXyVq4BTQd/1/GWANKw+WYf5vUeqTUM45yUS7rv1/OBgr5wEM075HgimPATRmmnHr379CN5evwGjUrMQGRmChKRofOYzDyM7exTLVPNNGYW2ZfAEJ07F76TBO+g93uedOz8Czz+74AqVzLdzJcX4xW9/gTOnz+DBBx7E6mtXIyI00hiawnuE7M8ouMJoBhkb/759+/Diiy+a+f3QQw8hKzvb7unr6cWOnTuwadMmM+lkvquvL3f0aOzetcvAb9q0aQZ0xeeKkZycbPdUVVahpKTEfisulYVApJrgVV1dY6a9BoQ0MKM15nqXKR2WraXMU87eQc8LzN839Dsre6QINIKvdInhrFu3DgfIqMV0YwmmYooCvsqKSgNljcxLQZSXl6GxoZEgVkfz09kL0+ah0kTVuvrAgECkpCQjIz0D8WKdBB+VQQ9B0hSD3k32LQYu8EsxT2HK07C904CYLFFbsxSfP0nzfiHCIwMRFOyD9HR5YSbr4ntiIyMQFaGJ8045DAwSFJkWLSZQF0NQSARee30DNm/dTaAPwQ3Xr8b82VMJqhrN7ucrxRodhzt9fWKVXUz/EFKSk0wBKK0qSwfgLvVvunIxsuzNi7HrE97+vxRsupEvlao9SoVJeVJ56T51m5jVwOd9/clCCaKbtmxnundRoWXwmWG88856Kil/fPGLn8XyZYuYnh6mQ2m/VNdKj3ealH7vcyPTqyDHIB/1ef4ZBpl+RWcL8atHfmVzBb/4hS9i5vSZ8PcJfI9w/TkEp0kweBqHGom+aTdoTeWROX3TTTfZtBwb+aUwiojt2rkLP/rhj1BbV2uj02JyM2fONABV/6XmUz744IMGUt/+9rcRFxeH73//+zZH8nvf+x7mzp2Dr33trzFu/DjrDvjJj39iAzUawBHDUj+qRqgV79333M33X++YyJ7GIFNfI/w7d+ywNAuw5LpwzZo1lg51B7h5scZkT3mCnSSEkLG9/NJLeOyJJ6wPdeyYsQinaVpWVmaTvtVX+o//+I+0HNZaHFImtkyTnwIrY8eMSt8FtJopIGbcT/AVwEqRSh50rbe3xybdq2ujsqoKDUx/bU0tmZ7Tp6t41Jdqg1u+Q2SCYcgbPwbxibE0l2n+B4aQfQ9ieKAbUZFhLJdYhIaG8JATkkADubDwSAJuAt56e4M5z5g4aQr27NyJk8eP4dprlmHx4jlkqF3Mg9b4O32eAlHyNisPV1EpuGB5pXARkHiLr+184yur37ozbDM5RqF8m27xMG2tHBJrllMQKV6xzLLyWhScOom9VNDHjh7HhfIKxFJOxo4djVkzpmLRogUYMyYH8WT/gdbrIeBXui4HT292KcC3+vak8WJavcJH4PknDiNFyxU2VVZxyVn84Mc/QHBgEL7y5a8gKyOLQvTnO1Dk5kWmnUxATe3R6hwNctx6221ITU01je6aqLpfzEHbq+oQqGoA6Uc//CGmz5hhgCc2qnXo6vP98Y9/xHuCbFBH04oEburfPHfuHD7/hc/TbB3CY489ZuAoRipmqjjFVHWPpvdofqeeVTmrYe4k6/3Nr3+DT3/605g1e5YBmsApioxVviNHNhrvX0q/fqsfbdPGjXj5uRdt8n12ZpatiBEjVfq01PPLf/M13HH3XY7i4LsVr1vXYqgC8eLic1YeEydNNNYsE11Bd1n3gtu4+d0x1f0cM57nbbCJaTe2p9+8rsnt2p5KE9UFcj09/ejuInNt6URHdxsBttMYrRin5kR2dLTZ4FRzQ4PFW1FdjcXLlmL19WsQFhyGkrMl2PTueoSGDGHlqiVk9ZqU3sf3yKxW2i5nbx8UvIE1EMFUHlQojMYvSJt3+6KX5dpFJaLyqyQgni8pRVVZDcpLK1ByrpSKoxG9lLWImGiy9SQC5GhMnToR4/LGIDM9nUog1PI/RKWjHOrwtbJXEfL8yP1PvNLu1pF77kr5+gg8/8RBrII1g36aEf00f8QuQgkQWj/dRCB5/MnHzUT99Kf/CuPGjfM89ecXJGw6BI4CwpdfftmA75777jUwEVC5AGD3SpCtwTnsT2b7vv37bPL3rFmzaF4ttyWPhYWnsHDBQptfKTCePn06fvOb3+Caldfg6//n6+Zq7umnn7YJ7V/4wheMRWrSu+ZJTp061cxesddnnnnG2JwmvLsDFgpiq//wD/9gJq8moOtTfbEys9WXycQaS34/SBCQaR7o22+tR/6Ro8hMScckAqCArLCoCNX1tbj1zttx2x13GKs10OV/6q/V1J8f//jHBvSqXwH9nDlzrOy04khlo75CpU15n0OmrbIrKiwyByhJNJO1rl1lLoWhPkcpihP5J5gXdQGkmrLRIJXLovlm6z820FW98NNlWrrqKjc3OKuDPPdgAEcP7WO57cbUKRMxZfJ4yqoPGXE32SBvlveiKwaNzOudUgZUCkyHjdqTSfr4agdaDVh1UdnUYOeuAyyXEjTS4lJXTUV5FVmm+ikHkJQSi7wxYzCDVtiM6TOQN3EsFU0kFWaQtSWxdWXCnIt46vhq4f3q1AVO93DK7fLwEXj+iYJME+tXYf02tjTjnY0b8M6Gd1FDoPz7v/sGli9eaoMG6ifcsnWrTcBeuGgRK5xVrgplHO9X+X+KIOCXifzM73+Pe+69FzPIHtVAFNy+RjErjQY7wFhoQDZx4kTr1xTYaJAhITHBpgmZwPKfy6qcLbFhgCpWOJamuhq+2KpWBcXHJ5A5aRJ6FW66aa0Bpxp8c0sLXiSo/p7p0gR8AYnmKWqP7zFsiAIpmfiLWL56p0BWIKfpQGLL6qtUA3JN/ZFBXpBee/VVGwgrIHhGhoZj8qRJ5pvzXMl5lFZWEDzvwL1UJMqvZYLv0bukEJ599lnMnTfX5rZqAEmKRPNV1TcsIBVbbWpqMsWgrgCl6be//S1Wrlxpa/HFtt9991184xvfsBkMjz/+OA4cOIC7777bZKigoMBkTfkSm7/nnntsnqjypTSobHbt2mXlrzmbeueSZUvIUrut/NVPrec1Wt7b248klnNTUx3eeOMltDTVsJzmYMLE0WSO/Za1S5LpDTgCT5nzkgOtyw8k6A9h967DOHbkJJVMofklaGzS8lWa8H4+mDpjMi2QyXxfIpIoExnpSRg9JhNx0RFm2TBJ9r6hYfUd+1l3RT/PO75AeZ6WyLAm7Xsnwyu4qbxSUH0rqHys7q8AxC54frTC6H84mEZTBz21aUNrAzZv3WLL6TKzR5FVrUBcbDROnTyF3z32OM6cOYMVy1bYUjuJnqr1ag35TxVMyChg8lY0aeIkWzdedKYIozIybPBG8msp5n8ajf7P//xPW+kjMBNQCEQ0n1Wf6q/ctHGTsdc331hHMH4GL/CeZ8ke169fbw1kPFlaXAIbcXMTjh49aqArc1cNaOrUaQY45eXlNoldjV7AIZAWqxSIqStAZryA4YYbbzSWmpWdZaCi948dNxaxMbE2ym11pUPp9wTllyedc/wuZnyO7FfgN2HceGQy3+qDLDp7BhUE89lz59q6eM0kEEMS61aD1KR5Df48/dTTtn7d/HdSuShPYqVKXzTNUrHPuto6HD58yJRDBuNXnrWMUwx5woQ8Muw68wqVNz4Pmzdvti4DAaIAVMxV81iVbjHcxKQkJd9A8Y033jBQ/dKXvoQbWRZiqnKnt2/vPutXVjq00unJJ5+0vsbxEybRQgjH9JkzER0Vg40bt+LkySJMmTqD1ynTjFMlY/2g6sS0UnKUpy1U0CevdXb14mTBabLkAvT0DSM4LAo0vvgZgevWrGY5DcCP2HcnFc+SxQuYxkgCI0FzUGvmqUgZvdzM9VOxbtqyG+vWbUR37zDi4pPgS7OfBUxmazV0xXD1K3rUWd3mflp9e867wV1h9BF4/omCuq5bO1ttkm9bZztNJh/MnT0H0RGRxsx27thlq1amTp1iDSY4OIQVqRUT79WEf8pwCWCGbQWOGmhrSyt++ctfGmsSWxLbExNUH5b6CGUyy9xU45aZKlalASFNcI6MjMCWLVsxIW8C/s//+T/Wb6p4li1bho8//LDT+FkGEupjR4/hVTI/OebQEkf1NQostLRSbE3r12W6y0OSTPqf/vRneHv9W9hApr9hw0Zb0qh15JrGpO8Cz1SauxpskrmvARX14774wosWn+rFHA8T+ASEGl1W/KUlF9DKvGlLEPW7avCplQqxoqoSk6dNxYyZM6w7Rt0wYpcGcMyz5mTedfddNtAkkBfgKZ9LliwxxyRyoydnIWLS6ueVUhDAKY+KQ35Jp02bzvzuZfn7WBmqbNeuXWuDbRqkkxWg+lH3wCiWZQZNflkKmvolBaN4ZA3oOYFlSnKydRNo1ZeUmxyofP3rX8eKlctZw0Q4cy4sZZlK030mWSSoAJ5nvv2QnppmAMqb+E7JqXNIZk3pq8+CpntQsB/Tkozo2DBU1FSj8GwxWjwzCfJPFKC8spLt4qwp0GJeU77itL6dZRjgH0imy1j5OYQAcyyya8dhWiGdyBiVaWVvg0x809XC+12TXLmHgsrO+1PhI/D8EwWrGFYfFbGxkPKyStTV1KEg/yROHjuB4f4h69cSeGoDO7G5SWROti2DTGFT405cf05BeRK4iymlpaeZaSnWItNQICkQ1Ojy5i1bnOWLy5cZc1LjFKNSgxYwZWVlWxeAGuH0GdMRHBqMUwQtTfGRSanJ4sq+pvYkJ6fQ3COb/fnPjakNsOy27dhmfjo1gq9GK1NWI/6Kv7OjHeMIkP/0T/+ET33qU5hKYHvqyaesi0RrzQUgSqMm6Qu8Ojo6aZa/ZqD68Yc/bmxZikCrkkyJsS6V/mNki+pDDAkMMmDVHE/NIqiurTUflLMI3mLEAk6BvdieBmhc5uew6n5cd911Fp+8OQlA1WA1myAxIdHmcepeLTtdzGu33X4bRo8dbflSV4c+lU6tj1e3hqYzacDR7RIRSOqQmS9QVpnrmhivujPU5yrZ1HukPF559RUk0ExXf6nMfylF1ZcwReUvMQwICkL2aDJbnv/5z35NMC4lmE8lCw+k9U2JEI7yxmHfQX7ohxWZAasWH2RlZWDVdSvw8EP34LbbVmPWzMm0ChIQGRGGKJKI0PAo1NY34qVX3sBTBOgT+WdAPYewiGiER0WYB62jR/JRVcFyHjcGs2dNRFQkXzDUzfeo20ggbq/90EEgr3J3wdL9VNm43z8Czz9VYAXYChZWRkBAEJJSklF8rgQlZE9FNIHeWf+2NeL2zk4KTxhuveUWTJw82QRdlccnL1bin1NQmlxWrE9N3pa5nEU2sO71N2h2HsYkAtotbPyTJ03GqLR0zCXTlPcieTQay8aZT8BS49ZzcmgsVig/lwJV9SNqDqR8Y6r5qjGKGWZkOH31As9//Md/QFtrCxnUGTKumQYo6vLQkk8xXfV1qitEZrVGxcvLyq3LQOxXfa9iWOpH1cCU2KvYqhyGqD9RU6QEPsqHRuU1J1Mrgs7wXS8+/4KtMgqiral+WnlwUn+r+kSnksUpPxqQkjm9hcpj566dNhF/8uRJSGeexF4TyJhmz5ljzn8F5Eq3FIDYoBSAlJIAVeWk/kPl7YnHnzD/o4pbeZISUD5VTur73H9gv9WFuhbUhaH0qkxV5mKlGnhSF8YKKroFzKPi0TlZOnPnzLVpW/ILqiWfWu0kBmyMku8nLFmd65Dru0l5k7HuzTfwxptvEsTHIDYumpa7+vZVV4JaJ+h+l9Vp6pYvlY4/TfAoKskxo7OwbMl83HnbDbj37lswfdoE1NdWoqWpAU31DWSh57F96148+/tX8Npr72DX7oNUEBGYP28ulfVSxMaHkZk6FoGvj/aHct6lzw8bRt6r593D/W3gWf8ReP6PB1WN6sdvWKaML7V+BBYvXIQ7br4dt954M5YvXIqc3By0dLTZksEV16y033LVpupT5f7/AzovibcT3u8dI+/1Do6wOv1FOuLJxORyLZBm4ksvvUTTvRmZozKQmZVlDE2NS0CgPjiBjPohtZOi/FLqeTEfNXCxqqBgp0E47sYcWhNFM3/JksVs5NfYem2ZtbNnzUHu6FwDIJmgYnTyD6BBojvvvNNMZDFAsSyBtAaMBKoavFm2dJn1i8pxsryyi6EdPnzEpjnJfV1RURGSCZxSAGKhNdU1BKkDtiVGaFCwjXwLyLt6usg8a5CeOcpmEYh5il2eOVNk3Rq33nqbMTyBtc6LcU6ZMtkGO2RGC7RnzZmNmOgYM2cFegJPdQvYgCPLWECpe8UM9by6SDTgJdBVusVgxXaVzjVkpAsWLDAFot+qJzHyt99ebwxT6/p///Tv7ZzMeYG8+qefeuopS6e8Xyn/mcyPnDe79cv/WA/qMkgkCK+Cr98Qtu/YSjYaZd6s7PIIiXGfNTnR2nVCsWY26K5h3m/+OzGAhLhIXLN8Ee6/9y488MC9uG71deYkOTk1ESWlJZAbwgIqOO1nlJycYN0StnTXL5BtS8tuNVDlyOL7hUvp4X0ekFTQb/d57+976geMeX402v5nEtRoNI2kr7sXL697Gf/y/e8gkWbaN/7uGzZlJyw4goLGe/j3h6OnYzpdDK6gXIzP/SKTlB+e2yXQxh4kQJ5bdFlfbfaACamEvo/p7yQza8FQXy/BfxAdTZ0Ubi1drCZ78kFXdz/BqADzqCSWXH8NG2IYdm7fjicefZRAG4WZ0ycxbprYXQMEt3aywkGyzRCCqFbRaC07j5AABIYEWplpWo6YqSana8M3DVKJYamPWOAsFqglh/4ENwm+Rn7VqLQMVKv0tLrHlkDynHEkntT3AH8thRxmHvrMV2Z3Zx/fE2smpTn2sFIAiouK8aOf/Ri1VZXIIVgnkNF2dLSj+EIJ6qko7nvwAdx3/332jOLV6L6Wj4phxsREE2BibJ+it9e/g+3bdigFZIGLbLAkhgBUVV5um9uptDXgJcaslGqKm4D8pz/7mQ2iyXSX39JEAuE3/u7vrX9Uo/Haklf1pkE6md1SHFIa6uMVi1b/qUbZNdqurgr1dWoASYpGwClmrtkAAt6Bfq3hlycklo1HAOTRXV6MOpu6sXXLO9ix820CcSKZ4AIqrzSa7hIigqNkikEgqQed0uY3W2eua7yPl0yOWE6SsAB5ReLzwzypc3pnEOuzq3cAm7btxHe/93MUny5BRHCUMf+c7DR87jMP4JpVy2iphFl9q8z/K8GtVwUXNBUEnG5cH01V+nMLkgwiU293D97c9Bb+9fvfNvb1+b/6LFYuJ6sKIxNj5dkcSe8aHhHeT1RGypFHLiw4PM4RY33zsTl5cl/mrHgZtLmoZAQEcIoUQUZrvIMIPL6obyAjKzxFFlVHphRG5hWB8NBABPC6fE+GBvrCD/32zKCQ2C8Ym3fsx/nKZixbtpJ58sE7b71GhjYB8+ZM4TvbmThNf5H5r1UlAkqlSp6IBtHbQ1DrH7LVNp081EfZ3dNt3pLkiX2gX3MXfXmtm0BBBk9mFxgQjEiCbCTLVMsitTZcc0XVbSJglVmrfXNCAsPI+qaTyaSSbYYTZJlcf22VEWoFJFNTbNi2I+Z3bcvxuyefoqm9G1MmTMSCeQtsvXfh6ULUtzRh7a134Nbbbyd4CqCZLaeALS4LLA5rlCwDDarpJpWplbEuMui6rqkB6z6VlxSWgvpalVed13QwMdDYWJrMvH5g/wFj3wpatKDuILFWKRfNZ1VfqFjrTWtvstH2kwUnze2dBu7uvOtOm/mgWRALFi7ENTTth7R1r4+/yYjil5KrrCrHW2++hlKW3V13rMX4vCymg4qzv9dRMpbMQcqXJy9MpzKtvDlU4HKF7oKUKToxbFlolAGKHhqb23Gm+DwBeg/eXL8B5ZX1CAkINfD28xlgvobIvqPxuc99ArfffocpCivb/0JwUumEj8DzLyRogEQVpA78R5/6HV5/+3XkZufiumtWYfmSFWQ0CRQ0p+EIf5wq5XdV6MXfFE7PpxMkorqiaSTODo5qaH5qhDynZwWI6i/TipMBCj11PAGnDiUlp9HT3UaBDECkvPtQgM3DEBuEMym5n8cAugk6WiudmJRIsHQ88Gi+nRqavsuxsFZ3+PIZvtBYhCbOB4RE4sTpGjbwIzaQE0iAnTRpNGbPncKUsaUMMo2eNc8KzDn/d35riy81PzeYfPOnyk/s3cBEhaTcEGztBjv0vFMWcitnU8YIgPLgJBA+V1yKotPn0NzYjtraRpqzSZi/YC5N0mg0tWkpZIdt9SHw7O3qgvYIT4hPxMJl15I17kM+GXVMeII5BunuJ8PrbCJD7LcRdDG84NAQ67NVGWpvIbE4f78gWx6pNAcyXt1j6bT0Si40QZ25tzp7b3BLQblVEODYsypr/alcNIudn7rmmPweqeCn+nu1Jl6j75IHdSMoyAViUdFpMuK3rR9Uc0cHWJ96UvIjpv3s7x+nSX8Eq1evwNIVC8nwtbf9gKPk+ad15342Gb6PLN9JoSTSLBn+N2yyqPiUP8fjkQb9mptbcP58CYpYH2UVNSi7UIbTp8+itrqemdD9lDPmR4p0aFDr7QeRmZWCG9asxG23rzGnKBqRd4M3CH5gYNq971eZ6LvK3z1H4Pxo3/Y/ZZDQu4KvIEFXQymh0Dz70rPIP51P9haOebPmYu2Na5Ecn2xCK+EVKLW3txlzkOBLu4tFDRLQ0N9pAMvbjMVqRFJOdzWAU1dfZityMrMyzTyTQGggSn2JIYE+ZGd+BAZ5/KZ5xP/0W05n2eIsjZcEUMCrRqpdY/h+CrQYqdiQ2r05dOBd5veSjUQbf9luj3zefF8SXPUZwJt7aZaXllWSwTWykaYhISmOQKp+MMGjW0ICAX133mnudDxAquCkiw3WBFxpVcuxG/lPwKHvfsYU1des4K7wMiZk//hdCswvEH29w6ivbaUZewIHDx2A1n/PWTKN4J5nO3QqL2pkggfF0TMchJ/86LeoPNeIpQuvJUCGsv6OEzwbEZ8WgjnzpyCJykWs1QLT2d/Xi9aWdiqufrLebgJEFQHiPOvQF/HxKVRcHWhprjQllZs72vxzGigTtFXnvhrRFgNmvWrgTGxSuQgPD0NIaAxfwXs8DV4LFlTP6ndVf6VmC2hwSINQ6kv3DqpXdW2oTJRaY8P8Zss9iUgXSi7g7XVvoqG6HEsWzcHcuVMZD8uT14cNXAXOrH/1ibDc/X0C+H6a3KwHlTF/UJwk68Nop8KqqqzFmcKzOF10BqcLi6nAStDU0Iouym6PFCjTLOyPDA9BbFQEZZJ5Zp6yMtNpIUyEfI2OzxuDtPRky98AlbbivyQd/8XgBZ7uIdlzlY7CD052y6fnR+D5JwueduTYNRJQCiCFtoiC9Oo7r6G2pxGtFKC0xDT81V33ob++iWywyNYl+1I4Q0OCUddYwwodNOcPCXGx5vh2gI1SXQBiGzKrNThgbssEDHqpgZyYmxqVAyxyPjsw1EOxl1nGhOg2LyEy9jDkrBhScIDsUnCF6krh/a4J05QuNWyXWdl+2kzPENnI5W+5FGyqoee7d1A8ajXqH9MkaebQKV5+OqsHPQ34Ysz6dMpe34fsO68rYWzsxvL5vaSkFAcO5qOqqgkx0QnQro7ZuWmISwhmYx5Ce58ffvfosxjo9cGksdMQHhIBP5aX1opHRPth1oI8REQFEmB6MMi6kwcgH/9QtLX14MihfBzYd4QsiinpHcKZU+doembYNK1ROfHIGJVifZ+BQX4ESOaPGXJyQMRS/fC71qOrTsQiBxiRGJkYXLcAiExZ3QjdchDd3onOLp7r6kN7WycBXAp3gIxRLvSCmXs/RCWmYvHSZRiVnWWMkDegv6cTpwvycfTEMd4XgDmzpiIxMYqXuvl+eYQiAA/wUB0SjPtJArr0TsZf39SEiqp6VNPEbm5qRU11rU0tqiqrsml6coai2QOa1xQcEkDwD0Z2ziibiTB+/DiMGpWJ5OQkKpQYhBFAJXpyfEL0ZZ3qOQGb6k3KUFrNCdqh05Xf9wTrZ71y8L575LNum/iPU90y3T8Czz9ZULu1uhFLGqQQSbA1uNKMV9e/gcq2egwF+KC5pg4Pr70RUTT/EuLCEBkdzoYxwIbtMC2ttBCAqmIN1DR6aQLmgJGjMfmF//mKHbj38bfO66vdd5nYXBIUHb4CTwmqJ1xJqK4WRt7rHbSFhNJnwH5ZevkMr10t1qvF+MeCp3MTr+tZmbGetii48ieraW3ptLmGZ8+Wkpk20NzvxtKli2yL3/VvvYMagmtO5hiEBYczWnV/NCMw1Aez509DRGQwege6CSi9qK6twzsbtuLg/iOYPn0WRufmouD4SQOTyLBo+NOElTOPouJCWg51xCMpriGER4QRuMcgMUku64JsMEtlrwEzeckXM1QOwsMjbXaAGLzWfqsQgoMCbHBKXodCyVoFglJP6l4J9NdeT75kfxXYte8k5i1cjAkTJ6O6qgq7tm9G+bkzmDd/KmbNm+iROZUSy1QsksUnoK5raMapwiIcPV6AA4eO4PTZcwbYVL0eTFMpDvNdfggNDkTmqHSbmzk+byxycrKoMJIp25FUThE2CDjIdMkFnZ6VPDhWiAuO+k6rhuWkcwJPE5//BvCUdee2ER2uXCrot+K7DDy/4QHPqwnlR+GPCyp0mT9l5eWoq621FRNhwf5oaahh45DXmNNobKoj25hmfWLPvfAaCksrMXfZYnSwAS6aPBELpoxDeFgAG2AXJUP9YKpcxU5AYMWpz8yWx1GgFfQ+zTOUuzMxC3MOwadk0uh+TeWQYAwSfDVqzQsXGaDYn7fMWR/iHygdVxReT/DC4/eEYbGRDxlcodYosJKqJvSHgKfmJTr55F0y7y3fCuJX8nsZQBYfSGAbJButxKEDR/HuOxsQGRULbYGbkJBmXtojCF6dXW0oOJmP/UcOkIn1ExzSzFmHBjdaWtsg/59ySDx23GibKhTIeGWCi1Rpe111fHR09jDJDgPW4EczZUFbtFSUVRC86wnOrWhqa0Enr/mwfnv6HU/5ctAcwLoUEHT3dkOOmjtp7muVTnhYICJC/fHAx+/EtasWEVyD0d87QDCNpFK4gDfffhdtvLe8shpjcnJw5203Y1RaoinrLgK/+obFJA8eOoq9+w6ikIDZQDPbZIrv1Ij8INmqSlZyFx4RiimTxuOWW9eaiZ1ICykqMpzyqP7ofgQwwxpI1P2qQ7curdQ9n46gSHZFbOXB39nXSbMWZD2pq8JuJYlwAn9crLtL8nExvA94qlGZLHkOPesGN56PwPN/JDgFb/tfs+blKeb3v38KZ4pOYVx2GmZNn4C8cZlsbNrmQUajBmH6ceRYETZt3w+fwABEkFEMs0FMGjuG5lcX+gd7MHvWdKSnpvNeCR1rjfGrjssrKlDFhiKg1MqbtrYOm1PZ09eD+NhoTBg/weBDWlzroTVwoz48MYwhNnCtoFGSBaDeQmN9qAoSKH7omkb9beBFbM9zzvsZN+hRu19m+IjL7iCCG3TZ4tenbh5xv3M74zEzz05dFuz9wjymTSk1duR5h8OcBab6dCJ2rggwGfhjyMfZ68Z+qvHZvfaLT/C756duEdApvgulFTi0/wS2b9uL4rMVmD17PlasvNacmWzbvtW6Z8OiItDW0kbzO8EGi3rIyPoH+2wakfYNktmtPmtROhvU45+ATy8SWKh/UootQP2b4QQeKki/QOaO5aCuxR6CWkNrMxpbW9HQ3IiC/HwCWj3aOzrQ261tgQNs22L1i9ZUlSM3OwX/9/9+BTNmjmO8VOxkjr4E7JraZjz93At8RwTW3rSW8tWHgwcIkCdO4lRBES6U16Oto9OUq8bhAoJCmZ9A6yZQ2rVEc8mS2bj2uiXIyU5HakoyGXcoy02T1pkd3mMWkyMUxmBt9gjZqVPwKmDn0J+UmbpwHA3IM0zj0aOnceTQCet+0IZ102ZMwdob1zBvkkc5kNG9ilvxOEFyIdDTe21przaHu0q4KOsMjtxeDsIKH4Hn/0iQJhRoOGCkehkc7sX+fTux7o0XkTMqCaG0PFobq2m6ZSGB5lgItWhoZDSCQrS9LCuLB/kgOlpbUFpahpiocCQmx1jjVl1qYEAaWSamBgDEWNRZX8pGXV5eaQpYfUSjR+faMj+xTAmS0mV9ngomE/Jg5EyH0afDNp1gokxhFFj2sqHaFhJ8VuxW68kDaNJqid/VggmuxesBKgUmwcYUPD8VXCHXJ9v05RcZrKHxn9qFV0zvCW483oKvoHz4ebEOtzG4YVgsyBrfyKDntLJJ7+V13uM2bDF9zUGtqW7CT370CCrLG3DbLffQbI7B6dNFBDofdHZ32IIHeVrSKipNj9JzUnCyBGxGAtMazDpX32N6WhqyyfriY2JVTHZN21sMkG05SySHDWx1bqi339LFF6GDLLPo/Dl7RgpU8zi1YZqtxBo1yqYtNdHamTFtAh7+xL1kypEESO1ESZDgUxr9dgb5VDY+OJFfiDfeeBd7dh5EdV0jhphOeaTXVs/D5hOTZekBKbHN0FA/zJg+HhMnjyHr9MXY0WOwcMFcxMZIQah7yqk1dTXpJSppSbcra45MXyp/VYUNPolR6jU+QTh65AxeefldHD9+BiGhYZRFX9x8y2pcv2YZwkJFUsjCVT+egUE3SB5cudcsADfdI4Pd4blXabksPZ7zGjC6bKoSAdRzixPBX0KwwmfmpC30Xel2s+p+H/nJB6wRuw3LLSR9/neES+/XNwc8TbPqF9/rR/ux+PwpPPnEzzF5fBYWzJqF40cP2si6NrU6drzAGoKmx2gbXbGF3Owc6zQXCwkLEktljLxH+dDhzAGkUCpfmiNoW7n6mxsxpSGQLMVwZ1h9RJeCm2+nDCjYklYG7zJxRogVp58NSGiduutUWMG7LN1n9FvndUdFZRXk0CGBwK2+O/c5i9vTmHTOfdYNjiF3KXhfGxlGXvP+ffk1FZKHMRPUxOYEXnaFadYWDVcO6rlzys4FT/UDaMaA09URgIqKOvznzx5FXW0H7rrjPgJJpIFneGio9U0WnT1rK5MEYGeLi8lYL6CJ5ns6fwsQFY+YorbasLLj0UOLQ/2K8g6vlUW679SpkzaflYnFlLxJiKTSaqxvMGW2aOlS9BHEHn/ySVSUl2Py1KmYkJdn04/OE1S1u2hCUiTuvOMmzF8wk0BNhcj7BfB6j+DM6UNXTsXQVD6B6GwfoDV0AnsO7TcPUEVF56iog3jdh2a6U3ayQDSX1Y/Pmm9NlpSmsI0ZnY2Y+BjzIpWeloq4+ASkpSUhPiGechRhHu/1nMnvsJi/I4fqi/WlohOom5clgvHgUADefXsnCk+SRESn2jSvjZveYjz++NrXPoPx49N5D8tG+ZBm9oTLZUD1ru1ZLsmdd/BmngpXkqX/HeDpybybKYGIvksQVSQmhDKDiBzq/+tsb0dx8Vnrt9GKCzmwkPml+//wPKvB6W1XikHgIGC5ZNpKK1bVXMDWzW+hvakWSxfMxkBPF5lLOc2lSBw9UWBri+cQVLUmWdOR5DWbEGdroMVGo8LCaWLVakzF4/lca5YTjP1pQCkkJIJlofzrnTIDWS6+HtPJhEXl5n6X8DuAp3vVaG3KEcvRaRQ6r0bkYXI8r3v0qVU6w4OO8lLZKyhOfXdARazC3xiT5q/qeXVLaG5pTEycjazqu96lw02PilLg6UCrE9w6VhhZ0t7XLM1KpydcjNOCAFsALrmQSXYJzO0ZD5C+Nwg8nTp0wJPxysTn7wHGFUjm2dDQgt27jqKjbRCj0nMJCEEoYf0FE2SYQJRXViAsItyWoBacPIkDBw/g4x9/GIUFhbbEcvbsObYs9Szl8/Chw1R42hgN5gdUE/FraqqtXjQ4dOttt2ouGarKymzzubjIKHP3F0NA0qCRfMRq/b3kXjKhvk75Qe3W6q++Bqy+fjGWLplv23FoEYTpAipHgaHK3IeKQTKjenX6yAlifvKE74vuzh5UVlQRQM/zKMbZM8WU0W4MB4ejqb4DAQS0iHBaToFBOFd8itda4RcaaLvCqq6dzmcpXB8bxBLYajGCBoxyRmdi8pSJmDBhrJEFLXcN5T2+mkYXFIiWth784Pu/RFV5M5YvvRGJcSk4dmw/SsoKsGTxDKxevZCsPsb6XR3wdOTCWz7EOI15XumawmXycvl19/t7wFNm+59PEMV3w+WZk3bUGZtkayeGzZx96aWXbT2w1v+KrSmjMi+qq2tx9OhxbNu61cBkxfJrKTTROHnqBM1NP6y6djlyc7UKwzVVLXbF7Ak6R5DQV75L8arB2afSQq2oOWsamBFo2MRdvkirW7q7Bjx+GSMMaNysyFP8u+vfQFdHBa5ZPh3D/V3Yv/cwWcMwouMi2WDCaNLnGPOorWuwAYbRuWNQeqHUliEmJiahio1RW1Ro0ED5FsjJr2RkVISl4TSFeoDxyeN4MNmP1pTT4kI0r8sJhY4IloNNfKcC8fcNtGkrWkfd2dmBzq52vrcFfb09BAcyXjFj3iv2KJzpoYmolmYASianPGsgTGu7TRl5BM0xxYbIQCvMS5RYq+aYRkXJ0a6j7NzDGzwl+5eL8dWD+y4FbzAcCaK6zfoJWV9DA/yhfwQNez/B0UO8rxIEK5ffoDhl5vZTBtT/V5B/DqdPlSMhLo35jEXR6bOICJVP02G0d3XSoiA7CwnCQF8/ik4VYtXylaivq8W6dW/a1Bx50T9ddNqmGMl8l9mtHSjjExOtS0aroDTgePsdd6CbzOwM79USVC3zrCyrMGfS4TRlX375VesWmGA7X4KmextlMIayE47O7jrK/GKMHpNBudVOna6KcmT/Yh0wqFR0WqWrLhNnMJJ1xmecJblaARaIhsYObNp+HKUl1cg/fhaJSalYxnbY0FiJF19+luBfS2UiJSrZb+E7GA8tAE12H/Yfssn37lulaFVHWlkmT/UsMls4oH7fufPnIpXsVfvSlxWXIzYwBuMmjGa5NJlT5gmTxpI4ONOdosI1vYvAy/TL2jMHJWTVtj2H2itl0oCUBy8ym8o/2S3r0vE96siHd3loRoIGEq3P8+SfLXgqwaoyfVMmnZ/Kh/Ufiu0wrzU1Ddi/7xC0RWxERJQJw7x5c2gapePkyUI899wzNIXaeC0cQ4M+1GiTyN5asGfXHlyz6hrcfc9tiI0LtwJyGqBTUF7FZcEm/PJfV2enMVh5l3HovSZTN2Lrlu1mcoWFahJvsJk0GoxpIrMMDw/F2ltuMJPJGpsmiDOOxvpypmMdcjIjkRwfjZLiMjS2dCBnzChrMNrwTW7XKiopKGQY48flobSM7DQklCZQtDl+0I6KSsuY0WNs8rvSk5oqN21NaGxuYToYBxtXH0FR6Wtv60BrS5uZTHK8GxwcZH2WGgAoK6sjGFc7xU5h04qTtWtvREpaMnz6e9DeXGfPyBHH3LlzzeSiCKp4KHIO+EnwXWETmCq4Zesw0UtdDQo6r+vuM04d6MsfDp4KbrwKepcLpLrNSQ+Fh43GAXY3DZrQ7bDLKwel2U2R7nfeo66YIZZXQFA4waMWp06WklFFIj4umd8LEUTQ0D7o/XzAj425taMdA739aKMyi6bMyon0xo0bqfQisWb1atZrtSmaMWPH4tDBQzhCAJ23YD6VXpS9WUpHrvTqqYBPFhRY/csNnhRrclISBgnMW3fsNMcr2klT50UmNDFervo07/S2O9fQdI5nHgRableFykfH5WWp4ACJp5yo8JR/kXR//2AqXF+y5Uq8um4rgb0JK1auRkd7G44c3YtpM8dgzQ3X2I6dAv5TVBj79h6k1VTPttSNnq5eNDQ1or6hyeRTk9/VbjT/VOA8PKDyHkY/2bSYZHxSIhU+5Y51NSojh4op1vpTa2oqUVFVZtP9tERY/gOkfMIIutreJZrtRYpdTlMSKPupiclGKuT5KSZGZCUcWgghYCVPYF6demYKLO+uLPkRd9QX//3CHnzvZPefB3g6Ak2NwE8BywVW+P79B5lRx0GuvOUo/WZu8a+jvQNvr99IZtdHoMym6TGMghOnVMyspDYCQguWL1+KhYvmEyiiCJgN+OUvf03TuB7Llq6iCdlqO+zNnDmVlRGAc+dLcPZssXnkyc3NYYp8bHMu9fdJ8DRf7cjhI+ZcV2HmzFkG0mqQnR1dPH8IJ44XWDri45IopB0WX3dfI1asWEIzaTUrK44NjcyUwq29vbs6mnH4wCaaJZ1IS47leU0r6UUgmUlwEIWVFSVWZNNRzKlwui1ZU3q0xa38W4rpquzGjh1n92heoabEaEpLZXU1GxbNObLWCLJfAWlLE1klGZCAUea+4io6XYTy8gqaVZ00/ZPNZ2R8QiytwgAyz2YbxEpLjLe+VgG/TK9I7caouXiDNMNYL2JtblCZOGDkCJx3UB17N84r3WOBt/wx4HmloHvEaBT0Wtt+1l4gxsFApSxEcNOow82HnpPseadI53WPFhwMs1wCgsIIVPXGPoODopGWOooycA6+rHMtv9RIuMAz/2QBdm7bYaCaRPY/f9Eim16k+LSEU33Kx44dpXk/yfqY5c1IvlDdfmbVsyyXiVMmI4DMTaAbQQAtvXDBpkL5M01qCzL31eUjxiprQp9S4P4hA7jx5muQlp5AIqD9gdw8OcyLj18Myp93sLIgwEr3NdS3U3Y037WdskPrJCwWs2bNR0x0HAFQfbz5VPanCPS5mDltDMvWGYx0ypDlRvlWezc2K9C2F5B5GlDyBfpOWevq6LHJ/S1t7VQstZTrelMw2v65UhPuK6vQ1urs0y9HNEqcDy0pH7N+9CZ+Ml9KtwbEpOA14q8XuPNDNX4gy03dB+qfT06MNa9aGaMyzEqVZyuVc1RUGBVVNB6rDsRPi3r+fMBTOdUOhNpQq7dHu975mDPZsaPHmlmi+W3ZWZkYkzeK4NhO1raP2jgRsbGJKCutsjXGo3mvqLn2ohbjrK+rRmVVKb+3UigHMGnCNOTlTSILCsCJE8cIvGkYN3409u7bbQJ37bXXmn/FrVu3GBuYR4YljzJl5ZUoKDhpk5nlMUdaXKtMpK0CA4ZRV9eIDe9uJki3Ejy1tK4PmaOy4OPfS8FqMn+IaiD5+UesL0uDBllkx0cOb0divMzlTppdNejic8M0G8LDfZGbk0p2kIJasmstX5Rn9fqGRgLWgHnA0R7gmvbix9rXjotaZ15eTrM+MhRRMXEouVBugigXaJKQRGpbbV+rvseQkDBzpCHzPJcNNjMzA+k0t0ODQ63cNW1Jk5Q1YishM+bN8wIQZyRTZpvqSIHmF1myd7D61HP8cBrMlcPIxnkx8PR/F3iqIeq6c5iYMV2e3wb67rNsQAJQffOkWc8aYAh0TXErOHlTUJ+pvg+wTHxpcdRUtdposJ9PCHKyx6KCctNB4BIJ6KNcakqR1vZ3UvlLiYohaWpZD+tFMxYEAFJo6vN2ZzVIDjVSry02nP2dhgiWEcaspDw1L1gDSQ319eYFv5dypvfKatEacTkOkckr71LyIRCfGoE1N6/kM2Gsw/c32528O6xdWdb71Hd67lwZDuw/gY62IcqsuoYyMWfeQsZH68JH8zAFSKC8H8DGTW/g9lsXYf686aZsJT/EMAbFye+MWDWgd9kfFZjep/rRa/XJGuQdTh86GL9A0Ab3KIMiwgJNyWhPN9s9SUAXy0BzVW2GQr+60LrIiuvZZprJ2JvQ0FKPptYWs8KamlqMhCkVjkQwRUyD/hTszQJiJmZQzmr8h9G3+B70LLz7zwc8S8tK8eQTT2D37r00Z+KRkZ6F+fOXkJ5n0uwJJRPsoiZtxrkLp6nRz+KO2+/G5ElTqHErbcJuTk4ugSuGoECBYOPQFJ6AQA0U9WDv3l3m6CGXAj1hYp6xJk06PnlSS+6qSeljbcRPW15Iw8vXYyMLWf1Q2tS/7EKF9TVO5LMbN75jrE/msRzirr1lNaqrq/Dv3/4BgTGUgB5PtnktwXU8hecoThQcswZx9sxZPPjQg2R2CTh9utAmCPf29cCfDSQiOhKjs2mGELw6WJknTmxCYmo/05PH+/xw7GgJ8o+dobatxfgJ2Vi6bBGZoCZUs7EF+tsa4RZq3zqxz94OBPpHsXFF0KzxRXSkL8IJ8sE0K/38gszMlJD4B4hBONNHBMhag6x6kKCIETiy42k4BiIu89I9EjABKM8LhHzcDngejsw5PxU8gHSloPe5wHZZ4M//TubpgoDusxx4blc23ffrz3eQjOViwi8FndE4h5MeNiueUJPWp6YracllQGAYqquaaIGQbfqEIZNmpZRdNZmRGExdQwNl4YRjTpIpqh9PTDE0OAx+rEOtU1cDDQx2unzEFDXCrKllAwRVf17TdiECXfVNtxMY1eXi9IPWWR5mz5ltbFNsNSU11bp/lHexWY2AywJLTInAbXesMYtsaIhgbn39lhF+vzzvznmnjgQqfgSVQX4nX0NLRy/2Hiwg8ThO5ZCO3FFj2IZC2K76DMhbSBqGh/vYtiIREzGIRYtn8J0RjEvKTEpHq5rkd5PlSRDUaL1epyCQVr77CIw9zLs2pOtje5GTF8mqVtgZQFLmVQY6lG8xdSm8DrWHjk6WjbZY7kUfiZOfL0Gdcqs5tdbnyfhVNupfVneVBrSc7kCBv0cm3AR5wpA8g/H/geX3Y2DZvX8ceEqYFL3br6RGZ9OG+Ok2DN3Tx8rTPXJsoMaphmiFxqf1vEbtfvazn1vf4ac++VdYtuRG6zCWxlc/jArMRv0owf1DHQSfAhw4cBAL5i8m66s3NrVw4WLr07BqNs0kAFXrGEJ5RQl27dxNCh6HFSuXETzlREEeZOrJdNdZmpYuWWqV0EWzViOaEmyZPjIZ3n1nk3UdaKOxF198wTrAU1KTrf9k9ZpVzF8fnn32eTPXx4wZR9BfZH4QCwic2r9GIKN+qcmTp2Dz5k3mNmzpwiW8v5XmXLOZcmJ5SxctgR/LrW+gAdNnZRrAvf3WZsTHjMGotDwUnz+LktJTiIz2wZjcFMRHUwDZAAKZn2gybypQlNdTcBo72bjqERvlg7nTcxAZFgSfgQACkpbkEQR91KdE5igBMYAkEFNoOjt7CPLnjV2kZ6QSEFhKBGgfXwGuWIXWFgegvVX7gcMGkNiioB1k1bHv9KFJKFWrmmaiZy41ScnE1YIrrA5TpCyx7q5+9+VhpJCb3HlkUHLpfvKKI0cmU1IC7rMqB95zlZUnVkoGLgqMl3lSU9L/yioNRspUOK2EVlowJbw3lJZFjm0hUUvFqi0s8gsKcOz4MQPJmtoagoW/bTQ30NNvXp0Up5hpVU2NKaayqkoM+mqPdn+EsH5TqKznzpptW5gMUN76qNTl3V0kQFt6qLtF+xWJWGgTOQ1UipFqipPASN0/ZjWFDeOW21cT0JNYFrJ0POApJsjgWBbKmZSNU2bKpDO5Xaa2lCZrlsqilrK2c9chNDV2ICcrj8y2z55R90BUdARq6yppxb1LMjEd4/NGIzIiElUsj/37D6Opvo1xB5j3KbkUFLvWHlfay0hjCwZ83QQ+lo+AUt15Spa6vgSicmYjRi1sUf97Smo60+djSsKH8tzE/Ko9K+02KEjWKlkX9lCd8JxwS7kTHrkSoGw706ws2yYrF6/wfqeMBlfeh75ld/1x4GkMRRHzn4Ree9bIE7XMVHnu7mQBPEE2qT1atPfKJz/1Kcugpgc1NbZi86atNCuL+awqx5+acx4rYbRVgpxfyCu1TE8blWOFqYH3DbZTOA6b41btGa2VHBLOXhba9KkzkJ2dS62lxqP3MOOMo76+Gi889zzGjpuAa1attMEWmazqXNZIfXZWNplCFk3dEltRoQpZuGihMd7z586zksJw3XWrcezYEQq+RowjUEwhVb/hsuVLCMy7rF9Uo9xinPLkrW0cXn75BbLVCcY8da8E/VzxOQP7YCoGzXvLyM3CebJubeAfTdbbSGUQHiYXbzHM4yGmIRq33vgA4/azjvFhvx6WSy+CAgcwNjeJLNOHjKcRhafLqCQa4EdGmpqSZhOWc7Jjae6l0bzqxJnCcrQ2N5HJJ2Hs+FEsnx7Wn2REXmtCUXK+ESUlVcjKymH5lGHC5EzEJbDcfdpYB6AwA+fO1qOmooMKZRgbN2xheY4hu/FHdEwArl+zBAlJIRigcnMan0SVbGpA/VkSYDXQqwf3uj0rwVU/o5354HCluEee029Nx5GrOwN4/o24g9c9X0cEpV/A6qTHGzz1nWcYbRCZ/vnz1Th3poqAF460lFEEj3rU1dSaDGhp7hGCpywbdbNo+tCZIspQKC0C/wAcp7KVU+a777nbdlOta2xARUU5utiGNONBgCIw0JxfLVgQAKuPXqapFIMGRKaw3TVRtrSdsN4j9qp8i50q8ZJn+HVj6Yp5GDs2i/XvrMhxFIzaDCua+VL/n+pOvjvlS1XdXOp/tG6f1jYCdAmOHz2F4nME+P4AWmXx5jF//LhJTEc85bSWVlUXCcRhWnEv2vJUPa+uBIFkT0+XlZ29y5QsZYRpUFo1fVBplzPnllY5wWG5kyWqcjTTw1YzMYhY6HlHGfKypwtF4jMwQAD00ai95oYSQ/qokJk/Xz6vd6iv16ZN8ZyUqAOsqnze4yd2SxLAiHSvylAgrTRpVwSRnKbZa1Get+IPB0+BpV4g1qaR3l/96lfYsGEDrrnmGttgS5X685/9DO+8+65tBvaxj33M5rhpGkBZaQV2bN9DMzfYBJqK0Uxe+UeU+630jBTrq5Fgql+vt2fQnCZoe4Cm5irbQVFTbbSvTFZmFsF6KtNwjqClrV+10ZgyLrNUAq51yMUU3lLGPYZgWUrzIY6MtZYacJ/1K2lKx6i0UcakNJfyzXXrSONbDPQSE1Nw6813I49x796z00zx0LBAm7+mDudlS1fbXDcV8MRJkwxYxZhLmNbqmjKbLvHss89Z4a9YscK2odXeOds2b0dOzmg0NjeaGTKNrKGdjaayohIzZ09n+qpppg3wuXgCZZj12+SOzkZDUyX2Ht5OrTiIObNnM44xiIlOsn6b7dt2obOxDcmpMYiJC8CceVNMgRw+dBzREQmIIiiXV5zBlBlZ8Cf4Ko+xcYmorm1BdXkPckaNZc0O48zZAkycnI3oWK1YIhjyXZU1dTh+Us4eQlBXPYgbV9+NzvY2bNmwjuS+GYuXjcOkKVkICggieITxGQo9Zb6zp5sNsJ/lrDqhyUUBHbAJ5wHwV8X78LpY61Ao6zyUbFye1lvZ0PwQGx+CoBD1R7FFDAXxJvWt6pfDEBWTLf2zX2yCcmAi5qQRZNa9wFB1obXi7iqvYRsoUkMTG+FXAsYwQUSOfYfYMJhKa2jOMk6Bpj4dBXC1MOhHs5qyfLqwDGUXGqkEU5CYkEqWVWPMU90/rSyrA4cOWhomT5li/k/3HziARIKN9ljSnkOyVrS3kAaFNJNCHrEkR9q1U+fVcGXCakuOXTt32hYj2opDk+A16q5N3NRudu7aY2xTFpT62NW3qv7USFpSze01CI/yw403rWQ8MQYUtkqNZaL18JLFpiYq2zNlNP/zbRdLgaFcG3Z2OF6aenmoq4bQgoiwKOSOGY323k6WhI8BfFIiWa31SQrMSKqYfhF/gReRkFWj7iKCNkHa2BzrxqatCexIlnRNbVH4KDeLnWSmVp8CUJ6Us5Og4ADr71VfsdqpOU8h2MlqigqPZNkFkX3HmPWoEXqxdJE9zfWOj41k/cQzyiFTWLJExdDVhvkG8/Qk4NQ0MJW5KRMpGFpDWkT9SLkfflfh94eDp/SGqPS+fftsm1kJwkwCwGc+8xkb0Hj00UexhyxU01o+89nP2lxEJV6Vu3Xrdrz04mtWoVo1k0O2qAEPTQrX3MVV1660Dbw62rp47w4CWhOBd7INCu0/sIMmSBMbPcGAgDRr1lwWXgjKyipoyo6mwEggWNbqv5B5RlOyqrKMzLSHldBujUCCVniq0IR1NCt+xozpqKmutELcxTQnUKC1n3d+/glUMD2zZsw30OvoaKXwdCAkLASvvvKKMYNPfPwL0CZlTU0NBJYO087BIcG8rxtFhacJno7wan8ZzbNTn6cqeN/evaZlJfBqOOPH51ne1V+kAS7NZxs3ZgKBRVovGmdOn0ZGVhoam2qx/p111ghnzZ5Hpj0aVRVVFNpOG3X1Y/VGRoZg9NhMW1ssN2Dvvr0Fo0blYlJeqoHvuAnZOJZ/CCeZvnHjJhOkfWg+BRrz725vwdFDuwlmbWhrLqMlkISly5bCPygEJWyo23bmY+K4JcgeNR5HDh0gdrVi2uRUJGeEW1mXlDUxD4Po6JRbtC7UlRdi1swJmDFtHDU+G4Hm2fkFGpsNHhI491qfXzMtrKPHKlBR3UqTqxHdLdWYMTMbS5dPt4YohkwoI/iJMRA8KYCsXUkh65nAptUow2RatE40oVvsvq2lhXWpBhTmmHPGGGWmOSap81vdBGI2Q+i33zx/RfC8ehhUFwMB6OCBU2io7URG+mia2uGoJni2tjZT9ieZE4sDhw/Z/RNIIqT8z545g7DAIEyZNBmHjxzG+ZILuHbVKiqQFrtfprgA6PfPPGMOibUzpsBSJnkLTXAt4xQwiVkKJLUdh5Zt7iJ4Chh0TiAqUGA0bBM0fX17eHRj1XWsw+wkAyS1Fylogf8vfvYY3n5ns80cCWC7CqQlY319/7/23jPIriS78zvlvfcGVUAZ2IL3aO9nejgznBmO4ZAb2qE2FCuFliYk7aeN6NhvCi25ctxVKLS7XC45lmz2mJ6e9t1AN7z3QHmHqkIVynuv/+/cd1GvCqhqoGfIlRQ6wK333jV5M0+e/Oc5mSdPikVBxC5WyelTPCFiPx0BwwU45jOpy8QmwwXetgWAyDYTVx7TU3lyfgsUATsWduTnZArYUvS9UKZ3kc89MEGcl8+WJ1mWlp7mecTxPS09VWXPEjCmONjhoxxonliZxCxVwqqpRRVI1envCxd08N2tXvFkZmbaQZrnwsPvFZP01dPiO+coK7JGl4yjNOX+s+tj9mfXxv7lY28A54nqGFTv+KMf/Uha1Q9dm/ve975n/+Jf/Atbv2G9+yUODw/5qonvfve7bsaicQ5L5Wc1BRMybS1tYiBrZWOsqDjfvvOdb6hCnxPwZjogf/8H3xfDZm23KmZyYlzg1u2MZOUBwsxOejjA93T3Clz7rUrAibDNsCTRezKYYh4g4ax6/BPHj6lxnndmcG1EwMymVevWbRCYpdldmcQffvSRL4mslja3fcduB+aDB4+46dTVdccH+t9++x2ZyT1+vrSkUmCdK2BaL9CckWC3S9u84yDLeOvOXXukdb9sBwRKmwSOBOogmGxbW4fAP8+DNTQ1NfuYJWYHPSXp4O6xZ/d+gWCOeHFGPPvEe1xiGrKNRHER4bzq9FlmVy5c9hUpbJCG6Fy5etEnJ86flxkYh/Bn2dRsrE1Nz3kZu8Sv/oFJGxqct6vX2qRdNKgXz7OCYnWeMtFYLVJ/Wxrm2LQVFZTZk0eet8W5NDt/5pZdutxofb0Tqg+zox8es/ffe0u8HFHDzlPe062rd8DOnL2tnr7YCkvKxfeTtqGyyDunZJm1Q0PTdvLMNbtyrcG13UT9YyIOreeqGm7/wILt2fesrItRl4ODB/cprRzxbV4yNWA3bjTZ4NCwu0qhbTi8MZ4FaJq0EGm8A0OzdkZlam7qtcnpOGtp7bESdURxidJHJbex8cmIj7H3Di1MoiJABpT1Rf+9MQUpR76rETJO5vfJTNQ/N9v9N5rsonicJjkbsabGTslXkvJe4M/j8UGjRy7RkMJ96tkJFOFEw2TYKUtggbYDYKJxZgggBgQ4bDedX5jvLmxdd++6BsS+5KyJZ+wPk5L0aOx4c2C6oynhJsc1vtNeAbJQsxsbHxEP+wWcFbo/2JIkLiZBmmazrxfPkhUzOj4pPo74AgDHTDHB+cOYOSa8AEtcEE9kl0yMSju9KXN+AE75cMKNm9e8syL2bG/fXQGY+CU+wU/X4LhTwIQXwn7JxiuvPG8vvficLLOn7KmnD0hx2WSVlSVSOAokgwLS3HS1tXzLzWEtO8tAAUJm2NXWdSzMT/sxJwVpfn5K32WtMJ6ra0xGBSY8IBo8A09UIgdlDr6DFXxnfH9RmjEdqm+Hok8f80c8yL/uO9E78zm3HlYC4YoSVopw4P/IGAVReVi7Ojg4YNev3xCY3HGXGrTLQlU6Ttm4U7z44kv2j//ge/a1b/y2vfqlL9rhI/stR40lNT3Zdu7YLo1jr5uvCFOBBC8jM8t7OMCUSNM7d+7WM0fEyFTbvHGLR4FpESjV37pmxwWS7N5HxJXu7k67LA2Lhpibn+29MNoLTvUAU13dDmkJVT5xdOHCKVVKvIB+m4+N5uUU2NzcohpDgo1ODEtTve5l55k9e/a5u8/MFLOCsd5TZmSm+zhPc3OjV1hD420buDdm69dXS5CT1Zhb7cb1W6ogGnqcjagj+UhgnS9t+plnnnW3iab6JpuanLJKPcO63eHhCX3fIPNsl2tPDDd0tLfaxbPnfO0yA/iZWek2MT5s5T6BlWd5amz79h+0HTt32S1pq7hh5eVnqUxVkpFYgTBO9oUyUtEeZJqo17/b22XHPvzAzhw/IZA8pzInq+HPygyXVp9RKDO+R8KTaYmp2VZWuVX8MHvzV+9Z2TqBUlKsXbh62XKkRdRhjqqe7/VJi09kwcIWK65A2x0JIkV9eM5mF9NtLjZXANpqBSWFVrZ+nU3KghmbUGMbn7W56QmVa9rKSgutp6/H/uIvvm9trYM2NZFqb735iUzYFn8Hjv7J0pZ67w6qc5tTXcTZ6z/5pf35//GXdvVGi+oY38lEAZC0mrJiG58escamBvvVWx/YiZPHxYN077RpDWherMYiAAUa1tJEgUjtDK3DzVCRzwq75gV48JcGJ0tjclEd76AwIlF1hUO7tHn1MtMCxdzcHNcC6xsbXVNk+IkN2OolK5293TYxO23DE2PW2dMtHqf4zqm9gzL/VZ93+nrt0zOnLFlaV7uso/auTkuTGTola4bhMqw85BpAAFixfOicIdooZiugSmeDZgjAJSUmSMkp9yDaAIJukxwWWUVlsRWVZ1lldbnlFGRKp5/1oZ2xqVGBu8x7dVDMVyQkYN8EgDKjvM8JuEDYQHsLxhqZnBoY6PeOx3saOhwnGBoAFwrWRYKP/PJd+8vv/8j+0w9+aK//9Bf2wdFP7KpklzaxKBOFoN7wjyj4WIfskEl1CIaUFlYB6K536NNXQulQ7jygth8qI7dygON0JIGWqvpT/nTZvwcHQ0IM/8T74XnXbz4D0F2wk33snjn3+XfPJKH33n3X/ud//b/YKE6yapRMVPzu733blwD++b/5c/fsZ6yPMUU2mMoTiHkn5D02TPVc+ydMdjN7fsEuX7xsf/OT11VIaQtzMQKnXAHZgoB4wHZs3+MRZ3gGIEWbzc3Ni8wqztjpUyfcV5NJK8wZtpTFZWNOPVKfGmOaAKCxsVWaaq1v0E8lXrpw1loabkuzFEhv3+Umbrw0CDTUOGl8Xb1NrjGj9WWk56ryEq1CGivuTAWFORLaLDt+4kMB8GmZ93ssVWZ5d9ddmxQYMPNeLC1scR7tYMLaO5qV7oyPZzU1NVr5unU+FtzU1OQbdOEAX1hUIi1tVGWftQMH9/oww7VrV30Wtbi4UOb1PnUune67RkQfOqm96nCSk1Ot795dq62RFi5wobw//8XPVN4G27Rxo3skMPxB4+3s6HRthW2NyReTZCx/Gxq6Z9euX7YLF8/aE0ee8iGDyxeu+Czos8897zO7aeooampr/XusGtj0aL8aaarKNeemef9Anw+9tKsRv/nWe+J5plWKp5My5QsLylVPsQLzTTY20223b93w7UIYoxoevCttfZOAf7MdP/WhnTtzWc8WCgBzrfvOkKyEWpnxzynvl2TqLVq2gOHS+TOq72Lbvnu7gDzO+iUPzY137F7viDoozM0EKykulUaVrfrNsPbWNqutypZ5WaBOYkJa1pRdvd4sLSPdklLTvM5p7zPiSUzsnCXEzsucLLSi/DyXeZyvXRMFdNBm1OASpeEP9E/YudO3hBG0g0qVcdbu9ffYuHjMhCTvR6u8J8UCkElIFhhIBmivjGOiHWJO9vb1+bghmiqb1AEaOLkzromFBFgCHgUZMt1l3jMemiPlYpssm22y8O729tqpC2dkCeT6e+ZmZLYLfHJ0Px4sSQkL1n6n0fYc3mVbd9aqM8VtRwAloCC2q9QBtQmW4SY7OE1NzUmrHnBL77SsIAId49ozMCitWhZDUiLjgol6lwCcwkQ6HkfWCCkXkW8QABR+0v5DDAjInxXBj/mFKYGcgFblZRUQwWVwD2TRQEVZma0rLbV1FeWSqRzJJLulMpYeDOOwgIDygyG8w4dmRAEALuUNCt/JNV9urFv4HtzL90BjDr4v2r++ObUUku7zgCcCdPTDk/bzN95ycxRBwLR88aVn7MgTB+z113+mnmdMvR7AN2N127faIZlh5NvV40g6fGHGCzNAWrIKEgBod9c9aY7SPiVILS3N9sknxySM99TQJLSqVBzN83JZZjig9Oe8YZcWr1PD6vKtWjFZmIWHmF1PSIyxzVs2+bK5m9cbgt44JVHC2u2Rre+ooY/KPH/6qedkLqxTtpigYExuxgbHu6VN9bpGkZycJm1i1m7frvee88lndrswf/jBRx4tp7CgWCD1tA+sM96FOxMzkJhSdCS3JOxoMWibrE5iwBq3KMqIdkAlMTnE+G6btMzsnExpBXkCGT0nYcjOyRIoDFqHADM7K8dYrjcmM4vle/TQTDThh5qkRod/IfEiJ6XNdXfdUb7n7OChw97omCzbtWu3ew3g9P/bv/3bqoE5AXGr3bx1VZ3NnOVm59nTTz+nBjgn7ROTLteu37wu3sbZc8+/YKfPnLYRmdGlsg7YEpdB+MkpVlfViwdH7PyFi8pfka/IYjwWYDh39ozMwVhp03ttZAweDam8Q9IKL9uVS5/agcNbZcY9ow4TcEuR1nnXfvKTn9vFSze9w8NlZ/++He5l0NHS4uOaTB5sqKmSViszUlrboDSeWHV+GWn50lhZgbVd4HvXjp/81Dq7r9sXXj5gX/rCEUtLibfR0Sl7570Tei7eqqrYLz7PJ6vm58dlQXULnC6q86/SOzeqriSsMgFNgIoLXECxslgyrf52u1252GJZDFnkF0uOTc8zfj2ujqPSIyqdPnPG/u6NN3RuzMPS4aIWmxjv2hTjmMQFwNwulTWHdl1aWGQFRUUuN0xeYJ7T7uhssF8YBnCAlKyxtBFiO+Jj0qyp2wp1zCPS+nHnG1MbzRbIFhZm2Ohkr+09sttKKwvVZhnTU1lcqxGQusnKmB/tFO1L7c2LGiNNP1l5SPSYnp1d3dIar9iFcxfFo1vqzNkgjwklOizGjRkfDMYLCVQPmJJmAFTS7PQPaML095v8gJj1B4CZpNFZ1/g5F+BGkM6Czarsc5Rf37EY0zJSfPVPYWGBrL0NsijXCSPK1LGWyPIivkSalBABvcrry3CVD3LCECSfwWQVY6W8FCDS+3QP3Qlqrr87on1+bvB0NFY6fJw7fck+OXpCTCOwa1ARrOPNy8uxnp4+aT7DrlGg1mdlp6rBPW1lKgzxC3E5uNt91xvqrVvXBXCdliETFNW8QxVBz4Pa7suwBBR3795zxjMeWCRNYnBgSOd6Vag4BywPdJGWbTXVG91hFlck9p7GzMBp+Ny5s/q90Z5/7kUJcqkRXfvEyaPSPIZt/949Ni8T/MTJU7pnsz3z1ItidJbKKEZLmJta6tV4L/m4In52rAhB8+u806HrCypPkmuZc/Mx7miPT+jw8IAaz7Brgrv37BDn5gVgNMYGaQ/5tnvnPmlzI65VAHxoFhkZmRLKTu8YCGLc0dEuoBtwsKLhUn5WHeEuxbppwJJ8ki9WVnA/q56qa6vVqfRK++r1cWIms5jcKiwstdqNte5sjZbAzCoaO50SbiQ5uVl26dJZ9fTKrRoRnQRh7YrViNmKd2vdNrulxsmWyMky9zdt3uSCe+3SRR+GYOKO8jARh3bw7PPPW//goDdyZpzJx7vvvO3Rc3aqcQ+oYZ89e95n7Z84ckTabIVdvXpGIFahxjFj1280ChgzpJnNWXNLm9XtrPMGVa16vNPeYZ989LHlqQPZf/Agkm5jqhfAZJBJt/ER27Vzlw/PtLbesT6Z92jnaemyWBrOCJznrW6rtG4BT2/vhF270WZNzX22b98Br4+jH39gjfVXJT/zdvDgbrcOSkpzBHK4dmGmzgsg8CiIlcabIq3sknV1jlhOVpllZuTpuRjr7unwiO+bN26S9lti127e8Bn3sYimXyyQHBT4p4mXDAMhN0wgMtzy05/+zOsb6wjTm7FJPENoF7TB3p4e27CBbX7N/T4Piwc5AuBPPvlEpu/fWd22Olkbm628uMzPo3UyH7AoZSAmYd42bK6wwrJca25tkDzMWFXFeuUh0cHCgQ1QAS8ixLnAuR1FR6R6gNce/9OvJkjeB9UuutX2JiWHaa4csKT46rXb7pZ1R9bYsNrEzKxSEO+Ql1i1L9+TXeAdrC5aeikgyftCIk/8cuXLM7d0DQKTPKdYtgvBKjk0YpaLMrkEH3OyM624IE+gWub8r1xX4ZH386XVMjZNxDIUD3aNnZ2bVpqzSjIYjgj8lyOBQZbAs0zgWcqbPTuwwrPJf2XSy6BzELOP5JtNpH7w13/jDWCPtAhMChzMGetoa2v2iQfG9xg0ZoZ6eOSeQEMNfUutGugZa7h9WUg/azt3bJVw7hFobZAmkOxrr3tlEuDk2tTcZtev3bRrV2/q+TEfO6RHQtMglBZ+k5hZU5PzNjU+p943zn0ks7JzbGR8VO+edm1OtpbNy3xJkAD5uKer5kwgAHgzxo57ceoey0rLlYcMNeZJNYIcK5cGigY5PjrhGl6ZTAUAJlXCTsiv1rY25w+TN8kp6dJOR1zTZCO2ewLNi+eveESigsI8acTtAoxdPvSQrQ6gopKGO6H7+gQ0Fe6+NDyMj2SM+++RTmtbiws2Y3Vsl4DHAmm1Sku9Jq2FACSsWa+t2egz+Iw9s/724KEDdkZaYe/dHitfVy6QTfCoOmgD1AdrrZuabnsHxhgvwyWdd9qV7yQvG4LVpHey5j1J2kZJUbGPPw/0D9g2gSCO/3gG4I6GBn/y+HFpU6PSGF9xHpEP6gYhr6gsU4Ofc/OTsWEiNTEEwjjg9h3b7eSpk97wXnj+RfeAQI54/9Vrl5E2e+qpZ1THWCeMs8/bGaWNZr1b4Fu1niEHHPYDf7xBdbZtba2u3TNG/PLLL0qro6zNPqm4b89+3Tmvsl6XaOv3vm2S10l7++2jvn9PVtYG5zvDKlcuX1DDb7KvfOUrAoNRd/OZmx9SeTJt765qdSg5tjhH20iQ9pioclywe3enLDO9SMCRJfCMVed+x4YHBqxmfbXlSyO6eu2awKrV6wPXpa9/7et614LvnU7DZ/kvu2QyhPOLt35pO3bu9ChhBGS5fuOGj59i/jMsc0vaHrPahKqbFShyDoCgrA2N9a405Kod0AmlC6TQZmnQ+D3Gy6jatGOznbt40a6ofWF5vfTS09Kwa71dBe5erAHXI26GR5ZGxmLiYyPC8kA79Iz7/QAu44d6SKewoKh/V7biWJQS7KOPf3dXN9GXrtnlS1etVZZif/+Q8GJc8jQpeUeTFE9j4i0+Jcndm4L17oJ1wJrk9R5lRRpkZGJYaZMXtFSPCSp4Z1sSsh90AjykQ/nUCT/vrpD67jgQ+Y5mn5qSIB6n++z/OrWd9esrfJ8l5nPWlRVLDtLsf709bf/jpeEAPP+5NM9/vrtMiVNYFZN3wQ595yXMnOGoy2zt8GC/A8ewepmTMg9wySlUgy4sypdplupaC7kLVgWpEOIvM13JSVKtpTYDZlR6ngAEU4OZLbQyY92rCo2q7H6wDNjSqykPRDJSSkpb58Q1grfyDEydGJ8W6Ix7pUzq+/zsvMyKUTWWAWtX4+9WDw0AssySiSsVx6aleU2rBx/xCpuy2XmZXknp6pXUICQsKcmpFi/Toh/fNlU4Y2GYVGybQBxNtCsYzgQWsQYzMnJsU802N4vZMhW3pHhpHvRWqdIoGJaorKhSwyyVSdsk0y7Hx0yJAtPR2SxgS1dHUe9aRW52gcBzk0ArycOT4QvbKw2yQpooK6hY0jkw0Ota9/pKgqLoGWmyKSmp0vguSxOOVUdU7UFzGUNjjIiNv3j2bveATPxh9bLZduL4Jz5m+cwzzwnMc+zi5YteZ2g++/bvs9vSfm5cv2FPPv2UlZWUS3uccfcqNNl9+/Z7Xhk/pH7RKAmkUFRcqHoJ9v5+//13PVhFZVWlm1DwBI0adzSEmSAYjM9xr/NWvT7Ci+fGj370QzWgFB+jZYgBsxaf2EKB+KfHPnFtfv/+vXrvgGTyru3avdvH/hgbJmJ+vzRprqEtQoR2I7DDptotbpY1NV+x7rsNym+e1dc32c7th/R+lXE21i5fOW9nz51QHfc70KMdsfDhWYH46Fi3+JmkDh9/ViU8S+OLl/aUaO9/cMwG+qattLhGdZdKU/JFDdMChC21myxOgMkED65EQVi1HmmH23zIqam52TsX+API8fvEyRPe2e5Uh4mZjzYPL3BHosOio2Hl0XlZVYSi2yWg5aUMUTHEhesbHRkQQjvDemH5IRpf/0i/nTh3UtaprMFnf8vD2Z05/ZE9//J++8rXXlLniuxOqy06AKj94iwfJ/6o8dCeqXSRA6OI+gzPOYEfkWs+0w7Sub7KEECAMXR2xDxFz8W6oR22t9+xFilMTY2t1qY8MTl2916/sGZEbQstEIQgcTrLwNeXCdsYXKj44YBOioChn+DPqkQeybuD630Kzvl8C+ODuscd7VVPyXplUVGeLbz8PevY+mIAnq/E9Lz2jaxRH1fBjAM4mVDA3G2QqdEvYc3MSrEnjxy0F198Uj3+OncZmJ9Hu1QulWnW2wYrLyLkJg0SxjkOZdDHiSL3iAHOCh7XOfCQT87Oi8HcF7iE6C590N8x6EsVMb8Gc3zzex+j0bPkYU7XsetIQ6YBA9n0wL7BmdLhzcy8xbKuVlpoYxNbyp5T+UZ1OUkMWnATs6mpxYOB4D7C0rBpNFOlQ5rkGxlkQonJJPYUYnA9O6tIYLoocO3VW8wjiCenxnujWF9R7enjGM7sPsFJcrLypRl227vvv6kyqEce7HVT7sCBA6qgcmnT0hjSMwVwfQ7g27bWSYusEDD02afHj1qeNLddu/dIM7/lZjQrqwBLgIMOir3d79zpVBppMtX1fgk/uzWiUWyr2yxt6xc+qcY4bmdHt+WoQdKp0bDR4N97/z3XWnHgxqQnDiPRrIjYxMIEH0eTNrpdlkOyNIQ7dzrUEbT7EAKeDhcvXnBTnQ4ObRDARXs+d+6cj0kBbBeleQDSODHTszOJdO3qVZeBbXU7JI8E62Vt85SPMVMHhFojlgB+r8zmpqQlKd0kmfzVrsnW676bN255cA1c5OhQGI9GWz506AnVS5by02hHP3lf8jtjX3r1K+JNsk/w3e3rcY0YbRXviZ/97O/s+ImjArnN0ohGbMeuTdIWX7LK8jybldUQ740sRmCTakc/PW3dnWOq1xJZPzku6+3tzTapDnozwW2848WN56b1MyYr8Dh8mChE2dYosKQjJs810iBZqYdmubOuzoeJ8BM+K77R0bAwgvHRG/W3vfEzxslvIsYzyUSn+umnyrOeXbeuUvyTcrIY65NVbM1y/OhZl4Vv/f63rVRyOTubqDYomZ4Zsua2c9Y30CwL4jnlY52eY3VfjOq2xy6cP2c1vtvlZm9P9wHT2x7tkda1Gsn0daJdA1ZBG4Xww+S3H5xTXiKXgiEBfcfNDgd9Ov+mpla7fvWGXbp+1Vo6OySDrL6aUTnQWNGOyc+88g3WoJmCG4xnkjrvZhyXaw8j3h+AMkSZggkn/yW+KUUdM899y2ae/WYAnv+kbOK1/7KMtaST3rsh8IyHEb0FZ1W2PCWE1sLijBgNsgNYytSiGL8QoL6/gpLeJyA4zCTnw2t8AoxKRw8F4KlzKiDDyErYZlRhMXFKX59MdjDUwpgfK27iFtNtZJAoKUGEIaKoT06Pycy/K42rQhoE5tSiJaACM3DtWQgqGidhJ6VLMFQPeqr36b+yRAmCfMzBNO5XeQBPJhWYmGpr7ZBgN7gfZHf3PVXauI1IY3ZNeUGAjAkn7uK/yjsWFqgomTwy4TLTsx3kWJaHg3+yel32denq6vCxUyaR8nLZYyiI2VgkTf6GQICVQ2VlFQKfQ+5/igZx+cpZI04Ak0osImBiLCc7V41rUMCZ5FomjuaXBWAV6ugOHTpIqa2vt98nydramNk/4eY946wM9vOOPXv3OQ8uXrpgR49+bN/+1nccTDvbW61RjZXBdTqXQ2r0sAozEm3x0qXLDjjs/gl4Z2YysUZIuyGlp7qQlkC4OzRdnLxZgMCY9dDImG2s3ehjUYAoNUDwCrrK+vpbDsCAAP62+A4zMXngwEHxNNES4iR76ribmxvE6wVpnld9QrCpodkjZO2S1sZKHCYzDhzcLyCh4xnwhn/z5jWZ/ne94/jud3/fOydc65JkHeFaxsICOp3JqVGB7znJw6gNDzXa73zryzL9dwg0Z6RMBZM0NK6k5Bw7euyctTT2WVE+4ePyvQzEVJhUh1NdWWWZ2VmuQZ6Q9n7p8mUrlEXAApLNmzaqE2+SLAeuf0zyMPGIBr5j6zZpssXi47BdUacyOTHhnStaW5M6JHbEpHOoVGfG0kwmSZkjYPECM+9ZuQUqw5xv7cJGdez5k59VKsC9aTkFWfaFL3/FSkor7OyZE+LbWXVAparfCQHavB3SezZu3GwNt5rsow+OS3lKspe/fMA1e6wO2qxrbN5k1wbP+23cCZBU24yAJE5FQdtDiw9Ame9O+s7P4BeKlUxz3e9tVmUleDjj4Xc6++zs2QvGKkSGpeob662hrUX1OqE6TRGQJgnbgjF8XgWeYOEGiUfetYzIAwSG6TrP6N5wcmnu+e8srW3/w6rp1/5ZNetclT3X3FT19C4OAAyWBg/xsmgm8T1y5QEiaGisP6vHIiBFL8NvUmBFhvBJXxjLwDTQO/XJeNDI8Jjdbmz2wArxMqfjElJl4uFCc9vqtu63zRu3W3pKng1KnW9pq7c7XQ3W0yvtZsdG+60vvmBJKUosRmo+zrF6G4WOlYbgkYNUcfMCV1aiOJPIDLWrXjaagkokT+ooMC4ivKHi6bkZL2SyoX90LnDW7+mV9tLjE2X3+gZ8AmVocsz6h0bUc7JxGgfjK/SyGFPSjKW5svug2CJS5yGeAPL0khwF+UV25MiTamDb1HkkqAHLzG9rlrkmDXl20o4d+1gNKcm+91/8E5m+lTY6MmHpOWnSRIIJqKaGJkvLSJU2lauOMFNpxBqBIxgG2LCh0jsaxszYI4chhRKZ55SRZa9NzU2+ogVtr6m+QZriFp88Y4+drdLEhkeGBe7XnH2EAsR8Pnr0qI/TPffcs4H3hQScsVEWGOC29smxo7p70b7xjW+oAd9yL4MwhmVLS4vfz/YoACU7QLY0t/jYKUMPFQII7qPDpEHU1GwSfwizN+uAjea7rrzUeu/1Wn8fq3p2uyXAKrEdu7a6dtra2uIgT9CKlpYGdTwfWnERY/1x0mAmrHZLleQzxoYF7GgvFRXF7rNaXpZvX3p5tzpAVuxMqQTq4bCCsK5Ub7Hx6eJrh08aZabnW1lppU1QJr1vXh1+zfoqvTPLxgR2Fy5e9HHbOPFy3549tnfXbg+W0dPX6zPwaJDsd8R4OrxBkx8fGVVHeMl5v10aO8su2+50+fLPLlmIRTLb9yidtJRU65Y188FH79q+gwesuHSd7w/f2Nxuh488bXvV8eBdce3qZQTctz4OwYG94O/d65KMDUg2at0qo/OiTe7Ytc0O7efYrDyVSlkglJ3akNIIZFkQKH4FjelBCtvSwyjGd7IMMOcBQvOhbT6EfDJJ10K8YiUfAUPQMhljZ3iEVXe4Wk2MTUvmB1wBam1rt5u36u3qdVkAwheWwePbiRdBvCwsLDPfcE6vZSYfYuwWHGT4AaVx9jnA8zsR8Kyeee0PI+AJOVjqu0+u6DMEzOjvUPT3leTWvHpl7uA5H//Upx/OrOA746mMocIIBvnpnU+evWJbtu2QUKbIfO6zhORMCVSzq+Zb1FNfvHBV4M6G/oSAy1TlbpGZlWzv/+qnVlu1ThrQNqUdTAaFqyymJ2ZlVt0hU+4XmJSMO0bAJFA8WI63ROQNcvCUZkMaoQlAsQnHzz0eNYjnvWzBRBTvBLBndG1mbkHgOesV2dc/LJDvl5l8x1qaeuxe75DhpwoAoHmMjwX+ftOsmlA+ZxlvnllwsA+c6wWuALiu8T5mYN3PLo7NuOKliUxaUUGuAKhSJm+yj9fdEXAxpsi4YFJCihGthplQ9hC6J+FhC1c0Q0zvTZs3+iQQEczxkaXOKMuRw08KEMrcIRqtB6ZhMn/04QcCyx22KTLJAbjxLho3GmlwbyB8aMyEHYStTAgB7kwOMU6JO9r169ccqFnqB/3tT/7GeYGmxXhmU0Ojseb9pkB3z+59tm8vs8t5AnXGBEesATNWoMZEF8svcSkbuDfiy2/37tulzm7avRHg9/zCjAC9XeBwyb07SkoqVKFx7j9LHeO5MSoQYSeAGzcuWF5Oiv3+t160ivIC1SvLPINGhdww1v7O0dPW2EKddlpqQqY03jJPF0+Jotw827GtzlcR+UTJtWveUfT293l5k1KSXSPHNM/Te9nlkglNxu1V4VIS0ixPlsj89IzNTU5bSUGhTPcDdkXaVZs6mY3VNep046xSzzFURMSuBnUM+EbPK38//elbliKr55vf/l3MN/v5z37qPGI4hihHjN8HcpRgVdUb1XYO0DJd+yR04vVrF5xXN2+ctZ3b19kf/cl/Y1u21IhPwSRL4EiuJ6TNBY3pQQrb0sMIy9UL+jBS+1ntUvBu0sZC1H1MIqlt8BWACwBIOKN27a5XUp488LJ+L+g3ngcslmGHWYaEsFb4xAUQjXVGyg7eFLEERtFBGmxNzdr2Wcz25yJmewieZCjMWEjR36FoRgCO5PNhxOkAOpcTDYqVO6A9WkVzS5M0jVbfQoDNn9C++oYn7PyFK3p3ss3JFL43MGnrqzbLdMgRwPS73xuRtj85dtzee+8Dn+RgpvL6pbM2NT4sbZRNqQbd95C9fwCe2alx9arddujILpmduywtlRn7BQmwTG1qSMIQlmxZmdVQYFhQIoSK6/DBBxlUR+IB92F+iBnR7hW+v7hf1XMcAJ9rl9J+BZCwkgoPHbPhLWNUU2oo8wIAYhHelUbb3NJhPdJuO9q7rLv3rg1I6xsdnpTGOKNs61llD62SfC3KRCENApLAayZ66ARpHGlpmTLP18lU3iqe1UmAFnwiiyj1l69csgsXzghANyu/wUwpS2GZ6S0pWiftpkznEVCEUO+LC/wMmbkHvIhGRX2iLaHZEmwZLRITHW2PThJXNsoMIOOgf+nSJT+4D9C9e7dHZvp2acM9duyjj13LPCDTlom+kydOWG5ermtOTGB881u/68tTOzu7fJyT4Y87auRo2b/1W1/11Wes0GI8MD0jSc+Ya90njp+0wsJ81cecft/2su7de8j9ThkKuSrzPU/AU60OaEyy9hd/8X+KqVPi76S07T7xp9pdzxiLLCkuE9+u2/d/8oY72wufbfDesM9/ZqamSBxk/u7fZ4f3HdBr1NGqQ0Ey8O1FFlTxdIcOljCGkHRD6kiwBoj2hdaOLFVtqAo8HgR0V69eMeJ3pqRnWJ1MdYan1ldW2rqych9GQIbGxHtM/duNrXb6zHkrX19ju3btszvSVD/59KOgvYnfOO9TZ/CF+J/f/f0/kNKyR9rYtNKSdTNBvR4T79+3TZsq7B/9o2/oerWyTdxM2gQUgB+LXsLZdQ7yEVL095W0Gn44IWiR1vUgcX71dBnKCSjgSTQBiiFxDSUhUEqY2TfVwaj7izOUc+HCZR8+Y9O7iQlZPsrv7PO/a7MvfDcAz39WNXXfbId8hkyV5uVaUbhlTFkBnuE1V3ERCAmLzhqRnnE/QAtj24duAQKDwbgmMMhbXlEuQSWw6YDOSTOS1lBTs0UFibfRCZn0CWn2n/7TT+zS5au2betG27p1i0y2AvUUDdJghu073/o9nzVOF0AQgGB6ctwuXDpv//bf/Ll6lCtWiZtBOT6gBfb8C0/KXGUpKuN3hKsbthQ9l5+bplNBYZyRLtshaApAdQITDbOOcnq1+v0R8x/w1B0BeEoz1Pe4iDbLc9zi2jeNhnMuYIGmSjKh9kpjnpdZFBuLXxmPMWYauG4QJJekiFzOLO/stMogoGSiiVl4ot9cvNHubjlok8ODQz6xgx8n/CZqNmWa1nNx8ckCiRKZgXuMfZdYLYO/IePKF85dcEDLkAZJnooL1lludqHM9e0y/9NUOly7AqFj64+m5gYBcIlP/NTLJOIcEx+AEeNy8IIgEfgxotXB31/+8k2fFMFXlGAprB7Bkf6dd95RnV1zr4Avf/nLPunj6/9lUqEx41+LzyDLLjHdywQaBM1g4vDC+bMChg4fH87Ny7e73fga97mrCe5tt9QI0DRwnkb79I677Y699NIXpamnq7FcV7kSfby0vLRQ8thv77z9C/FdQH/zkuS2U7KM2T7n9SlJUCec7nLOJOfEyIRvPFZVuV7Pl9rQwD2rk6X0hMxlJnOYtKGeAVLkIEb8S9BzOonkOF8YHw9ccnSP6h+talJgNiGQm5LmH0JWohSCocEBS0lKUd1k6/5YD5jMO4iFigS+/d5Hdut2owcVfunlV+3IU0/btetXpCE3uqXw6qtftC1b69xVChe6/YeelJWX7iA8JuXjnbfesGuXj9uhA1vtn/7T76mdFgngxyW84fJGyFVOlUHyrHKpGC7T8CekQK4fTkEbWoXg1f2EVqbBtTAPK0n3+rMQ7UwfobWga0TZInAQ58PbQk2aYT2fz/GHcF+i3avG52alkM1Lfnrsf6ufsF/MFkXAs3r6tf9W4BkSz7lDqBJbq3CuGa+8TIY4pwZ/5Wa9ffTxMTdZpSW7+ltQWKrebtZnXvFRRCsieGrl+lKZZdIq05PswM5tlqCGRw9wS+b61CxbGMz72uDZ6XE374ulDU3JFG9sbFPjK/TxrxMnzllF5Qb7nd/5pr337nv21q9+Zl09HfbKF561F5/bb4X5aT4oT2/LrC+CViNNieWJyQKXbVt3CFjmrLm5VdptqrGXDzOqMQtiYEySXbvZZK//9GeWkZZk3/jKq7ahslQ90fLhDhecVYjGsTqteA7+B8k6SIWEB4KqOfJLt5CmV7r+kQ+0OwF4vG6Jw1ElLlm8j7Ebt5vs5q0Wn8EHbNifiNxkZWdKs79nd3q63KSfHBUvElJJWKbjhCUJHPbuPmDrijfKfO5UIxuynPx027xti8zEbPtIGmJPd7s9+9wzdvbcKfvBD37gs+zPPPO0AHBUWYuTZrdf4JjvMVgJBYip/uGHH+rtsfbkk09KEyw21vQ3NzHumSATN8d6VW9zc3Pu4lRdtdEBFmJNOMGwWVePb+yp06eNVWxMbqJJsVChr3fQ9u7Z77PvgKWHeJuac025tLxYgFskjbVdz7d7LIb9+w9LrgRk6kSJZeANQPDTP9BjJ08es2PS1nr7O1QPs2pMgAXDJuQm6Ch9RY20Fva9wpULZ3y0xWaZ590dHbYo+cX1jPQBXOqaIRVcjspLSl0LxEoibBpaOTxYlNa9OEOQG7JDJxu4y2BNcE8YEIS6F8IKDISQKD0CsHlZBdhR16Wo3L07aJPT8zYwNGoNzc0+ZDI9pXpNjnMLDheh9LRs27f3sNVsrPWdVhubW1xDnZsatE01+fbKS/tt/75tNj496e927xVRNCi6SbwKrQWeXsBVKeo5WWJLYBn5jH7/mu9YTsvyHfketl1+cS76PN/5hKe0t399Y9L+7OpYOGE0K82TsRw9yOP6T4OlXtwGEUUnFlJwZomCa5EXq7DzqnuiQU/Pztng8Kj13L1nmeol8wvzLDmNAAPsEMka2gVpKMMy9cbVcydLg2QAVwxCaMQodxNS2j6AG8MIr3qC2QVfX3vv3qCvnuDS5SvNAshymYp7jHBgzBijJbS1SVNJMdt/YIeEYL8aYrBOGWrvlLnX1iWTK8Z6uvrdZeX69Vt6z6I0kB3q2eN8CSBRc3r7RwUcRVZWUmB7dm62Z585JMBif+yA8Rwhnz6LVt4XzdfVyO9RD+oBLCLnlpLRF7FsVlpBjLQwVnERxm1qJtF+/Lfv2t3eCXv60BeVSLxdkYk+MnrPeVJZVWjPPXtIjR6n6DlbkHaDxkznOTsfZ0lqWB3iy3vvnRVLcgSMe+zvfvq6qndR2rwaW2KqTLoNHof10uWL9ld/9ZdGqDH22zl1+oSt31BrO7bvcABjRccTTzxh7KtEQOCqDTUelu3c+QtGwBhWgNXXN7iJxIIFhmMYC2yU5slCDLwQGN8bGrkrzfVnHu6MsGzETgBgbkhzHB+fEXC/oDyx3QrBVUYdZJmJZV0/nUdiUqw6kiuygm64/2hZ+TrJoFlRYYmeSfXOFQf5e/d6LC0j0d55901rar0hcaR+4Tx1HQFQNBp1EPA/bGSAXGhlBIFEgmuAHcpCAMB6WPewrQbp0bEyIcdYKQCFGV6cm+/fiVvpsSZVxvAdaPJ4BBC7MlmKCD6fLMhITGCIgm1mZqS4fGrVG7fYrr0HbXRsyj49edLu3GmUEnJNoNotDXdaSkyKeF3hckF84InxCV8nXrdro+3cXWXPPL3L1pfnqnOZlHzgbucIcT8fLpI6AVfQfjnnGqiI72spDH4vDz8KCU/ooAIK0gzbALRWOuF7HuVdK+8In+Ez2DvJ7M+uT9ifXouA5x9Vzb32R1WzykzQo0ARFkl9EYN0PgDT6OwuzzwUfd3nIWWmuzYkgWdCJNinRL2iGjeqP+N/CdKM2OjtV796S8DVbq+88pIvLcPlBh+/wKVAeUD7IikVgC+8KchjMGBMz8u436RU3MlJJqEmJVys92ZSSkKSmS6TJEnaByso4nwMjrxQueMj09Zws93YnY9GkZ0rzWrzBmkD6eqVBcxqDGbJNqmPKXUESerZU1mvK02EkXJvKErLGbyCR49Kaz1HutEU/Xv5Y4HGQfDhhYUpd94en46zN948bh98dN6SEgqsav1GD9TR0tpoo+O9NjHdZ7v3brRvfPlFW1eUqzIReJbN35JtbGLRjp+6bCdPXRXf2PIgSRpbt73wylNWu7naOtp6xPdY27dnnwc4wRT++c9/5uv0X3rpRR+CocNkDBMQePnlV1zrJQIXjTYtLcN519LaaoP9g9JAi+z7f/19Pd9mTxw5LCuiwgNkX71yTRpioX3ve3/gWisrlNgYDW32ueee91l70gf0PvzgAxscGlDH9oKnzXgVJmqyeooXX/iCnsHEn/LxS9bxEz8A7ZY4sIA+fpKMd7G7au3GDVbfcN3+4j/+X9Zxp03sBQzgP3ynrYj5UeD5MFIftKyd0KXxm1aF5YZ8e1J+Rif0HWAEZINho0hLBFzVfhx49QyudvhWcx/nmTjat2evbduy1Ub6CYoyZp1dPQLKFssrKLEDh5+0TVu3qe6TvD20dzSpU7rlMQ7YgRJXtYWZObW7eFu/sUKdqqwqm9Sbp61qXbnv9Jmeku5LVxk+Ib9M2KJBM/EaEzut9o380ycwaBCU24HLfy2Rl13l4aBZ+40Po0hH5fSfCTyh+x0Alal3/+mNcftXIXj+8YaF1/54g7QZrinDvCQAUhWTmWZMk0grhTGPQkykxPrYaUBL4BATpKyfQaYCwHEh0vuZ5XtcCvO0xJslFiBsOI+fuXDJ+vqHpE3uUeP71F1VvvDF52WybfcJFulYDsIhkwPNYjEYhPe8O3M8r0FZgvIEo5+rUXgtwrP74y5KQ1qeNxalwLAA58IAvP6cmyn85C7dF6kX/vmQit/3EGKmXv9ipIVYfIrdrO+yv/yrn8oEnbLNuxjvLbScjDSbnRwQSNy0qsp8q9u83orzMwVMarQxszY9F2/1zSN28vRNKy2rtLqthywztVCd0ridkWk+OHRPndyLaojJFqv3zOJXq09AkmWhmJTEoqyt3uia4t/+7d+4Brln9x7XrlgtMjs3I4tkSvklwtI2nyhiGSSb9V24eN5S1IiJjsVujHd7+hzwn3r6Wbc4MP1ZRsgCAuIUbN5cJ26oIUp07ggImAhiP24md6akMf3yzV8KYMvtwP4jvviAya6U1AS7ev2itOPj9vzzz7rDP2uvz184bf2DdwUMMuHjiYSlPKq+sYocJFQH9xvTPwAh27wvkMlA5iCUklAC+PQwevokOEtBTp7h81tcWC4+FKnjSJMGPu6dAkFv1m+o8DHlK9fO29D4PcvKSTOiaWHCZ2Vm+Th14BaGQqV3Im/4ZUs2yAJtSq/3fBGblP25ykuL3K+WZawstmCysbi4xM/lZBN/NcESEnHzE5qok3V3L7Ux37GUcV/eowN/Z09bf3wWnUuqWw8DyIy5n4D/HH7x4UQiUQTvwrqL5uNKWpkiz4QUprFsbfufVC2+9sdVathuEqosKlQQMg7WBQOpkPcoKzK1GtGrKqHgBxSVYb6RZiiEYaagx3lHSEvg+eBzgeCpUfX02tFPjvtyt+qaGm9AwaJ/ASfm0EIQscZNDypRmjLmh+cxuhwraK2KCCoYigZPL30AyKSrzJHvYJ+m4Oq8BJUdGT2iuQsOj5IvHuWmVfhD/ckUi41LksYZa6fP1tvkjMzqjfulqSRaS3en9ffdlWkYLw0iwTpbr6ixmEyzA9Kk4z2q1YwaTEs7ofxGbOeuZ2XCZfkAOz50pM9STCLn4/rDuCFLZ2mQzHIT6o4xOVyM3nn7bQ9bN4AvnZ5lBdGZs2fUQCd8phpNlckRGnSCtFxWFMHqxsbbduPmVSstLvWGx3I9VpdslkbFUlUmtAKPDSbK5n3SiOrH6wDPicnJUbt+44JHNCqUJo0PK/nB44JJrGZpYkQ2R3vCT3J0ZESd6Ku6HiNNrVGaaKP4xlr9QaWHVSO+4g1h4Uq2gPdr1/tvjh4GnkH1LwdPLC/OEHqwqrJKykGHETchPj5N9Z1uL73wih154kkf+2UWf1CaNzssXLx2Tlp1i1sNgbYb45ovcsb7OOfvcDkNyu3DETp8kiXSNuYEeuFyRvIM8MFT9kFPUr3iUoiXA4GBCCNXXo5fcbE02jyBa5ZHC8MrgxVNDI/wMrwV3JWEkrnJHDlPicUE2qt/F3k75WukWlAgosnzrWe5b3EN96iVZ8P6hsI0loHnH1fNv/ZH1czuimHKQxgxm55hLeBYkygnhV2NPme6YQGiCxWSM3cFcQ6Tjt6UpYXZMt+TZbp4OrDK3Rb0HGUlTZ33ioiix8np8jyE6QQViVDcHyvjPr810a7fbLRbt9vUi+dbZk5+IIgAuz7xHBgbHbLC/FzbuqnWsrOFdgLIkAe8L3wna+ljEtQZxKXZrYY+aVLT6ij2WWY2E1txlpAUo7SkcVy+aG+9+boVF2XY1roNSmdKQjvnAo2P4okTt2z7tuck7Ot9CSrpsvIMN5nR0TEfUgHYWIvd3dNtv3zrTYFjlcdsZWkojfPf/tt/a2Uyh7/22193sxpNBo30P/z7f+8+pM+/8IKVravwJZg4KHe0d3o804SEGHcFKpJ5zeQdjQYf0I62Dl8uCnAykcdKJXxgWQXD1BgaLCKVkLgojbTF3n7nTTtx8pg3aMZPN2/aIk1Sz+bnu5sbMREYW42RZos1gtZ89JNfSZNetNbWemsXoACZmIqw9yHi9p+NAE8kiixxBFuFRNqF8pqWnm1btm71+YbbDU3SCsttYy1r4vNty0b261pn773/rv3q7TctOT3Z/RcJ/4iFSTtA/n0V0QOFXvqNP2z0bz2kPyvvFylDqlJPc47VeEp3TnXiE1x6Y5yuszAGmcLvl6hsmVkZViLNtWJdmZWWBPuVAa6cJ6weS2e53/dAi4yvktcQ6HlnrMoRtA2UIOVN+SXHWELkM2wzK8v4kBIsI+7/0+sTS+DpE0Yb2ASLitFfVGteLmbGqdF9VoKr0XIgWSJegZvT5yHSdCHRETBnKZ2VjIDC+4KeSV0C45Sx6jGdzzAyQflRjxRZVfAAKckA+h6fAvMaWgmecFYACbjGpNmNW5326YmbEviDMpM3WkwcM5pzNniv20aHuu1O+y2B6KA9+eRe27a5SnkNVniQ3VBT93KqfIJbAUiGtKpJa2oZspLyLZadV2QXLlyy+ls3LT+3wPL1mxycP3dGADUqgK3Q84NWsb7IagRG1y91WFpKicAmyao3lll9Y7Ndv9JgTz/9jHsrwBSAEDcgTPLzmNkpSfZ73/09Pb/RfTJxRud+NuTDZMcNiMaBS9qf/dmf2QvPv2Bf/51vudbJGHVra7vh27iuosQqK8ukBWf64gB8PVk23N7e5gDM6qnk1BgHxtu36m3r1u1GwGbGHdlTB4+NqakR6+3rsotXzruGzNjq00897WPaxG9Ik9aZnZvjQTiIMYqrDi5OI+oYmDSbW5wWoNPoqDU0lYgF8v8kUn27isPMt9oSwybMCzC5VFxSYQPq7AoLClVmdnMYUB3X+lbHw/2jAixCR6Z41KDOnk7r6OrwGfiJyTFpnSqn2suDFqA32sh3JCCaJH+snIv8iiaXUY9/qnv0L1xo4pokyTn40UbnLF7Wj76pzvBfXrC56QV3v0LSMffDOBqEjGN+gwlnVgWlphBsiMDrGQ6oeblZVlyY59YQiwXwaqDTzMvNkzIQZ8kpOqTlUqdBK6LIQZnV2/pvKGxXSxRgz59eR/McD8Dzn9XMvKYjckPQIJ0AnSDth1KYcDSAfRZxL8AZna6P18DEZRmN0OOkHfn8LCLfj5PnEPweRvfxcQV5HxTRPAEq/5TwUVlAnGsLZCE20RJTcuzytTa7fKXdtm9/0koq1ltvf7edOPqWbastsS06sjITlWeC3zIrrpQpg6cr3sUxHqTElCbLOuOT4qy+ucOuXOm2gwd/S69Itw8/ft87wiOHjkho2CJi1E6e/kTAd9KqNpTaN7/5vJUWZtn4yIyd+PS2TU5kWHnVJqvZVmNT0+PWfafL1523trLXzWVPAx6yrPGFF16yl15+XoATI+3xjHsmMEbJEslsdgGYXXC3HdbCZ2an2k/+5vt63uwrr37L/TTRVHGsZyyUtf+FBexThWM9WjR+wiwW6LKpmUmZ6lPWLM2wU6Aw2D8kbXyrbxvNsAdeFzSqpESVv+GWvf/RO75cE80qPSPVGx1xYdPTMzzeKM7obBMTTGSqK8W/yytFfx9DPsL2QmN8fNn6zRH5CPaDL/BhFpYoEqWeMuEOyF5bm6p3SKOrElBO2sQEIRBnbGSsz4ZG7vlYcafqOdgwLgCKf2ha651ollwPvBUerCOu4QtNGyECfbCFMPgc4xZRZlaW1z1RxuAHWzEDoqzG8x059T0nK9PycnIEvOzLlS2rNcH9lQFmxsGJefq/18/Yn953VaqZfe0Pq6WRRYgeIphNhFYHjlBQOB7sqR5OXuAV4BnSw55fyaDPS2HaYX4fJa9LtDoP6D7dFUX/9ENpB6fhIvCpF+lcMBnnwyFCVdc+Jdz4vQ6Pz9t7H5y0d3Vk55TbuvWbrW7LDquuKLNb109ZUX681W1dr4oV4E1NWkv7XWvrHvUeNVuCMCqTfmKCMbx4macycSQYrK5obO2y27f7bf/+VwWeafafvv+Xdur4KZnj242tm6mv4ZF+O3f+hAQrxv7xP37VXnhun/V09drbb56UFpZqDS29tnVnnR154pDdu9tn58+etx27dtqunbslTDkOeNevXbc+ARQm/85d2+3MmVN26eIVO3DgiG3Zsl1CnCoQFMiOjVv97ZuWV5AlE7HVA/7u3L5HZvcmaUddKseoNw6ChDDrbotBA3aNRHZfR0ervfXWL6ytvcWKSnLdhCPYSnFhqSXFsQWL2dDgiDqFSZl1aRL6GLt1+5pdun7RJqZHlA/qHlNO2g2aj9eRGhjjdJG6C92QPi+Fsvp4svXrUyjPoWxjUdF8We/NeLOf08HurU8/8ZzV1mzxc0yGMXF6r7/Lhob7PEQgC1q49qjt+TdBQZ4Dvq31zuXjr5EajHo2/E4nRn8WngvuDdqhDzcwNqlzwbyHLEBZN2g7Xm512LTlYIxfj+kcw36AKDKFf/rci79vAwe+HIDnH1XjqoQ7zoMU+BQG4wf+O/L5eYnnOaLBM2TEo9Ba73fZfwSKZvSjUQiePBOVVzXCeWlIqh4jOjvbbiQmJ1lWRpYYHacyzkoTMJucnhQf9U7dLZuJQli8pdidjn47dfqatLEyyy2stBv1re4J0NHeZPGL47Z390b7J9/7llUKSNvaenwTtYycCtu88wlLiEuy61ev2dVLZ212ul+VOmdHDtfZzm2V0kQXrW9gzK5c7RZwZVv/8IQVFOf7OvSJ8SnlNrIeWWA+MTliR4++L5ifsm//zhetr/eONMF+AVaBDY3N2Ru//LlvUfLU4aftW9/6jsyfAl/WSYxShJDZc6LWv/vuW+oTWV44ZKdPnbLf+fq37NlnX9D1FGkD1LlZt0CSjfZu1V/3cdxNtTts3/5gLTXjoDPTMwLFwIl/YTZJmtO0OoYRGxjssa7udjt77rg6hBu+/JDYnIcOPmk5mQUyGePsXt+obaislnm6Xhoqm73dFr9O2blLJ21qdlT1gHeD3rQYrLeHHiYDIWi4SRd1faWMPqr8fN7nfh1a+U5+Uy7VggcFZ3m0r5RT/eEjihlLWESWBTP+/A9J5C0ERTTKx+FPWK7w+2q08hr7iWGt0a7pnHXGzwe0sr70G2CBX0qHpHxt+7PfDLYePpJjHGpAwQ0k5n95LoJyFCrMaEhhpoJEg++fRX6fDrxzWPvNsaBTSwcgIyYyJqIjeIj/ej8aG+GavLDMLiqf+oo7EeM4vylaXoESNIEMs97BGCbRj5iZNzcTFxYS7eq1dpmIV+3i1R47c6HNfvqLD+2nb75vl2/U2/nzF626usqd7eMd3ZWWTMyRkVm7dKnd1lcdtC11T1lWdrFt3LzJXnnlVXv6yDPiQJxMh2zbsqPOPjp+2truDNmO3c9a9ea9Nuvj0NI0S8psjwAxJXHBSoozbPPGdTJHYnzlVHpGnnX1Dtq//t/+jcUlJNrzL33BMjNyfFECWz4wXsRnZka2zJYMq1deb91stn37nhbYJdro+LQHkj577ozt3rnXvvXN71hOdr5NTc0L5HAClxDhbqQGx0w2M69NjQ1KKzCDenp73Ly/eP6SR0diwmdwsF9gTtDbJm+obJZGfpJTpYEPDVhrK6H+uqX1jtjU2LSNDg87vwi+Mr0wYXd6Wqyzu0llTLICmfbrBZZVlZulbRO7c5fMrByLkend2HLLXv/ZT+zilTMCTTQIXG4ko/rnQr0GhbIcHg46EXngMzxcjh+Bop/5rOei3/tZ6TP86OJEkfgj+Wdyy5cRLwoAqRPJEB3XvITVoVNtLSEpwZJkfsYnSZtKUOcfM+cuYy7P8YSFlGIDp9RASR9t3Lf5DZekqklSH26Z8m7aBud1ITrvj1LekMJnHpfC9B/+bFBnAfF96QBHjPLoO48Gx8Pz6kF4IveFz8+v32YLG+qCrYcP5yw+eygn8jKvkcgBk/w7iQS9cfQR+HstMepRKcwHnw8e/AU0+VSmBd5u7gos55iBZk21Co/5i8C4OcaAtHqQIAs895ukIEcBg/Ua1HwBBUGOOzq77H/+839nP3njV5aYWmCjU3E2NRdvBw4/Y4d0TMgUJfL3ptoqS8RSUAaJgMTa8mvXbtv5C7dt5+5nLDk9z+bwo1NZqagc/d65bY8NjozZr95+TybttFXV1FmeQCIhIV0mfIq0zRmbmhiTVtYlE/i83bh1ToAZbCWyGJNsDU1dVt/Yae2dLIfMsW3bdltuVl4kQlMQVo9B+cuXrtjQwLDt3rVXWuwN+9GPfyZze7e1tHVZc1O77arbL42uVulKo7VkaYLz0rLZCzxYLgiQsoaAMaXGxnq7fOWqVaxbbzXVbLZXIiDNFK/SxDsWE5hP+hBFC/nZunmHrzNnpc8nx496XFOuIxtTE9Pue8nGc5MqZ3XtBhsdG7JmmZkscMD3c2GeIY29HueAca4FaU8NzTfs7fff1H231GkgN7Pq7GjwLNsI6vNRKGxIoVyTX86Fx+NS+Pxa9Fjpcq/fj3wy4anvahdsijYnTTvOptVhy8zUYfNTlhi/YLnZaUb0sby8LHXMGZaSxiqlRGme8epkFmxmjn1/lGJsIl2WzfrkiSTSx7fVjc3RLoOD4CwMD+hikIeorIdKFmXm++fh16PQ2uly7eFHWKc8H6QRfaykB88LOB083Wz/k6qF1/64CtUZoAIuKTzf9ZcubhXixWQEBkUzKfx8VEBdeZ+qRu9lFYX6h/kYuzcwYCPjE+7gPD3PxlllPt41MjRiY9JY4hLmragwxwoys4ShwZhNmLfPQw88J6FkfAQXokX16IND09Iob9jd3hErKq2xDQK2mbkEOyYN8f33PpQ2uN2efeqw9XSetyMHt1pxQbpMS5nuAvi4RAHfXIzdbGq1zq4p27v/SxafnGOzC9LgJMCwPl6aQ9xCnK+CuXrzovvFEX/0wvnLduXKTWlgdywpIc76+jrVCFLsD//wD6y6qsTudLRKy2u3rju9lpWVb5nSZs9fuG55+aV25IlnfDsNxsDChsxYDrt6spS1dsMGG+zvt08//dQysnN9pnJqZtY1VCZaams2CbTTBJbwA+1GiKlOCyDrl9k+NT2mY0KA2yiAnZRGmSITeqNtWE8A50QLV4tdvHxWZppMxCn2HW8woj8VlxQYIe5GhkeV7zxjo7oMgS7boRCyDb60djbbiVMfWmtbg94z6RH5v/aV79qhA0/a7NSC3bnTZh99+I5dunbBxmW2ozEsxrC/EXWpwxs5x+oUygxm5KOA3W+Cot8R/V6O6DYVynR4jkUWeDzohKUmJ1l5SZE66loP2bhjF3xfp8RjfSiEICp4GOCfmyh+op2OjbBP2KAvx8QXlsm8u30D6qw/so8/PmHJiRmqvxr302Qrad5Jx+tuPygu+k88AvLAkAv5Qxslf6H5HeY5LENInA8p+hrnV+LIavdCK5+NJtIJCZ7+Jmn2uW9zBGOenxc8A1rqdSgMA7L4cJHKWhQ95rm84Lx92mN5jk+anTx9VWac2YaqbWpo6TYyOWSnTp21Tz46ac8994I99dQBNTomRy7YS0/tsJrKMteIVjL+cWhlflyr1b9YmZjTc4l29Og16+tdlIn7giXFJ8v00T0SmLiEGJueGLULZ07Y5YtnbMfePPvaV5+z5Lg5H//E/SgerVEa04XrjdbUPmZPPvUNCXeezaoxsNcTScWqhyeiVoxA41bDLQeLtPR0u3T5imVnZtvGjbVuAgOWcwLdqakJaZCX7OzZM9LW+o1wbLt377cqaX+Y2cNDo1ZXt8NeeulV873CRTRUeIQ/H9s+EBW2orzMGhqbpY2k28kz56yvv88OHTqshpfigZnT1WFNjAOCNA6eX1TDG7Vbt68KCFkG2aj3TVpGRrYdkeZNxPeigkqZ2CU+G84qnRs3Llvl+mJpypd9KwwcuadnJ2x9xXrbv/egGuOi1dZusbrNW+34JyeNbW7ZhGt0algyMW8fffyeEWW9ct0Gn/hITcqydAFDRWWxeNJtb/zidetU5+IWCXEQ3ERT43F/XgR1dZkI631lI/37pJUAQKMnF7gd0ehD644gHrjcoJkzS75tV7U98+yTslC22rqSQstKS/ZFDvOqR+QRMxxyjVsNubm5zc6fu2hE08dXdlAKCVGwiCmAbAU7dJodPXbUbt1o1DsFtJJtzHG0+onpKenwsorUqbI3Et4WxCdtbW1TW+izlJRslxtAmvzyDoiluMQrhTxL8Dj4H9RGWHydp/zegchUwKMEXjB7zg6tvC/wLV2ilbyLJn5znWPltV+XloHnH1cvgaePjXivHbxQWfbzDyMKHg2tYUYZY/HlmVHq7vICqGC46wAQ/CQdHVgFLupqmERYv9s3bD/8yS/t9Kl6pZ0nTWvUvvy1l+xrX/+6R+i+SSitvjtqsIO2sbbS9myvsLSUgOm879fpcXg2SEegpoYYo564qX3AfvHL4zJRC+zA3qcsMy1XQq73qKLhBS4vMxI0TFhW4ly5/IFt2Vxg27cWC2SlearMcbGZ1tUzbr/84IyNTsTYV7/6beU5VyyQ5AqUnNc0nIhgUI4TJ0/Yu++8Y4ePHLFnn3lOjYTgrLpftzIDOD4xZH/11//efv7mGzYm8E6SJsJuhFWV1R7gd8uWbbZVR7lMb3wq1b6oLL2GTm5eDTLwwzx/7pzPtj715LMqQ4rHEMX3sq2jQWBcZ1VVG5VPtEgZwzMC3ukF8X7at7QYGLwrjbzX2KYhO4sGtl51mCRNtM2XB7IKCW+Bnu4Oyy/IsY+PvWfnLhBxCx/EDXZYIM0SQkLfpaZmqJH3CSzEF5Xz2vXLAo9U27Slyo4d+8Bu3rrt2iy8IQYm/oz4b7Ltx+joiMpFM6cxhkE4kG2Ic/z+zZIvq0W+1cADlzu9Ed4KuIOJQr8r+Cu5QmbAdJY+EwrQd6Sdw+Se9eGYLAEQW4psqKmw4qJCXxSAqZ2UHG+ZWemSqVrLSGX2d2mCJVrTWkkhyPDXd46N/A5pXsrGnA42MBwZGvfFA/CS51g3z77+6VlZlpWbr3YR5367bEEDmLEKi1CHHe3ddu3adZeje/f6VfdxUnak5SpfLM1k2SfppKnzJvIUgA0oci8b3hGQZ0T1zwooxtBZlkuQ+dhEdSC6z/1ZRaTHstk4WRLB4oCAxMH7vKB4BK7xBsLfyPmQAq+KgPyuqOsxDEVEETwI8YTv4ALgeX8bjjXBc/l7l1FU3u/T/YrSB8ALg8PZtGji2n3wFN0HT30yAbSwECvNc9Fu1d/xscGyslqBhEA1NtU3oUpNirGzZz60bVsrbfNmnKrFdGlh7AsUFjKaKSsZ+FkEw0iDWJp9QzN26UqTtMBeS0wssE2bdlhpUUmEN8F9fKWSg/GhRfcZG53otds3zqgBJNnOukoX9pHRWbtw8aZ9cvKqNLsx+8LLX7Y9ew7JPErVO9HmAt5RF6SDoGJKs36YaPDs1T4/y9sAdyqU+wigPC5gf8N++OO/cu2C+wn2MDtLmrGWn5snDS3DXYyyMvNckFmloawLMCc9vwDhxQuXBYxm69ZV2YH9h9RgU6XVX/d15+SLySAcjqk43k09sfUzjQ+eEWOVLT/Yd4jGMT45aGxRwmQTQwHMdExOjdiHMrGvXD1jI+ODKuqc7d1LXFEi4sdZz90+a2lt9gbK+3Ozc21b3SZpPRmyOj4V3/qV5wU1bGkkyhRySN7YANBRid+qB3eqdvr7Bc8AIFEIGHvU29hlUq92OaSTu98gA4sMPrFFboyskZjFaauu3mAvvvC0ZLnWivLzHCgzM1gJJ20SEEr0KDR6j56PWHV4eQQTl7JW9I9zq1F0w1/ZDvjtck7GfTgm0HThJ+kz+YhpPz45bkOjg7IExlzDJEAIIfYAU2SMcXDczRjiIWo+S56RKTTQYCyfjp5oaYx9A4Tkg/fwTlOnPu1bfLPl+ODAoMtwb/89uzc44P687MXkkdT6h3WNse9Wz0uoZACoyJsPK0ggli3C4QXRP7knQpQ/aEdBOksyExDnfw3wfHTtzWfgnGCKXqaMBIwKwGgZqdF5ypG80gAWcOOReTczE2dnz12zd9//VEyNsYysfFtXuV7mW42tL9tkBTkZamD1durkr+zw4e22qbZcjJ0Uw/SOqLKHDHkYPUyIQoJB5JeAwt29Q/bW+1esoKhWvWW59faOy7ytsLysNIuXMAua/D08TcXFqBIJZou0oIk2N920H//g/5JZWuim5OTUrBWXM/mSpB6+1/buPmh7BTRoUjQuTHsmx4i6zjrwH//4xyRlr37pS8bGboxhecxJ5x4mGcJvVl9/U+9fEBj12k9+TODoy3of8SPjpDFW2xe/+EXbtWOH3pMs4Rz1saphaRe9vd127vxppRmrfOyXCdbrSzHZ3gIH8nSZc2mp2dIYB3z2H/ehsTH8JmN9Xx52ESVUGZNYOCCPjAxaR2erlZYVuHnZ2NgsIMi1rVuZ8Mq10fEha2mpF6B2uh8m66rnPMAwDs2LAvZs8V4d58SIGkOi6n/W0tMyPMpRQkKsa6GTHhkrMGkfID3rQOLyG9Ypssc5/kuLUf2E9U1dh3KyUiaiKWxEUDQIudyG9a8/niNpSaHiM8dkTWKMgw17/hcU5UmO16lzKpNlsM5q9D2/IE/34H+qRwWq5NdntCPv41XR+aQU826lhL8fnQC1kFaW17VifXKe93FAgdYHePAreOY+z/jNKZ8QXBqv5FzwqgCIofB9S+WAwvwE15w8Sf0RFjDWD4ijjTL8MDQ8Zvf6+mxCYIvVweozZJbIXETPwveYiFLsqEmULRZakBqdA+P3tEkC2bBIAKUOCwGPkWCdPr6feh/jF3omHDLhPvIOfwDr+Rd+dzl4/lE45slfKi5SPva5Xo24JbgteA5n0/sO4wCnGnMoANHgSYrBUKqe8kQk0JZgk9KoTp+7ZK31Q1ZTvcVyCkqtvbPb2jo7VehYGx4ZstSEFHvx+SMyMd+XJlZtm2pKLRFnV1VwEJGJnCxRtMBFE/Xo+eS73u6z964ZILiBVsfmarcbOu30xQ4rLt2iBj8lkMi2HXV1MhtmpDDJFI9N0XMSbJUbBrtJ5IfOCnwnZUZfvHDKLp47aW3tzdbe0W6jY+OWkZZtzzz5vMrAfjwHImORwWB7bDz+o7OucbLnDIGFn3+BKEbp6iSkYQsAWEni/nriI6HA+mQ64+pTWML+QdLKz53Vu6f1TIalCnyY7Z6XFoGJBUDxXEN9g0d3B9TwUyXifFdXm92522HdPR1KZ8GKS4psS+1OaZw5MrGGfS91NFq25xgaHLRydSSJ8ake0Z6ef2R0wE6d+dj6BwHHm1ZaXG0bqmr0PoY3JHgyqScnx6T5JogXjdbS1qS84YUAAM3pOpaKBDfS8AJNEbBCw6KOlHGl4w0dfusIG7mTBNcbqVdtKAuRT6+WoGN8GC1v1OGzvC/4FUT1EUXS4TVciBGou6uOam1uZtKHncqLi2znjm0e83Xv/u0CzQLvjFkXzO60KHoB2CgdtCSXH12mbPxz5FmZzyB/wd/PSXoJ6VMXlDe6zLzNFQCdi+aR36d/zteQeMzPB9eDyOzBPWEatH2eWFY9XNe1gPR5XzkLztH++Ap/2Ivq/nUwSc+6phn5HoAUxxLQ8Zu2gbsjLwccKQvy40Gm9cyUfrP6CpkfV1sclYUzOT4p0B0R+PbbXXZf6GO33DbfSZUdZtPS0j1TYMPNin3WWHUoAM8/Enj+YXVo2iynFVrsMlq6BmjwCbMChnm5hZCAkF+JqgyJr8Ut0CPoofgUm11MtJv1nXbs00tWU7XdttUesHiZp0w8xUow45KYbGCb1Uv2wQdvWElJhn396y9bZUmOgFO6n0DE9/LxNy+9J6yogKlUgg5AEuSQ1ki+eYonyKZv7KXrDpzxSQLLe3bm/A07cabZLl9tsaIiaXCvft3jjcYrjXn1fAuxyXomrDi9ISIpfC7GzKkyenw/c1YA/d0bfyNAuS7wHNZr4u2F51+2cgHRhvVVMt02yoxO1XNKS8/S0JqabttHH7/vZtuLL76icq/zhuaNmEaHAJF/8ZZ76HXrG64pfZlP4hk1kZGe5S4mjB22tt22Tz/5REKUJFArs8y0LEtNSfON4VixtHnrJh9qOH7ifTt57lPrvdetdBMsKV73JGb4BM3dngGBbZ7V1FQZu1wWFpTI3Nzn66aJsNQ/cNfHM1tbbwtA7/m2uGxIx5p2xkbZ7C0nhzirCcE4qQCYnh3hX96wllNQ1n8oQhiQCt7JJ3lSg0SWJOiIEHJDQ2KMkt0E0tOTbfOmaje/n3hiv23YUKoOJ8Hmcf/x0G40POo2oi07KNBuSD+g1cr+cArk7HFpeZtQKg7SEYo6/1n0eHldg2JkRd0H0Een6DJAy+RDFaTWoS/BuWX36cDbQBWhb4A9z+q6PmlzACyaKK54U7J6xscmJbuTHohmXJYUSztfH8uyHw6kBE7yh/IWnz3EcNSKDEFrsWjZNf+xlGGXML5TWfzWJ72GH8o3G0zFJKTKBIu3Y59ctQsXWuzwE68IoKp8Npo9YRYxBUhCGmncQryAZp2lZMzZuopc27J5gxq01G5pU76TJcINXACMEQLAwvKoZJE8wTwMY90dJ10HEBUj4wSCMdIi52cTbXyc/aBjBZ7Ddu1qkzU03rXtO/Z6MFmcyumFEpi0WUywOWUQ8AoPgIB38p0VXgDi8NCwtK1JAWS1v59lhMQ0HB7udxeRT459YufOXfCxQjY1o+cku4Ag2/li0m/ZUqf3ZsjcVqIqRlBXgfZDORl3ylQPmZefb+1tbfb666/r3LRVVKzTG+GPdPskOokZD6SwYf16X+e+XeZ5pcCbnSibZfa8997bMvnP+xiX+9OqfJS5ekOta77Mzt9Vh8AOjHdkcrP1RF/vPZ8MKi0rsqbGejt2/EOV7Z4AkhB3jJexqRkh0roEsOM2NNQrDbjXx1hDmQvr6del6HQeluajvs8ne7z8AXhyO366cziUL7B1RaJ4WGZf/eor9t/9d/+V/ff/w39j3/n2V23PHmQkWY1uRFrojI/FQZJ6/wwk0FPUXyoy+P0wWjuPa+d/LYou/wPvIIORY633r523xyC1cf0Jvj8GRZcBCn8HhzJPw7jP7eVEu2GYyjtBHcFilwXfiYDtsVtbWiTTd41NJKenWPk24R1hdm6KlJJFuzIRb1cnkgI/zz+qkdlevQQ60Sj+eTVPcsVeOh7QNIo8bdxy4gU0i+kCjTa7eavPajbus4zsQpBAwMp6UgaAfRceS5ANRxCH459+YtOLw9bV0yhB/aJt37pO1+cErAAz0belzSofMBBACQQ/pEBTYAJIaq3N6JlZATRrrls7OuzipSsyr29a4+1Ou3t3QAxDW1iw5MRkWVoJ0oATrLp2i33hi1+xXbsOWFJMisXOy7yOlVlAmVWucGwkeDfllGAoLzMy5RiTHJVJ29fXbU3NjPk12eBQv4Nh1YbN9sTh56wgv1SAg/YZ4/EWAaOU1CSPjUkFr19f7RHP2QmTMrLxGxH6ATmitrP1Ai4td3u77PU3fuzgzHAAe5MTfQa/UHYAxOH9hWekuZdXy+yuUrXFSZiS9PyoXbt5QZrne9bYVi/+SLPG8yEmyf0qDx8+4uHl3njjdWm4bEsxb9u27JQWG2z2tnXLVvvgw3fs8pXzql9McMLqxYnnrFsJxp6UbVFo5US0sAgt0x5+DSKdsB5WEnwLafX3UfNBgAnuZmKN2AIVFaW2f89ue/Kpw7a9bpOlqxPiTjomLAY2rvuL//Afrauj27773d+1l198yZJTpQC4lRPkxcVCeQjAlHazepmj8/ogPVi2RyHK7O+PpL1M83Raeqd7DqxCa+ftMehzap5QdB6W5Uc8jdY8V9YzDv7BOcYwkcFwEgu+8Ml4r74z7Bj1LBYh9/2rq0SSj0RV+rzguZTd8CbSCNMJeu7gLjFHHwxJUshYgWJcUoI1NvTZubNtlpq2TkBRKzBNQJyUcdwRYgWgDPIyeLvg2hTbKxSV5NmP//Y/2uLcoH3ve1+3nds2KHU1UgRdZiODy/MLsZaUnGZzMo0ZLx4ZHbc7Xd1Svbs8+nhv34BMzm5rbG6VFjRm01IRZ+bVDJRfn2SRQLk5L0aRHzRbGhPX9u05bK9+4etWVbVV9yi/PCfQDO5d4h2lZuYdNxDSIPDymbPH7ac//ZGNjPVLy0yRCTummwD6RHvyieftt770ZSsoKJbmO+PuSITowt3m3NlTAlX2fGImulsgHMx4ZmZmOXjiUjQ8MmyVFeuten25Tc+M2wcf/8pOn/1UsskguMBLVYG5H0TLT7LM9Bx3YK+r2yUtKlPafazekShTu8va7zRIe3xXMjXjyx1jF1BZA789Ckl5KC9+gnVbdqmsqXpHjEcjr2+8LXNnTFpunBFajHzSqQTbn0QJ+EMoEOBARta6F7DyjPA3YLR/qmSSBR33G6PuU0NyOVSjkNR5h7eg64wc845FgfycOglkDdeXFHUy+XlZ0rTL7NC+3bZz+xarKA+26WD5IkDITDnDPsx5B7EfmIQizzTMoCGi2QQTh4y1MR/AfSK9w8unX0GQEuQ7oAfL/PlA5VFoJY+D34/+vgfzukS0gTB9bxfOm+D+B57z8j88reh0oPAzbGOhgsTvlR1ldIruSSDiXpQa7g2foW1AtCOSD9OGeF90uuEVAScA+vcLnkuMCvoBxosQKGAmOS3Vrl6Vxneh04qLt1pGVonMXDFSZQGqqEeOwJdt3rq6Ot0dpnZjlUD3hp0787GVVeTYM8/ssYp1hTY6MmjdPf3WfZewae3WrKOxsd16e/qkXbKJPUMFAkYBIAPRsyxfUg/EmvgYGgCrUVZhHAwPGCu4jE+2kuJKNa4tAqsaH0oAdFhtEU4a4ciMmY7PJALJpMzAYJ/drr8qwEmw9s4mD/C7OM/WtanKHxM7WdJAa9VwC23H9v22sXa7r77p7++1ixfPWVExQXy3+ioRoqn7VsTix9wcWg8gG+Q5SRp9d0+bHfv0fTt15hMbGh1SmeEh/JQ2rQ5Mj1lOTr7yv0FAPe0me4GOsQnxaXbCOrrZ26dRAKhyq0qIss8QRfCOoE6IyIODNbPsgDlDDNST17+vJdfNemBxAQfnQFg/i8g/94Wfq5HuiHzTM/6Xd/G8rjCmKJ57hyaQowppNGi/iXTIupGJNqwCGlVuPktXN6oT2Ww11ZVWW7PeA08nCkzVo6hPnrVZZm0lPy4TPjmkxqa06SBIl8k4riEnDpzObywRdebxweytTjsf/NlIQ11ZTn4vp6WG+5silAuYxntDXkN8/r8JPDmggKcPysvDUwzSCJ+PfpbPsN5Wo/DKmuAZTWsFLV7KYHjPcvAMznNXWClBT8FOmElpKdL+hqVVtcssKhWoFEvYAbcAzCgM/6hrNIeBQQHjnS7buXunawBXrly0uVnWSE/Zne5Ge+f9X1p7d5/M0+TgPQLHxDjGJcUc0onFBJMWqOxwICjkDqPLnZSjvAp493KiAoN8MLZYVrrBdtbtVb4J2LsgLS7ToylRGXMOaEEA3ymB6PDIuEfCVrEEgieto4stD8bVGGcciJ9+6lmrrt5kDbdb7NPjp6xMYPyNr33b133Pyexta2txoJ2bm/RtJBg3Dde3EzaLmWlceoIoR/Nq9LPW3NZg3//Bf7CGphsWn0wAiEBr9G1HvF4oT4IRs5Ao42rL1tbUIs1+WPwWvzB74tTJobVxt/gT3ayiG1ngmxqAAel6Y9E3nxXVU6GQcj6k8NzjEM9TLzynPsfHrelk59x1a9HiVDceO0CWiruk6J4EaesZGem2cVOtbduqzm59hQfGYHSnp7vX2EBt544ttqF6nSwB1R/DDHrHIlaM13cw1MCs7NTYjE+I+frvyFAJL8nCeVwaeKjdQEGDXLD33n/fTp4+Zy+/8qrtdh9dtgmZtFu3bvt9dXVsLUKnBMceRo/Ho9UolGfnOWLiNRRQCBzBsfb7wnQelwBPKHxPNPmsuOTmUWjls2vlJ5C/gFbyNywzFMphmLeV90a/I7zy9wKe9zUPJzIY+XpfCKR5Sqg8sEZqmnV0jtqnR29J2IvcbMfEpumhkWEGMtiOixLxHHu6ujzCz8G9h6yiolKm9rQ014vWe6/d6puv2ulzx2xiSoCUmKy3qEcRmNDL0qD0SwlH8qiv0g/cpPZ8ex6XejJoeaWIqUrBnZo5rT/rK6qtbusen6VmKwgmhbiGiQ5Qsasjs8/4dLLXPOO1BONF8+zobBAPJl0LZqtXaP++I1ZUWGbHPz3lK3G+8Y3fEYiWu2M6QTNOnzkpzbPQg2i0tXRYU1OHGm22VVVVWbY0RtoxgAH/hwYICHLNbty+YnN6D2XFORmt+WGCAaZx2i0MCZK7ltFj+ZP6q3JxbRlHHmhkShueUv1OYSOhmaL9BeAZnAtS4nswrLMWBWn42DkgzRm9ej5xwdIy0ywvK8NqqzfYhrIyD75St22L5Wdnq9MMNEEvBil4xvAkNRsTEI6NTtr48Lj19/XZ0OA9dYYF0va3WUoSwxMqh17E8Aafno5kJY7fOoH8coFrOFvDCxnqSnmpLHhE8Bym+pRkgp0BcBiH/xyBhuN36qBUq9HaYPaoFPCd6g00rWhyNyk+4bOurQWgK599NIJRoTw8CFC0zrV5sEQr379mfqLesdpzyGTIk/B4WBsJKbyyDDzdSX4V8FxJ9xNXmjzBL09e59HlaEYc7qZkLMHkKlWjvwLDWYRTwhOflGlXLjbb3/3kYyvKr7WdOw+5RsCgLOY0riFByiqgTNHxiQG7dOmcrStZZ3l5Oe5Efbvhpr3/0Xsy1TsihVcjkbb0KBStCYWMW40QKG4H1DdWb7aSojJLTUr3oL2snunt7XPAHOgfFPiVGtvqMhE1NTNvlRs2WFVNpTUI0N74+d/YqMqxGKOCzsc6qKPBEJuTmXmiBD379Mv2hVe+bOlp6dbYcFtgTOUu2ut/9xO709UuUM7xABzDIwM+DjoxOe7uSM88/YJ1d9+1y1fPqbEqs3oHmqaXK+IruZKiBQUhorFDn2W+PB7BZ3gb5IMwg3RG3qAAIs+WS0ekg0KAJTnqHNFoU5LibX1pke3YsdV26di6udaK1uVbUirapTpWIaRPBCoFVpfRk0QpgaLoH+K3px8ABb/DMa859WRBpKAlWi4XlCMAv5A397WWSHociHtQmsjhYLQsQ8toKf2HUZD+41JYvpVpB5NDy8+tNSm0ktbM6/1x5gcJK2c1Cjj5aLTy/WvnZ3nKD+NHSOE1jpVyH/1MeGWF5jm/zM8z+hUPFC46cZ+pEklgGTwP/CSD74wlSqxVYfESLplKs7HWfW/Qbje32pnzF+3qrXprbe6x5MRcO3zgRZlPhywd8zchSUCFpkdBEG5mvgjaOyqz96ydPX3U3QYypHWwvULX3XbfU3tmlgkJGuYaDI2ilYxcybRlxISEyjI/G2PV62ps964DNjM1b80qy8RUv7SW7cZmZelp2ZaVne8Rn7Kycj1YAqMBk1ND1tPXbh9+/JbVN11TcrMyr8U7ITLZ4NVMHMxMmeXnl9iTh5+2vXsPKL00u9ffZx999KHfV1tTbVeuX7ALF48LOMXf+Fhpp5PSnNbb00++YI0yvdHOCTE2v8A+PGFDR7A5AIAlWsmDsEMBFNYUorV4tYLQ0Lw/0+HBLvSVVS4cc/pN54EfJBMwaTKd6YS2ysQ+sE9AuaXWte3U1GR1MKpZaZC+DjtGQIdcRNKFgYGFofp3AFxqyJ5X7oEkm+xMygnKA5jcL4s3/uWNnHvulxvZ1r3wiGeWXYMivykv5CDqZSfdpfuWPfOZtFSOx6GV+dO34NN/L38/fIymtep2zbyvAZ6BIrRE0ems/rbPeJ9o7fwsT5l7V7v/s66FFKa4HDxrBZ61jO9ASz0rtFyND4QnpBgGgiUhmCX02iy5ZoXItEyj/oERa6hvslvXb9vNGw12+2aj3Rsatal5NM9YNYZg4D4vt8gOHXjKMjMLfNlgRlqWETw4TZ/MAifGR/ZTEYDOzs9Yd0eHnT510nbu2aGKX7ATZz61ppZ6Gx0d9ka4Cg9+DVJ5Y9FoYm1qYt52bN1n3/z6d219Za01C6z+9m//wvfnOagy/NaXvmFJiQLMuQQBhToANdQFnrVpu9lw0V5/469teLzX4mR2MnCHwYeGyDuYpeUZU0cTBBuW1u6dE/yOsYTERDt48KCuTUm7vGDTU5NuqgPaTF7t3/uUtXd02sUrp9WRjAtYaUCRDnGBdJS252UtcX04IUDUQXiEGtejEHCppwV085YoLWdhdlblnLeUxATLKcixXarHurpNtn37ZiuvLFEHmmIJ6hRimPCROh7Kogfl9rqlXMxo66eu+QZhmMl+VySv0TKrx8I0AGrGc7nXLZxl5GeDrxFa3qgAzSjZjxI0QJI3+MFplTP8jQLhmvbnos/3HOWNzvtyd6SlfEPR5XCK+vnAtbVoBXjyLPmYYygrnnmIJYpON6iZJVrrnY+Xn6WUVz637P2R++5bEau8I1QouHu52V6z+Nqf1KAxAo5cRiOKNBRuV4LzkopYxs501VdaKLFZNfZ7/cPW0tohk/q6GvVNa2pqs757Mk0BjznGqhC6IHYk5BlQ/sgk7/AlnQKM4oJyKykut7npGEvGGVsAzAQGIOL7hqgS+CwtJfTYoN7Rp0a3xTeuam1rsq6uDpm+xJ/E31PAo/yFjAgZ9Fn08PspP6AjcJOpnZCQaps3breD+w9Z15079unJn9nsdLx993f+a9tR95TAjeelhQvsF2SmxicKdGdH7O1337BjJ95RMpM6pDlhSgOWTuH7liou4M8SaEHBB/UEsDKUECtNPd3KpXmyZ1BSYpJ19TQbO0226WBSKniWdNWgMOf1fGiePw4IRlPIJ4j0HZQw/5QnrsSqzgj4z5DNrF4ZLyDPK8hQfW20A/v3ysrY7vt3p6VLJhjLRDVVOmwX6zPmXk4Af4mi3/kwir7qj0eI/K3Mb8jbz6LwnofdH9YJL/ZlyMEvETzl3qDuILeI9DxtYWU6XvZV6dHqh/dwhDK/Wl79umvXXNc5rETvEJQv5EMKEKKhGpViEklH1/HoYD91D3KiU5y/X34n7qN9B8/g6VDf2OABPvbt23e/o2KBBYFClmGBjoflGXJZ0KPBpfCdPBM8uzpFFJMIRWNBSOG7w/eHtFab8Pt0CDjtf7q/AZw0zz+ppSsXQOi1aJHu2zgfaJED/QO+62BnV5caZYd1SMPp6rlrXd191ts/ZDMzAhc949pATBBpJUbMJyxdSNGF9d7f88Gg+py0yxSrKKuxbVt3q8HF2e2GetdgK9atE2Cm+hgi5gUBCiYm57yCWT5JkIXc3HQ7d+GEfXz0HZudm/BxwBA8/V1RDFrJwGjiGsLN8SCzETB+B4CHO4znQYKwOD8soEi3Jw5/yZ575rfc5WheGjKaH4LJdgfXb1y07//4L2xw5K4lqhOOTZDQSuteK+hK9PujeeeCDjArSwsC84qKKtuyabs00VmZ7U3W29fhZYgXv5gVjuK6/gWaZ5jeWvxYi6LzQwrirM0rT0ym4FieoHTzszJt3649dujwASsozJKJPq5Or9ddzoiWlJOT50Get23d6mHXksTLYHISXvP5eOC5GoV1H9KjyAIU3hMe8PShxDXJSzSfmWAKvBC4TCfHe4OGubwuub7893JaXT6iKcwjaXOsBIDwnS7X0SY04Cmeq+Ykx8gVE234+rKY464640QrKyv1RQIAYjg+HL5riVTQ+/FSA2JTv8GhIdu0caPaAv6sMa4AkcYjt02GSpD3FdfDdz/0GSedv6+YrH5feH71dJaT36djGXj+XsHIa19K6LTOjm41wFbr6ugx1nUTRGJ4ZMTYPB8t0kN+ieIFkDiM64+P7ag4gbkC4CrPYofeIRBamn5dRkwmxbAmXd8X5hC0eNtQvslqqrfZnbY7Njg66AwCxGtrNkrbLLfU5HTLzs61/JxiAWS6esJg3+XZuRE7dfZd++WvfmyTs2PuWB728MsrOKDPZvxa5IWkAJHvsr6l7eYqT0898aJVlFers5mXxjflQUzudrVbe2e73RvotZn5aT2GqxRO8+KLWOkuQAj0Knl9OFG28F4c0XVGgk9DI63o7XMfh1byIzo/4TXOhXnl4H00OtpCcmqSJacnWnlZiW3bWOORzXMIjpsSZ+lZSeJRhjTNVMvLzVH9JbsnwtjElEevHxkdttSkJN9HPS87W7lXo/aOfClPa9UX0afYQ57VVITLCxt5KAePQ9z/KM/cv0efc/ADFSn46e5IH3981P19v/CFVyJBX4L8UDUePMefh4/KI+XU/5UygOM9QMy9Ie+hlfdx3i0RpbXyGhQ+x2fwbQlYOEEnyxDQyMiU/fCHf2NsL81eUsQg2Ltvjx0+fMg2bd5oM1Nj/kAos0uk7yvAM5oezNHqtCzdCHiGtPydAR/IS/h9iXQfSg7lXfEMFJ4Lrz+MZyFFP89d/F4GngWX3n8t9oMfuRBO6qDCcP7FVyqIjLRocVLZGYOKl1AHe47rpYzpRQoXBB9VntWw+Uc1RQcrjSb2HIpxv0ulIQGZmliwkoIN9rvf/gPbXFvnUavvdN6x7p5e21S71UOaoekxpBDPs8zaytRHYOYXhu3K9WP25q9+YMPjIwLPRBciyhzNEwQXJtGwPothD1JYDp4JD5GbFSyTZBO0ROUzR+mLT9KmGUJYkEY+zdp73YpfIu3LI1bxrNgGBj4+eNKIou8Nl5YFaT1euZYoWkgo7/10+NQlD+4b9R7uZ2gFcy41KcFy8rItOz/T8vNyrKw4x0qLC6yiuNhyM9ItKytd2if7YGfoad5D/anuJDOkw/JbVZrKQYeqd+iVeGS4Ihqh5flbTpiDnXfuRJaisuc72Y6A+2PwI2yIIeiu9c7oawuxqmtlOj4uWR3BhN280SyTdUwyu2hl5fm2c9dml4s55ZPi8x6so+A96CACe+XT5Vb/yHFwPvABDWU3fOdqZfJ64QUPo8h7eU8gfJQ1KC9eEIyvX7l6y/7dv/tLj7L16qtfsE2bNvoWz9euXbVTJ4/bnj11tnfvXs+7t3HlJ8iLOm6fUQ/eHcUakWp0lfw+jJbxfE3wpOOJlIlfy96h+/6hwDPhox+/Fv/hjzwjoeCEFP0dWutFj0oeSUagDAYQXQiZyk4vsq986Vt2+NDTNjU9a/X1DVZ/u0GVtd8KCgqVLypLjUFMIY8IHDPKizZlbe237fU3fiRzo0fgyVjjjM4z4w9j6RERQioh0IQpw8py/aZoGbOjeBV+h8ePysPwvt9cXkNBJL3gCM5Ie9I7gqEWqkZnmXzDAV/tOisjxbZsrrZDR/bakUN7rKQ4T0ARb9MT00b80iSGVVQu3Krwz/U2qjTQyuO9Aei3/mH6hUV3c9aWb3NLvZLOnNRpDlZuhVrkWgR/QrnlCOs3/L4WhfdBK++NvhbRDR4kXWYCzIeixIt7Q2N28dJ1a2y5a5XrN9rw0D1rabpt7bLmhofGrW7nTqvbUee+yznqbBNkJnd1tlhKSoztFjjl5WaJEQQBb7BT587Zrp11tmPHFnVSOq36cLNbLEVZiXTDTmE+Pc/RmqXos9yRKDd8Z0UcEYXS0tLc1AbsUaLYWuWa79rQb9vr6mTKl6nNtbu2v3P7DpUlMMtXI5avrkZrPhfW433mI0uBPJGqGK/P0N1MdS1FjGfomBk6XI0o6+OSt9vI92XgmXzsb1+Lee/7kUvLC7SycJ8ljI9CK8FzZnrRcrNK7atf/rYd3HtEmueMnTx5ytpa2+2555538GTjMhiEeUDDojC44swvTlhL6007euw96+zqsFk12MXFSQEBPoORYQPXgAGtoMenDOGg9W+aovkVzSu+8+5oMFhLcLgGIIQdxa9Pehf7GvApMQA2ecfc7LT4OWNxiTHSMlKtsqLUqjaUS+tYb3XbNlpFeYnlZGZ5MBL8RhfUYTEh5CuR5tAOlZLS8bLwX5Ualptz0fFgQ88NrvvhQZ2XE+dD4Q7vIx1PfxUKn+ETCp/nGfi3FkWnHT4fUvS18DOk6HvdmmCIijxIgyOA78xsvI2Pz1r/vWFrb+sSeHb5UNj6qhr76te+Ku0uW2BFPUjrkxx/8smH9sF7v/LtpBOTEq2wIM8KizJtoK/LDhzYLXBNcIuG+5fAM6Awn/5PQOmYEkVrgieJiF2BYz8aJFbBEt+hgYEBby/EKeA839H24W1SUtIDcr2S/n7AU0RBdR2rOKiOUAYCrTMkT2ON9zwKrQme9u5f33/ByheTobBnDwUTCjK6RFyHkeF9K6+HxN4tqOSAJ240C/NxVl5cbd/59j+28pINNj45ZY2NTTaLG05NjZtjxNeDYtVTkxcANC6eQYNpO3P2qL397ps6PyPdclppz1oCa5Od0eSXvPD74fn5/xqFfA+qMagHGvfcIrtJLlhmRqptra2xrZs3Wm31ettQUSFtssAbdHJyojoe8VWdEJojUZWYZQ0MQiac0OiVsAfYUEND44r4Tga8phGF8qPfXskPJ6Uc+RZQtNytRY9636NQmNbKNFf+RpKiSxJ9PQikzRFozkT6Z9fXhTkWMSwKJOOto/Ou7/NTVFpm27ZvtQ8/fM9++MMfycqasVe/+JK7a508cdwy0zPsC6980Sdpm5tv27ryIl2rtqRkQBHwFM+oT72eN97Ph37wHaCM1rpoK2EH4i5Ly4u1jKhhTz9CyI2nGXmHr7qKnFtJDzsX0ucFz/vXItZLUAvhd532CVfuIY8RufN2ztel+yDyTd18Vt7DthPSsvsj3x8w23U8lDH85vz9CogCz5XEvWuB51LagB7jWzRJmX/T85aXXWLPPv2i7d93WGZgqrHNcGN9oy9XZAni1BQapZgU4QlJJcjqI+bex0fftXMXTtusjUh4WISn9HEXotF7TxqUwZ3416Awfyvz/Q9BIZ/1TVyhY1mQHHAOgdehz7DBuOYOL3Q9xKZgSMOv+j/p2D5xpRqx/Pxc35b2qaf3uhZTWlpo6WlJgjndMx1siZwYm6LPSJo6vL716WnrPDUVCK746GfJKeA5b/PsUum0JMxLh/Klv1DI35BWjoWtvL4ahXkMv6+sr8+qv/DZlTKK36j+PpgP/ZxDo7tfkmjS/ZSbimAykHoTcCbEZ1irTPeee+PS6tOkibLH/bRl52Ta5m2bLSU10cZGRqUUTEtDHbGbN676UMn+fXscOJnpLioskpbHe4OOjK05PDM6EwKk13akDAylMG9x7ept6+7pcfN7y5ZNVlxcrPuDex8o2ooT1PVyCt+pb/c7iSAPS8Rvf8HDacUKowf4G0UPvxaVcFQbXvJWCZ9Z+oyeFyBNeBSC50r5iH7nyvevuNP//qurYw+C58MoGjQf9uJo4vpq4Bk+G6RHQciIDmkv+Jcxs4jjOD2Ir2eXaZCSlGbV1bUSInwCs9xtCf+tmZlpj8bOfuE9d+/Y8Mignp+3kbFe9fhonsH7oDAfHOG5hxHXyBtHWNZ/aOLdvJeJOhqyg6fzSPzhwyuPybtg6MHHpAAvNUD2JEpPS7USAWNlRblVVVXant1bBZo10ioL3eyzuUlfoaOH/F2k5Y1e/+MsSamHwricHBf8W6Q+XYADufDGGyWoy4luYKnh/KZ5SnoPSzNa7qIpvD+8vvLZUEYeSFO/JZpe1geJe+Eb/MBFjpgKSTY4OGkNtzssN79UdRdnN29e9UjkswRTlga/oWq9L3hIS0mxzMwMK5DWj+YPQKLZA8Jo5sjCw2RXuYx8i9SB7uHo7Lxjba09Ukgwq4OOc5vAmnfQbny4JVJ+6IGyrkmr1bMIv+XV6NcGz4fTWndGpxN+55MjuvzQsndGf3+AuMaEEeA5ugSeiR//JLguCiuCAyB5VAoaZGT2UBSdSa6F5wFYiEz7yhpuu9/jqXDqaZmdZLaRiEFs5DQ2PuFO4L7+WAI2PjbmwRYYrEbAEAp6cSo4SDcAzfuAtALMH4d4nnRCfkQzOyxLeP7zviPMp6eNFik+YDpTLnwn8R1l58S01GR3A6qt2WCVleVWXlpkRUV5Vl5WZLk52TLJg32zaczzeg6tEovGFRU6FpFrsy7sS590SkulWk5L58OyLYEntHqJBZ5uTgUUzbdfhx4nnbA+Qjle61k6q5BW3hd0Xksljb4eDAnBj+B6OHbIpmVSr637TrfXb2kZ+9crH97ZcKhu+S6Qw93MHdGVX4ZY5lVH82ovmNouu9wfJO8UnRdoCUyR9UTfKx0ttESygp+mu8dx1fO9lPffFPlY7Cq00mxfqw7WuraSVruTNML2HraraAplIaRl19d8P9dWgKeA02fbo0EtOgOPSmQUejTw5B1BQYL7wsZIBsNB60AgeZbyss5dNpBujZEZNOvWrO90x/iS/mGiAr3he0k7ZN7jliWaeJ501nqe9Lnv874D8jLrc352Ro1mwXKzM23duiKr3lBuu3Zuse3btqoB5ksLT5B2EgE7sQhQ5UEf00J7F59IKeAezUaNU2mj7LtWqy/iiN7HDZ6KfgWfa1NQtiDlpfriX0jLlz1SL4+S7mcT/A1pLR6HshtSWCfhM9HXVtKC+BKmvPK+oGaWKPp6IKfL38kTweRZwJ9gImc5l52Lugf8dDwV0Y1xF9USjqWSHv8ejZB1JlXnjdV2LIwIyq5Dnz42uAYPVic9c99MXl4fUMCDh9M/NHhCYTrOu89Ic9n1Ne/l2kM0z9XM9t8Uheb8w4B1LeIZ7uV5Ph9nljyaKSvfx+/wXAh8AGQA1MHvh9HK8yvTjb4+H2k8NAb/S4uQALoL1eK0NMMpW5S5TWDdkqJ8q5E2uWHDOtuza5vVbav1rYaTklmxFfAPM0wJKqUlWmq4kbKQdoQeKLMaVfSZtfizFq3Gm8elle+PzsPKxvlZRFqflS+ugkdeDfrOJ2eD8IQA5+oA8PnLHKT9KET5o8sR/c6V4Png2vzV6fPnfYl4PzK8GgGQq0nQ47z/se6NfEIrn4vm5Weluez6mvdy7T8DeIYUNpLHaRzRhYtuYJ9Faz3HtehzIWh+Fq2siIelG5DKGRMAHtsFs84cbbIgP9c3X6uuKrOKiiJfnli5rtwKCvIsOVEdi8AQv8EwyAmBn2nUgCSHB2JZXGMcMSo/iPt90lfG0KJzuxZ/1qIH3vk56TeVDkRan5UeV6PBk+1gIOwgys+/1ejz59XfGnz9DCIP0eWIfueyuhT9/+BJnpZo5XPRvPysNJddX/Nerq0Az9iWa6/FtV4Prj8ihZn7/2mJ+d4AdYRDBYlJ8Zabk2VFRQVWWlrkq29SU5OkfSOIgUHLvfoTAHfkeTVrJerGWyTtsGHrADz9ycen5Trrr0Gfs9o/b75XEryAL55eJMkwbedT2Io5FX6P0LJT8Fb/+e18D5J4KP16eX+0Z71c3Bu5fa13Plbbe5x7V6EghbXSWd4xR9Nj8e5xskqVRcoWFtGbz/2c6M1+fu1El7Nn7Xu5fvzutB3vnfmX/zcRWGruc+JixAAAAABJRU5ErkJggg=="/>
          <p:cNvSpPr>
            <a:spLocks noChangeAspect="1" noChangeArrowheads="1"/>
          </p:cNvSpPr>
          <p:nvPr/>
        </p:nvSpPr>
        <p:spPr bwMode="auto">
          <a:xfrm>
            <a:off x="219075" y="-914400"/>
            <a:ext cx="31908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659054"/>
            <a:ext cx="5819381" cy="3482218"/>
          </a:xfrm>
          <a:prstGeom prst="rect">
            <a:avLst/>
          </a:prstGeom>
          <a:ln>
            <a:solidFill>
              <a:srgbClr val="0F9BC7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48" y="-85060"/>
            <a:ext cx="9350973" cy="52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 rot="18669674">
            <a:off x="-73865" y="2733148"/>
            <a:ext cx="4062719" cy="47727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Nutrients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CH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Probiotics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r-CH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Botanicals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15" y="216047"/>
            <a:ext cx="8220921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fr-CH" sz="2700" dirty="0" smtClean="0">
                <a:solidFill>
                  <a:srgbClr val="00B0F0"/>
                </a:solidFill>
              </a:rPr>
              <a:t>       </a:t>
            </a:r>
            <a:r>
              <a:rPr lang="fr-CH" sz="2600" b="1" dirty="0">
                <a:solidFill>
                  <a:srgbClr val="0F9BC7"/>
                </a:solidFill>
                <a:latin typeface="+mn-lt"/>
                <a:ea typeface="+mn-ea"/>
                <a:cs typeface="+mn-cs"/>
              </a:rPr>
              <a:t>Healthy Consumer</a:t>
            </a:r>
            <a:r>
              <a:rPr lang="fr-CH" sz="2600" b="1" dirty="0">
                <a:solidFill>
                  <a:srgbClr val="0F9BC7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fr-CH" sz="2600" b="1" dirty="0">
                <a:solidFill>
                  <a:srgbClr val="7030A0"/>
                </a:solidFill>
                <a:sym typeface="Wingdings"/>
              </a:rPr>
              <a:t> </a:t>
            </a:r>
            <a:r>
              <a:rPr lang="fr-CH" sz="2600" b="1" dirty="0">
                <a:solidFill>
                  <a:srgbClr val="7030A0"/>
                </a:solidFill>
              </a:rPr>
              <a:t>Patient </a:t>
            </a:r>
            <a:r>
              <a:rPr lang="fr-CH" sz="2600" b="1" dirty="0" smtClean="0">
                <a:solidFill>
                  <a:srgbClr val="7030A0"/>
                </a:solidFill>
              </a:rPr>
              <a:t>«Continuum»</a:t>
            </a:r>
            <a:r>
              <a:rPr lang="fr-CH" sz="2600" b="1" u="sng" dirty="0">
                <a:solidFill>
                  <a:srgbClr val="7030A0"/>
                </a:solidFill>
              </a:rPr>
              <a:t> </a:t>
            </a:r>
            <a:r>
              <a:rPr lang="fr-CH" sz="2600" b="1" u="sng" dirty="0" smtClean="0">
                <a:solidFill>
                  <a:srgbClr val="7030A0"/>
                </a:solidFill>
              </a:rPr>
              <a:t/>
            </a:r>
            <a:br>
              <a:rPr lang="fr-CH" sz="2600" b="1" u="sng" dirty="0" smtClean="0">
                <a:solidFill>
                  <a:srgbClr val="7030A0"/>
                </a:solidFill>
              </a:rPr>
            </a:br>
            <a:r>
              <a:rPr lang="fr-CH" sz="26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fr-CH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      </a:t>
            </a:r>
            <a:r>
              <a:rPr lang="fr-CH" sz="2600" b="1" dirty="0">
                <a:solidFill>
                  <a:srgbClr val="0F9BC7"/>
                </a:solidFill>
                <a:latin typeface="+mn-lt"/>
                <a:ea typeface="+mn-ea"/>
                <a:cs typeface="+mn-cs"/>
              </a:rPr>
              <a:t>«</a:t>
            </a:r>
            <a:r>
              <a:rPr lang="fr-CH" sz="2600" b="1" dirty="0" smtClean="0">
                <a:solidFill>
                  <a:srgbClr val="0F9BC7"/>
                </a:solidFill>
                <a:latin typeface="+mn-lt"/>
                <a:ea typeface="+mn-ea"/>
                <a:cs typeface="+mn-cs"/>
              </a:rPr>
              <a:t>Personalizing</a:t>
            </a:r>
            <a:r>
              <a:rPr lang="fr-CH" sz="2600" b="1" dirty="0">
                <a:solidFill>
                  <a:srgbClr val="0F9BC7"/>
                </a:solidFill>
                <a:latin typeface="+mn-lt"/>
                <a:ea typeface="+mn-ea"/>
                <a:cs typeface="+mn-cs"/>
              </a:rPr>
              <a:t>» the NUTRITION PYRAMID</a:t>
            </a:r>
            <a:endParaRPr lang="en-US" sz="2600" b="1" dirty="0">
              <a:solidFill>
                <a:srgbClr val="0F9BC7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86985" y="1114108"/>
          <a:ext cx="6479381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8669674">
            <a:off x="1318711" y="2669800"/>
            <a:ext cx="2443076" cy="7757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	- </a:t>
            </a: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 rot="2958112">
            <a:off x="5479816" y="2767333"/>
            <a:ext cx="2579266" cy="775781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Health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18669674">
            <a:off x="-278172" y="2657479"/>
            <a:ext cx="3719813" cy="41790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omics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», Gut </a:t>
            </a: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Microbiome, 3D 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994" y="1976271"/>
            <a:ext cx="226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Food for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Special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Medical </a:t>
            </a:r>
            <a:r>
              <a:rPr kumimoji="0" lang="fr-CH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Purposes</a:t>
            </a:r>
            <a: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br>
              <a:rPr kumimoji="0" lang="fr-C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fr-CH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 </a:t>
            </a:r>
            <a:r>
              <a:rPr kumimoji="0" lang="fr-CH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Oral </a:t>
            </a:r>
            <a:r>
              <a:rPr kumimoji="0" lang="fr-CH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Nutritional</a:t>
            </a:r>
            <a:r>
              <a:rPr kumimoji="0" lang="fr-CH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Supplements</a:t>
            </a:r>
            <a:r>
              <a:rPr kumimoji="0" lang="fr-CH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/ Tube </a:t>
            </a:r>
            <a:r>
              <a:rPr kumimoji="0" lang="fr-CH" sz="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Feeds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60419" y="2005703"/>
            <a:ext cx="30730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«</a:t>
            </a:r>
            <a:r>
              <a:rPr kumimoji="0" lang="fr-CH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Dietary</a:t>
            </a:r>
            <a:r>
              <a:rPr kumimoji="0" lang="fr-CH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CH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Disease</a:t>
            </a:r>
            <a:r>
              <a:rPr kumimoji="0" lang="fr-CH" sz="1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Management </a:t>
            </a:r>
            <a:r>
              <a:rPr kumimoji="0" lang="fr-CH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…» </a:t>
            </a:r>
            <a:br>
              <a:rPr kumimoji="0" lang="fr-CH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fr-CH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 </a:t>
            </a:r>
            <a:r>
              <a:rPr kumimoji="0" lang="fr-CH" sz="13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«Use Under Medical Supervision»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6562164" y="1249077"/>
          <a:ext cx="2205336" cy="173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Footer Placeholder 5"/>
          <p:cNvSpPr txBox="1">
            <a:spLocks/>
          </p:cNvSpPr>
          <p:nvPr/>
        </p:nvSpPr>
        <p:spPr>
          <a:xfrm>
            <a:off x="336440" y="4794411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86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2" grpId="0" animBg="1"/>
      <p:bldP spid="12" grpId="0" animBg="1"/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Personalized Nutrition: Therapeutic Potential &amp; Regulatory Challenges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3999" y="2038116"/>
            <a:ext cx="4907936" cy="2953661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fr-CH" sz="2400" b="1" dirty="0" smtClean="0"/>
              <a:t>(</a:t>
            </a:r>
            <a:r>
              <a:rPr lang="fr-CH" sz="2400" b="1" dirty="0" err="1" smtClean="0"/>
              <a:t>Personalized</a:t>
            </a:r>
            <a:r>
              <a:rPr lang="fr-CH" sz="2400" b="1" dirty="0" smtClean="0"/>
              <a:t>/</a:t>
            </a:r>
            <a:r>
              <a:rPr lang="fr-CH" sz="2400" b="1" dirty="0" err="1" smtClean="0"/>
              <a:t>Targeted</a:t>
            </a:r>
            <a:r>
              <a:rPr lang="fr-CH" sz="2400" b="1" dirty="0" smtClean="0"/>
              <a:t>) Nutrition </a:t>
            </a:r>
            <a:r>
              <a:rPr lang="fr-CH" sz="2400" b="1" dirty="0"/>
              <a:t>in Health &amp; Disease </a:t>
            </a:r>
            <a:r>
              <a:rPr lang="fr-CH" sz="2400" b="1" dirty="0" smtClean="0"/>
              <a:t>Management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-"/>
            </a:pPr>
            <a:r>
              <a:rPr lang="fr-CH" sz="2000" dirty="0"/>
              <a:t>Microbiome</a:t>
            </a:r>
          </a:p>
          <a:p>
            <a:r>
              <a:rPr lang="fr-CH" sz="2000" dirty="0"/>
              <a:t>Regulatory Challenges</a:t>
            </a:r>
            <a:endParaRPr lang="fr-CH" sz="2000" dirty="0" smtClean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36440" y="4763589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60080" y="67092"/>
            <a:ext cx="2901603" cy="3874103"/>
            <a:chOff x="5161935" y="219692"/>
            <a:chExt cx="2901603" cy="38741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1935" y="240164"/>
              <a:ext cx="2901603" cy="38536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286076" y="219692"/>
              <a:ext cx="2448404" cy="234286"/>
            </a:xfrm>
            <a:prstGeom prst="rect">
              <a:avLst/>
            </a:prstGeom>
            <a:noFill/>
          </p:spPr>
          <p:txBody>
            <a:bodyPr wrap="none" lIns="90000" tIns="36000" rIns="90000" bIns="3600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05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Annual</a:t>
              </a:r>
              <a:r>
                <a:rPr kumimoji="0" lang="fr-CH" sz="105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fr-CH" sz="105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Series</a:t>
              </a:r>
              <a:r>
                <a:rPr kumimoji="0" lang="fr-CH" sz="105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in: «Regulatory Focus»</a:t>
              </a:r>
              <a:endPara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11667" y="518793"/>
            <a:ext cx="2350135" cy="3470217"/>
            <a:chOff x="6722300" y="518793"/>
            <a:chExt cx="2350135" cy="34702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2300" y="518793"/>
              <a:ext cx="2350135" cy="347021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477630" y="894385"/>
              <a:ext cx="488076" cy="236854"/>
            </a:xfrm>
            <a:prstGeom prst="rect">
              <a:avLst/>
            </a:prstGeom>
            <a:noFill/>
          </p:spPr>
          <p:txBody>
            <a:bodyPr wrap="square" lIns="90000" tIns="36000" rIns="90000" bIns="3600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05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2017</a:t>
              </a:r>
              <a:endPara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61935" y="2451288"/>
            <a:ext cx="2082256" cy="3334635"/>
            <a:chOff x="3087467" y="3095300"/>
            <a:chExt cx="2082256" cy="3288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7467" y="3095300"/>
              <a:ext cx="2082256" cy="328837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44600" y="3455496"/>
              <a:ext cx="483122" cy="234286"/>
            </a:xfrm>
            <a:prstGeom prst="rect">
              <a:avLst/>
            </a:prstGeom>
            <a:noFill/>
          </p:spPr>
          <p:txBody>
            <a:bodyPr wrap="none" lIns="90000" tIns="36000" rIns="90000" bIns="3600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05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2017</a:t>
              </a:r>
              <a:endPara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26042" y="2720989"/>
            <a:ext cx="1846393" cy="2441471"/>
            <a:chOff x="3080159" y="971024"/>
            <a:chExt cx="2089564" cy="21622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0159" y="971024"/>
              <a:ext cx="2089564" cy="214549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2535853" y="2347166"/>
              <a:ext cx="1350678" cy="221603"/>
            </a:xfrm>
            <a:prstGeom prst="rect">
              <a:avLst/>
            </a:prstGeom>
            <a:noFill/>
          </p:spPr>
          <p:txBody>
            <a:bodyPr wrap="none" lIns="90000" tIns="36000" rIns="90000" bIns="3600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In: Annales des Mines (2017)</a:t>
              </a:r>
              <a:endParaRPr kumimoji="0" lang="en-US" sz="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858990"/>
            <a:ext cx="2616807" cy="366493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704776"/>
              </p:ext>
            </p:extLst>
          </p:nvPr>
        </p:nvGraphicFramePr>
        <p:xfrm>
          <a:off x="2138901" y="858990"/>
          <a:ext cx="6941490" cy="366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35">
                  <a:extLst>
                    <a:ext uri="{9D8B030D-6E8A-4147-A177-3AD203B41FA5}">
                      <a16:colId xmlns:a16="http://schemas.microsoft.com/office/drawing/2014/main" val="1725946640"/>
                    </a:ext>
                  </a:extLst>
                </a:gridCol>
                <a:gridCol w="2532942">
                  <a:extLst>
                    <a:ext uri="{9D8B030D-6E8A-4147-A177-3AD203B41FA5}">
                      <a16:colId xmlns:a16="http://schemas.microsoft.com/office/drawing/2014/main" val="201579754"/>
                    </a:ext>
                  </a:extLst>
                </a:gridCol>
                <a:gridCol w="2515413">
                  <a:extLst>
                    <a:ext uri="{9D8B030D-6E8A-4147-A177-3AD203B41FA5}">
                      <a16:colId xmlns:a16="http://schemas.microsoft.com/office/drawing/2014/main" val="3559772725"/>
                    </a:ext>
                  </a:extLst>
                </a:gridCol>
              </a:tblGrid>
              <a:tr h="38677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 err="1" smtClean="0"/>
                        <a:t>Disease</a:t>
                      </a:r>
                      <a:r>
                        <a:rPr lang="fr-CH" sz="1000" dirty="0" smtClean="0"/>
                        <a:t> / Medical Condition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000" dirty="0" err="1" smtClean="0"/>
                        <a:t>Clinical</a:t>
                      </a:r>
                      <a:r>
                        <a:rPr lang="fr-CH" sz="1000" dirty="0" smtClean="0"/>
                        <a:t> Benefit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366832"/>
                  </a:ext>
                </a:extLst>
              </a:tr>
              <a:tr h="386770">
                <a:tc rowSpan="4">
                  <a:txBody>
                    <a:bodyPr/>
                    <a:lstStyle/>
                    <a:p>
                      <a:pPr algn="ctr"/>
                      <a:r>
                        <a:rPr lang="fr-CH" sz="1800" b="1" dirty="0" smtClean="0"/>
                        <a:t>Nutrition as </a:t>
                      </a:r>
                      <a:br>
                        <a:rPr lang="fr-CH" sz="1800" b="1" dirty="0" smtClean="0"/>
                      </a:br>
                      <a:r>
                        <a:rPr lang="fr-CH" sz="1800" b="1" dirty="0" err="1" smtClean="0"/>
                        <a:t>Disease-related</a:t>
                      </a:r>
                      <a:r>
                        <a:rPr lang="fr-CH" sz="1800" b="1" dirty="0" smtClean="0"/>
                        <a:t> Malnutrition Management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Short </a:t>
                      </a:r>
                      <a:r>
                        <a:rPr lang="fr-CH" sz="1200" dirty="0" err="1" smtClean="0"/>
                        <a:t>Bowel</a:t>
                      </a:r>
                      <a:r>
                        <a:rPr lang="fr-CH" sz="1200" dirty="0" smtClean="0"/>
                        <a:t> Syndrome; Stroke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err="1" smtClean="0"/>
                        <a:t>Lifesaving</a:t>
                      </a:r>
                      <a:r>
                        <a:rPr lang="fr-CH" sz="1200" dirty="0" smtClean="0"/>
                        <a:t> Intervention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3052847"/>
                  </a:ext>
                </a:extLst>
              </a:tr>
              <a:tr h="3867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COPD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err="1" smtClean="0"/>
                        <a:t>Increased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Ventilatory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Capacity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50230043"/>
                  </a:ext>
                </a:extLst>
              </a:tr>
              <a:tr h="3867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Surgical</a:t>
                      </a:r>
                      <a:r>
                        <a:rPr lang="fr-CH" sz="1200" dirty="0" smtClean="0"/>
                        <a:t> Patients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err="1" smtClean="0"/>
                        <a:t>Less</a:t>
                      </a:r>
                      <a:r>
                        <a:rPr lang="fr-CH" sz="1200" dirty="0" smtClean="0"/>
                        <a:t> Complications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7193733"/>
                  </a:ext>
                </a:extLst>
              </a:tr>
              <a:tr h="4357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Older</a:t>
                      </a:r>
                      <a:r>
                        <a:rPr lang="fr-CH" sz="1200" dirty="0" smtClean="0"/>
                        <a:t> patients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baseline="0" dirty="0" err="1" smtClean="0"/>
                        <a:t>Increased</a:t>
                      </a:r>
                      <a:r>
                        <a:rPr lang="fr-CH" sz="1200" baseline="0" dirty="0" smtClean="0"/>
                        <a:t> Quality of Life, </a:t>
                      </a:r>
                      <a:r>
                        <a:rPr lang="fr-CH" sz="1200" baseline="0" dirty="0" err="1" smtClean="0"/>
                        <a:t>Decreased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Morbidity</a:t>
                      </a:r>
                      <a:r>
                        <a:rPr lang="fr-CH" sz="1200" baseline="0" dirty="0" smtClean="0"/>
                        <a:t>/</a:t>
                      </a:r>
                      <a:r>
                        <a:rPr lang="fr-CH" sz="1200" baseline="0" dirty="0" err="1" smtClean="0"/>
                        <a:t>Mortality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16439689"/>
                  </a:ext>
                </a:extLst>
              </a:tr>
              <a:tr h="386770">
                <a:tc rowSpan="4">
                  <a:txBody>
                    <a:bodyPr/>
                    <a:lstStyle/>
                    <a:p>
                      <a:pPr algn="ctr"/>
                      <a:r>
                        <a:rPr lang="fr-CH" sz="1800" b="1" dirty="0" smtClean="0"/>
                        <a:t>Nutrition as </a:t>
                      </a:r>
                      <a:br>
                        <a:rPr lang="fr-CH" sz="1800" b="1" dirty="0" smtClean="0"/>
                      </a:br>
                      <a:r>
                        <a:rPr lang="fr-CH" sz="1800" b="1" dirty="0" err="1" smtClean="0"/>
                        <a:t>Disease</a:t>
                      </a:r>
                      <a:r>
                        <a:rPr lang="fr-CH" sz="1800" b="1" dirty="0" smtClean="0"/>
                        <a:t> Management</a:t>
                      </a:r>
                      <a:r>
                        <a:rPr lang="fr-CH" sz="1800" b="1" baseline="0" dirty="0" smtClean="0"/>
                        <a:t> («</a:t>
                      </a:r>
                      <a:r>
                        <a:rPr lang="fr-CH" sz="1800" b="1" baseline="0" dirty="0" err="1" smtClean="0"/>
                        <a:t>Therapy</a:t>
                      </a:r>
                      <a:r>
                        <a:rPr lang="fr-CH" sz="1800" b="1" baseline="0" dirty="0" smtClean="0"/>
                        <a:t>»)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Crohn’s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Disease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 smtClean="0"/>
                        <a:t>Induction of </a:t>
                      </a:r>
                      <a:r>
                        <a:rPr lang="fr-CH" sz="1200" dirty="0" err="1" smtClean="0"/>
                        <a:t>Remission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5854885"/>
                  </a:ext>
                </a:extLst>
              </a:tr>
              <a:tr h="4357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Cow’s</a:t>
                      </a:r>
                      <a:r>
                        <a:rPr lang="fr-CH" sz="1200" dirty="0" smtClean="0"/>
                        <a:t> Milk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Allergy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err="1" smtClean="0"/>
                        <a:t>Reduced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Symptoms</a:t>
                      </a:r>
                      <a:r>
                        <a:rPr lang="fr-CH" sz="1200" dirty="0" smtClean="0"/>
                        <a:t>, </a:t>
                      </a:r>
                      <a:br>
                        <a:rPr lang="fr-CH" sz="1200" dirty="0" smtClean="0"/>
                      </a:br>
                      <a:r>
                        <a:rPr lang="fr-CH" sz="1200" dirty="0" smtClean="0"/>
                        <a:t>Catch-up </a:t>
                      </a:r>
                      <a:r>
                        <a:rPr lang="fr-CH" sz="1200" dirty="0" err="1" smtClean="0"/>
                        <a:t>Growth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7699867"/>
                  </a:ext>
                </a:extLst>
              </a:tr>
              <a:tr h="4238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IEMs</a:t>
                      </a:r>
                      <a:r>
                        <a:rPr lang="fr-CH" sz="1200" baseline="0" dirty="0" smtClean="0"/>
                        <a:t>: </a:t>
                      </a:r>
                      <a:r>
                        <a:rPr lang="fr-CH" sz="1200" dirty="0" smtClean="0"/>
                        <a:t>PKU, MSUD, FAOD, GSD … 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smtClean="0"/>
                        <a:t>Normal </a:t>
                      </a:r>
                      <a:r>
                        <a:rPr lang="fr-CH" sz="1200" dirty="0" err="1" smtClean="0"/>
                        <a:t>Growth</a:t>
                      </a:r>
                      <a:r>
                        <a:rPr lang="fr-CH" sz="1200" dirty="0" smtClean="0"/>
                        <a:t> &amp; Development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82563700"/>
                  </a:ext>
                </a:extLst>
              </a:tr>
              <a:tr h="4357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Intractable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Epilepsy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200" dirty="0" err="1" smtClean="0"/>
                        <a:t>Less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Seizures</a:t>
                      </a:r>
                      <a:r>
                        <a:rPr lang="fr-CH" sz="1200" dirty="0" smtClean="0"/>
                        <a:t>; </a:t>
                      </a:r>
                      <a:br>
                        <a:rPr lang="fr-CH" sz="1200" dirty="0" smtClean="0"/>
                      </a:br>
                      <a:r>
                        <a:rPr lang="fr-CH" sz="1200" dirty="0" smtClean="0"/>
                        <a:t>Normal </a:t>
                      </a:r>
                      <a:r>
                        <a:rPr lang="fr-CH" sz="1200" dirty="0" err="1" smtClean="0"/>
                        <a:t>Growth</a:t>
                      </a:r>
                      <a:r>
                        <a:rPr lang="fr-CH" sz="1200" dirty="0" smtClean="0"/>
                        <a:t> &amp; Development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742034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205979"/>
            <a:ext cx="8936956" cy="857250"/>
          </a:xfrm>
        </p:spPr>
        <p:txBody>
          <a:bodyPr>
            <a:noAutofit/>
          </a:bodyPr>
          <a:lstStyle/>
          <a:p>
            <a:pPr defTabSz="6858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GB" altLang="fr-FR" sz="2200" dirty="0"/>
              <a:t>Medical Nutrition: </a:t>
            </a:r>
            <a:r>
              <a:rPr lang="en-GB" altLang="fr-FR" sz="2200" dirty="0">
                <a:sym typeface="Wingdings" panose="05000000000000000000" pitchFamily="2" charset="2"/>
              </a:rPr>
              <a:t>Improving </a:t>
            </a:r>
            <a:r>
              <a:rPr lang="en-US" altLang="fr-FR" sz="2200" dirty="0">
                <a:sym typeface="Wingdings" panose="05000000000000000000" pitchFamily="2" charset="2"/>
              </a:rPr>
              <a:t>Nutritional Status / Clinical Advantage</a:t>
            </a:r>
            <a:br>
              <a:rPr lang="en-US" altLang="fr-FR" sz="2200" dirty="0">
                <a:sym typeface="Wingdings" panose="05000000000000000000" pitchFamily="2" charset="2"/>
              </a:rPr>
            </a:br>
            <a:r>
              <a:rPr lang="en-GB" altLang="fr-FR" sz="1700" dirty="0">
                <a:sym typeface="Wingdings" panose="05000000000000000000" pitchFamily="2" charset="2"/>
              </a:rPr>
              <a:t>Can be a de-facto </a:t>
            </a:r>
            <a:r>
              <a:rPr lang="en-GB" altLang="fr-FR" sz="1700" dirty="0"/>
              <a:t>Disease Prevention/Management/Treatment - Complementing Drugs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2108422" y="4540144"/>
            <a:ext cx="63169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Adapted from: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4"/>
              </a:rPr>
              <a:t>http://www.eu-patient.eu/globalassets/press/pressreleases/2013-05-24_pr-nutrition_epf-egan-enha.pdf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436297" y="1226969"/>
            <a:ext cx="282557" cy="15639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29673" y="2890114"/>
            <a:ext cx="282557" cy="15639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 rot="16200000">
            <a:off x="5967319" y="1333133"/>
            <a:ext cx="1129482" cy="5512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13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59516"/>
            <a:ext cx="6172200" cy="465902"/>
          </a:xfrm>
        </p:spPr>
        <p:txBody>
          <a:bodyPr>
            <a:noAutofit/>
          </a:bodyPr>
          <a:lstStyle/>
          <a:p>
            <a:pPr algn="ctr"/>
            <a:r>
              <a:rPr lang="de-DE" altLang="de-DE" dirty="0"/>
              <a:t>Rare Metabolic </a:t>
            </a:r>
            <a:r>
              <a:rPr lang="de-DE" altLang="de-DE" dirty="0" smtClean="0"/>
              <a:t>Disorders </a:t>
            </a:r>
            <a:br>
              <a:rPr lang="de-DE" altLang="de-DE" dirty="0" smtClean="0"/>
            </a:br>
            <a:r>
              <a:rPr lang="de-DE" altLang="de-DE" dirty="0" smtClean="0"/>
              <a:t>&amp; Specialized Nutrition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3987" y="4519250"/>
            <a:ext cx="6522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*Essential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AAs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Phe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Val,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Trp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Met, Leu, Ile, Lys,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His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// </a:t>
            </a:r>
            <a:r>
              <a:rPr kumimoji="0" lang="fr-CH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**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Sources: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Wikipedia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 NIH;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Diätverband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F9BC7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DE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F9BC7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149" y="569303"/>
            <a:ext cx="7628685" cy="761758"/>
            <a:chOff x="668149" y="569303"/>
            <a:chExt cx="7628685" cy="76175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39" y="575361"/>
              <a:ext cx="1154199" cy="72059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803" y="569303"/>
              <a:ext cx="1240919" cy="718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68149" y="1111770"/>
              <a:ext cx="474810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1960s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74924" y="1079653"/>
              <a:ext cx="421910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2004</a:t>
              </a:r>
              <a:endPara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7331" y="1367618"/>
            <a:ext cx="3203930" cy="3093720"/>
            <a:chOff x="1876274" y="768880"/>
            <a:chExt cx="3647776" cy="42011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57B28EE-3880-4A55-BDCA-62E2D64D9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6274" y="768880"/>
              <a:ext cx="3647776" cy="420115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E9985C-D374-48EE-8953-885CE97133D5}"/>
                </a:ext>
              </a:extLst>
            </p:cNvPr>
            <p:cNvSpPr/>
            <p:nvPr/>
          </p:nvSpPr>
          <p:spPr>
            <a:xfrm>
              <a:off x="2530697" y="963967"/>
              <a:ext cx="2714484" cy="215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F9B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Jeong</a:t>
              </a: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F9BC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. Public Health Genomics 2017;20:166–173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5A687-520B-4608-BF79-0C838FE60738}"/>
              </a:ext>
            </a:extLst>
          </p:cNvPr>
          <p:cNvSpPr/>
          <p:nvPr/>
        </p:nvSpPr>
        <p:spPr>
          <a:xfrm>
            <a:off x="4114584" y="1360558"/>
            <a:ext cx="4148677" cy="30931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NEWBORN SCREENING ONTARIO (CANADA)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26 Diseases Tested </a:t>
            </a:r>
            <a:r>
              <a:rPr kumimoji="0" lang="en-C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  <a:sym typeface="Wingdings" panose="05000000000000000000" pitchFamily="2" charset="2"/>
              </a:rPr>
              <a:t> 70% managed by Diet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Arial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Argininosuccinic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Acid Lyase Deficiency (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ASA)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Biotinidase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Deficiency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Carnitine Uptake Defect (CUD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) // </a:t>
            </a: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Citrullinemia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//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Cobalamin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 &amp; B Defects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Congenital Adrenal Hyperplasia (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CAH)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Congenital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Hypothyroidism (CH)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Critical Congenital Heart Disease (CCHD)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Cystic Fibrosis (CF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) // </a:t>
            </a: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Galactosemia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// </a:t>
            </a: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Glutaric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Acidemia Type 1 (GA1)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Homocystinuria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// </a:t>
            </a: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Isovaleric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Acidemia (IVA)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Long Chain 3-Hydroxyacyl-CoA Dehydrogenase Deficiency (LCHAD)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Maple Syrup Urine Disease (MSUD)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Medium Chain Acyl CoA Dehydrogenase Deficiency (MCADD)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Methylmalonic Acidemia (MMA)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Phenylketonuria (PKU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) // Propionic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Acidemia (PA)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Severe Combined Immune Deficiency (SCID)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Sickle Cell Disease (Hemoglobin SC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) - (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Hemoglobin SS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) - (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Sickle/Beta-Thalassemia)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Trifunctional Protein Deficiency (TFP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) // </a:t>
            </a:r>
            <a:r>
              <a:rPr kumimoji="0" lang="en-CA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Tyrosinemia</a:t>
            </a:r>
            <a:r>
              <a:rPr kumimoji="0" lang="en-CA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 </a:t>
            </a: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Type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Arial" charset="0"/>
              </a:rPr>
              <a:t>Very Long Chain Acyl CoA Dehydrogenase Deficiency (VLCAD)</a:t>
            </a:r>
          </a:p>
        </p:txBody>
      </p:sp>
      <p:sp>
        <p:nvSpPr>
          <p:cNvPr id="17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 rot="16200000">
            <a:off x="1718927" y="2762861"/>
            <a:ext cx="359686" cy="2566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 rot="16200000">
            <a:off x="4509309" y="3143846"/>
            <a:ext cx="359686" cy="1257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0000"/>
                </a:solidFill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12" y="1686991"/>
            <a:ext cx="1701612" cy="1049035"/>
          </a:xfrm>
          <a:prstGeom prst="rect">
            <a:avLst/>
          </a:prstGeom>
        </p:spPr>
      </p:pic>
      <p:graphicFrame>
        <p:nvGraphicFramePr>
          <p:cNvPr id="1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10619"/>
              </p:ext>
            </p:extLst>
          </p:nvPr>
        </p:nvGraphicFramePr>
        <p:xfrm>
          <a:off x="593741" y="1360237"/>
          <a:ext cx="8266982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849">
                  <a:extLst>
                    <a:ext uri="{9D8B030D-6E8A-4147-A177-3AD203B41FA5}">
                      <a16:colId xmlns:a16="http://schemas.microsoft.com/office/drawing/2014/main" val="1079059581"/>
                    </a:ext>
                  </a:extLst>
                </a:gridCol>
                <a:gridCol w="1313646">
                  <a:extLst>
                    <a:ext uri="{9D8B030D-6E8A-4147-A177-3AD203B41FA5}">
                      <a16:colId xmlns:a16="http://schemas.microsoft.com/office/drawing/2014/main" val="2621815101"/>
                    </a:ext>
                  </a:extLst>
                </a:gridCol>
                <a:gridCol w="3951747">
                  <a:extLst>
                    <a:ext uri="{9D8B030D-6E8A-4147-A177-3AD203B41FA5}">
                      <a16:colId xmlns:a16="http://schemas.microsoft.com/office/drawing/2014/main" val="1618199101"/>
                    </a:ext>
                  </a:extLst>
                </a:gridCol>
                <a:gridCol w="1127740">
                  <a:extLst>
                    <a:ext uri="{9D8B030D-6E8A-4147-A177-3AD203B41FA5}">
                      <a16:colId xmlns:a16="http://schemas.microsoft.com/office/drawing/2014/main" val="40396427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Medical Condition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Amino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 Acid</a:t>
                      </a:r>
                      <a:r>
                        <a:rPr lang="fr-CH" sz="1200" b="0" dirty="0" smtClean="0"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Incidence (est.)**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# </a:t>
                      </a:r>
                      <a:r>
                        <a:rPr lang="fr-CH" sz="1400" b="0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fr-CH" sz="1400" b="0" baseline="0" dirty="0" err="1" smtClean="0">
                          <a:latin typeface="Arial Narrow" panose="020B0606020202030204" pitchFamily="34" charset="0"/>
                        </a:rPr>
                        <a:t>pa</a:t>
                      </a:r>
                      <a:r>
                        <a:rPr lang="fr-CH" sz="1400" b="0" baseline="0" dirty="0" smtClean="0">
                          <a:latin typeface="Arial Narrow" panose="020B0606020202030204" pitchFamily="34" charset="0"/>
                        </a:rPr>
                        <a:t> EU)</a:t>
                      </a:r>
                      <a:r>
                        <a:rPr lang="fr-CH" sz="1100" b="0" baseline="0" dirty="0" smtClean="0">
                          <a:latin typeface="Arial Narrow" panose="020B0606020202030204" pitchFamily="34" charset="0"/>
                        </a:rPr>
                        <a:t>**</a:t>
                      </a:r>
                      <a:endParaRPr lang="en-US" sz="14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9720292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Phenylketonuria (PKU)</a:t>
                      </a:r>
                      <a:endParaRPr kumimoji="0" lang="en-US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Phe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1:10,000 (EU); </a:t>
                      </a:r>
                    </a:p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1:2600 (TR)</a:t>
                      </a:r>
                      <a:r>
                        <a:rPr lang="fr-CH" sz="1400" baseline="0" dirty="0" smtClean="0"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fr-CH" sz="1400" b="0" dirty="0" smtClean="0">
                          <a:latin typeface="Arial Narrow" panose="020B0606020202030204" pitchFamily="34" charset="0"/>
                        </a:rPr>
                        <a:t>1:18,300</a:t>
                      </a:r>
                      <a:r>
                        <a:rPr lang="fr-CH" sz="1400" b="0" baseline="0" dirty="0" smtClean="0">
                          <a:latin typeface="Arial Narrow" panose="020B0606020202030204" pitchFamily="34" charset="0"/>
                        </a:rPr>
                        <a:t> (IN) - 1:200,000</a:t>
                      </a:r>
                      <a:r>
                        <a:rPr lang="fr-CH" sz="14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(FI)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460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433125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en-GB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Tyrosinaemia</a:t>
                      </a:r>
                      <a:endParaRPr lang="en-US" sz="14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Tyr,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Phe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1:105,000 (TYR1,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most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common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 type)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46-66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744462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Maple Syrup Urine Disease (MSUD</a:t>
                      </a: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kumimoji="0" lang="en-US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Leu, Ile, Val (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BCAAs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1:180,000-250,000 (US; AT); </a:t>
                      </a:r>
                      <a:br>
                        <a:rPr lang="fr-CH" sz="1400" dirty="0" smtClean="0">
                          <a:latin typeface="Arial Narrow" panose="020B0606020202030204" pitchFamily="34" charset="0"/>
                        </a:rPr>
                      </a:b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1:200 (Amish; Mennonites;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Jewish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76957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 smtClean="0">
                          <a:latin typeface="Arial Narrow" panose="020B0606020202030204" pitchFamily="34" charset="0"/>
                        </a:rPr>
                        <a:t>Homocystinuria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Met,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Cys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1:100,000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46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938316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 smtClean="0">
                          <a:latin typeface="Arial Narrow" panose="020B0606020202030204" pitchFamily="34" charset="0"/>
                        </a:rPr>
                        <a:t>Organic</a:t>
                      </a:r>
                      <a:r>
                        <a:rPr lang="fr-CH" sz="14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CH" sz="1400" b="1" dirty="0" err="1" smtClean="0">
                          <a:latin typeface="Arial Narrow" panose="020B0606020202030204" pitchFamily="34" charset="0"/>
                        </a:rPr>
                        <a:t>acidemia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Met, Val,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Thr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, Ile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1:85,000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164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599817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 smtClean="0">
                          <a:latin typeface="Arial Narrow" panose="020B0606020202030204" pitchFamily="34" charset="0"/>
                        </a:rPr>
                        <a:t>Glutaric</a:t>
                      </a:r>
                      <a:r>
                        <a:rPr lang="fr-CH" sz="14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CH" sz="1400" b="1" dirty="0" err="1" smtClean="0">
                          <a:latin typeface="Arial Narrow" panose="020B0606020202030204" pitchFamily="34" charset="0"/>
                        </a:rPr>
                        <a:t>aciduria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Lys,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Trp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1:80,000 (US </a:t>
                      </a:r>
                      <a:r>
                        <a:rPr lang="fr-CH" sz="1400" dirty="0" err="1" smtClean="0">
                          <a:latin typeface="Arial Narrow" panose="020B0606020202030204" pitchFamily="34" charset="0"/>
                        </a:rPr>
                        <a:t>prevalence</a:t>
                      </a:r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: 140)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137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4255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err="1" smtClean="0">
                          <a:latin typeface="Arial Narrow" panose="020B0606020202030204" pitchFamily="34" charset="0"/>
                        </a:rPr>
                        <a:t>Galactosemia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i="1" dirty="0" smtClean="0">
                          <a:latin typeface="Arial Narrow" panose="020B0606020202030204" pitchFamily="34" charset="0"/>
                        </a:rPr>
                        <a:t>[Lactose; Galactose]</a:t>
                      </a:r>
                      <a:endParaRPr lang="en-US" sz="1400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1:45,000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dirty="0" smtClean="0">
                          <a:latin typeface="Arial Narrow" panose="020B0606020202030204" pitchFamily="34" charset="0"/>
                        </a:rPr>
                        <a:t>53-79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5997248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692866" y="1257908"/>
            <a:ext cx="1235844" cy="32383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</a:t>
            </a:r>
            <a:r>
              <a:rPr lang="en-US" dirty="0" smtClean="0"/>
              <a:t>Nutrition – Reality &amp; Complexity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3" y="616133"/>
            <a:ext cx="2434461" cy="3386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9" y="2273200"/>
            <a:ext cx="2440618" cy="22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6914" y="1579926"/>
            <a:ext cx="920561" cy="16029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48454" y="616133"/>
            <a:ext cx="2792993" cy="3739078"/>
            <a:chOff x="5948454" y="616133"/>
            <a:chExt cx="2792993" cy="37390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454" y="616133"/>
              <a:ext cx="2792993" cy="373907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145044" y="1042868"/>
              <a:ext cx="483122" cy="234286"/>
            </a:xfrm>
            <a:prstGeom prst="rect">
              <a:avLst/>
            </a:prstGeom>
            <a:noFill/>
          </p:spPr>
          <p:txBody>
            <a:bodyPr wrap="none" lIns="90000" tIns="36000" rIns="90000" bIns="36000" rtlCol="0">
              <a:spAutoFit/>
            </a:bodyPr>
            <a:lstStyle/>
            <a:p>
              <a:r>
                <a:rPr lang="fr-CH" sz="1050" i="1" dirty="0" smtClean="0">
                  <a:solidFill>
                    <a:srgbClr val="000000"/>
                  </a:solidFill>
                </a:rPr>
                <a:t>2016</a:t>
              </a:r>
              <a:endParaRPr lang="en-US" sz="1050" i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24" y="2681362"/>
            <a:ext cx="2434460" cy="31289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61279" y="616133"/>
            <a:ext cx="2585194" cy="4527367"/>
            <a:chOff x="2331107" y="917721"/>
            <a:chExt cx="2833479" cy="3757483"/>
          </a:xfrm>
        </p:grpSpPr>
        <p:pic>
          <p:nvPicPr>
            <p:cNvPr id="20" name="Picture 19" descr="Fig3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107" y="917721"/>
              <a:ext cx="2833479" cy="37485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17500" dist="127000" dir="2700000" algn="t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592502" y="4512883"/>
              <a:ext cx="804178" cy="1623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J.Kaput</a:t>
              </a:r>
              <a:r>
                <a:rPr kumimoji="0" lang="fr-CH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(2016)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455" y="2919601"/>
            <a:ext cx="2792992" cy="1703630"/>
          </a:xfrm>
          <a:prstGeom prst="rect">
            <a:avLst/>
          </a:prstGeom>
          <a:ln>
            <a:solidFill>
              <a:srgbClr val="00542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993" y="4017403"/>
            <a:ext cx="1943913" cy="5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462" y="551526"/>
            <a:ext cx="8388618" cy="320051"/>
          </a:xfrm>
        </p:spPr>
        <p:txBody>
          <a:bodyPr>
            <a:noAutofit/>
          </a:bodyPr>
          <a:lstStyle/>
          <a:p>
            <a:pPr algn="ctr"/>
            <a:r>
              <a:rPr lang="fr-CH" dirty="0" err="1" smtClean="0"/>
              <a:t>Nutraceuticals</a:t>
            </a:r>
            <a:r>
              <a:rPr lang="fr-CH" dirty="0" smtClean="0"/>
              <a:t>/Dietary/Health/Food Supplements </a:t>
            </a:r>
            <a:r>
              <a:rPr lang="fr-CH" dirty="0"/>
              <a:t>(FS)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– </a:t>
            </a:r>
            <a:r>
              <a:rPr lang="fr-CH" dirty="0" err="1"/>
              <a:t>Hype</a:t>
            </a:r>
            <a:r>
              <a:rPr lang="fr-CH" dirty="0"/>
              <a:t>, Reality &amp; </a:t>
            </a:r>
            <a:r>
              <a:rPr lang="fr-CH" dirty="0" smtClean="0"/>
              <a:t>Outlook </a:t>
            </a:r>
            <a:r>
              <a:rPr lang="fr-CH" dirty="0" smtClean="0">
                <a:sym typeface="Wingdings" panose="05000000000000000000" pitchFamily="2" charset="2"/>
              </a:rPr>
              <a:t> «</a:t>
            </a:r>
            <a:r>
              <a:rPr lang="fr-CH" dirty="0" err="1" smtClean="0">
                <a:sym typeface="Wingdings" panose="05000000000000000000" pitchFamily="2" charset="2"/>
              </a:rPr>
              <a:t>Personalization</a:t>
            </a:r>
            <a:r>
              <a:rPr lang="fr-CH" dirty="0" smtClean="0">
                <a:sym typeface="Wingdings" panose="05000000000000000000" pitchFamily="2" charset="2"/>
              </a:rPr>
              <a:t>»!?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373406" y="1321194"/>
          <a:ext cx="4034118" cy="332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024623" y="1842860"/>
            <a:ext cx="2838023" cy="1200329"/>
          </a:xfrm>
          <a:prstGeom prst="rect">
            <a:avLst/>
          </a:prstGeom>
          <a:solidFill>
            <a:srgbClr val="D8FDC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§"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 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Healthy Aging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fr-CH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Well-being</a:t>
            </a:r>
            <a:r>
              <a:rPr kumimoji="0" lang="fr-CH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; </a:t>
            </a:r>
            <a:r>
              <a:rPr lang="fr-CH" sz="1200" dirty="0" err="1" smtClean="0">
                <a:solidFill>
                  <a:srgbClr val="002060"/>
                </a:solidFill>
              </a:rPr>
              <a:t>Millennials</a:t>
            </a:r>
            <a:r>
              <a:rPr lang="fr-CH" sz="1200" dirty="0" smtClean="0">
                <a:solidFill>
                  <a:srgbClr val="002060"/>
                </a:solidFill>
              </a:rPr>
              <a:t>; 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Non-Communicable </a:t>
            </a:r>
            <a:r>
              <a:rPr kumimoji="0" lang="fr-CH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Diseases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(NCD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</a:t>
            </a:r>
            <a:r>
              <a:rPr lang="fr-CH" sz="1200" b="1" dirty="0" err="1" smtClean="0">
                <a:solidFill>
                  <a:srgbClr val="002060"/>
                </a:solidFill>
              </a:rPr>
              <a:t>Prevention</a:t>
            </a:r>
            <a:r>
              <a:rPr lang="fr-CH" sz="1200" dirty="0" smtClean="0">
                <a:solidFill>
                  <a:srgbClr val="002060"/>
                </a:solidFill>
              </a:rPr>
              <a:t> </a:t>
            </a:r>
            <a:endParaRPr kumimoji="0" lang="fr-CH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128588" lvl="0" indent="-128588" defTabSz="685800">
              <a:buFont typeface="Wingdings" panose="05000000000000000000" pitchFamily="2" charset="2"/>
              <a:buChar char="§"/>
              <a:defRPr/>
            </a:pP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Personalized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Approaches</a:t>
            </a:r>
            <a:r>
              <a:rPr lang="fr-CH" sz="1200" b="1" dirty="0">
                <a:solidFill>
                  <a:srgbClr val="002060"/>
                </a:solidFill>
                <a:latin typeface="Arial"/>
              </a:rPr>
              <a:t>:</a:t>
            </a:r>
            <a:r>
              <a:rPr lang="fr-CH" sz="825" b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Curiosity («</a:t>
            </a:r>
            <a:r>
              <a:rPr lang="en-US" sz="1200" dirty="0">
                <a:solidFill>
                  <a:srgbClr val="002060"/>
                </a:solidFill>
              </a:rPr>
              <a:t>We want to know</a:t>
            </a:r>
            <a:r>
              <a:rPr lang="en-US" sz="1200" dirty="0" smtClean="0">
                <a:solidFill>
                  <a:srgbClr val="002060"/>
                </a:solidFill>
              </a:rPr>
              <a:t>») </a:t>
            </a:r>
            <a:r>
              <a:rPr lang="fr-CH" sz="1200" dirty="0">
                <a:solidFill>
                  <a:srgbClr val="002060"/>
                </a:solidFill>
              </a:rPr>
              <a:t>(</a:t>
            </a:r>
            <a:r>
              <a:rPr lang="en-US" sz="1200" dirty="0">
                <a:solidFill>
                  <a:srgbClr val="002060"/>
                </a:solidFill>
              </a:rPr>
              <a:t>23andMe; Nutrigenomix </a:t>
            </a:r>
            <a:r>
              <a:rPr lang="en-US" sz="1200" dirty="0" smtClean="0">
                <a:solidFill>
                  <a:srgbClr val="002060"/>
                </a:solidFill>
              </a:rPr>
              <a:t>..)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074" y="3410425"/>
            <a:ext cx="347926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US DSHEA 1994, EU FSD 2004; Codex 2005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FS part of «</a:t>
            </a:r>
            <a:r>
              <a:rPr kumimoji="0" lang="fr-CH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modifying</a:t>
            </a: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normal </a:t>
            </a:r>
            <a:r>
              <a:rPr kumimoji="0" lang="fr-CH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diet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CH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(cf.</a:t>
            </a:r>
            <a:r>
              <a:rPr kumimoji="0" lang="fr-CH" sz="105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FSMP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criteria</a:t>
            </a:r>
            <a:r>
              <a:rPr kumimoji="0" lang="fr-CH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EU Commission 2017, EFSA 2015, US FDA guidelines 2016</a:t>
            </a:r>
            <a:r>
              <a:rPr kumimoji="0" lang="fr-CH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CH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3470" y="1353837"/>
            <a:ext cx="22771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mid-1930s: FS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yet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not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373310" y="4809773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406" y="4195874"/>
            <a:ext cx="34792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Post-Marketing 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Surveillance (US, EU …)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Social networks; cross-border &amp; e-Commerce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866" y="1787591"/>
            <a:ext cx="227716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Since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1960s: FS (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officially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not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balanced &amp; varied diet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»),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yet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consumed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(EU/US: 30-80%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adults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7024" y="3001107"/>
            <a:ext cx="2826299" cy="1569660"/>
          </a:xfrm>
          <a:prstGeom prst="rect">
            <a:avLst/>
          </a:prstGeom>
          <a:solidFill>
            <a:srgbClr val="D8FDC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lvl="0" indent="-128588" defTabSz="685800">
              <a:buFont typeface="Wingdings" panose="05000000000000000000" pitchFamily="2" charset="2"/>
              <a:buChar char="§"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Game </a:t>
            </a:r>
            <a:r>
              <a:rPr kumimoji="0" lang="fr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Changing</a:t>
            </a: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Diagnostics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(«omics»;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apps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wearables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IVD …)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Novel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, Rapid, </a:t>
            </a:r>
            <a:r>
              <a:rPr lang="en-US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New Baseline</a:t>
            </a:r>
            <a:r>
              <a:rPr lang="en-US" sz="1200" dirty="0">
                <a:solidFill>
                  <a:srgbClr val="002060"/>
                </a:solidFill>
                <a:sym typeface="Wingdings" panose="05000000000000000000" pitchFamily="2" charset="2"/>
              </a:rPr>
              <a:t>, Regulatory «Convergence»</a:t>
            </a:r>
          </a:p>
          <a:p>
            <a:pPr marL="128588" marR="0" lvl="0" indent="-12858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«CONTINUA» 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frames: </a:t>
            </a:r>
            <a:b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lang="fr-CH" sz="1200" dirty="0" smtClean="0">
                <a:solidFill>
                  <a:srgbClr val="002060"/>
                </a:solidFill>
                <a:latin typeface="Arial"/>
              </a:rPr>
              <a:t>-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</a:t>
            </a:r>
            <a:r>
              <a:rPr lang="fr-CH" sz="1200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-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medicine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consumer-patient (</a:t>
            </a:r>
            <a:r>
              <a:rPr kumimoji="0" lang="fr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citizen</a:t>
            </a:r>
            <a:r>
              <a:rPr kumimoji="0" lang="fr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0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000" y="389973"/>
            <a:ext cx="8640000" cy="426735"/>
          </a:xfrm>
        </p:spPr>
        <p:txBody>
          <a:bodyPr/>
          <a:lstStyle/>
          <a:p>
            <a:r>
              <a:rPr lang="fr-CH" dirty="0" err="1"/>
              <a:t>Personalized</a:t>
            </a:r>
            <a:r>
              <a:rPr lang="fr-CH" dirty="0"/>
              <a:t> (</a:t>
            </a:r>
            <a:r>
              <a:rPr lang="fr-CH" dirty="0" err="1"/>
              <a:t>Targeted</a:t>
            </a:r>
            <a:r>
              <a:rPr lang="fr-CH" dirty="0"/>
              <a:t>) </a:t>
            </a:r>
            <a:r>
              <a:rPr lang="fr-CH" dirty="0" smtClean="0"/>
              <a:t>Nutrition – </a:t>
            </a:r>
            <a:r>
              <a:rPr lang="fr-CH" dirty="0" err="1" smtClean="0"/>
              <a:t>Opportunity</a:t>
            </a:r>
            <a:r>
              <a:rPr lang="fr-CH" dirty="0" smtClean="0"/>
              <a:t> &amp; </a:t>
            </a:r>
            <a:r>
              <a:rPr lang="fr-CH" dirty="0" err="1" smtClean="0"/>
              <a:t>Risk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74963" y="1054100"/>
            <a:ext cx="4937125" cy="4205288"/>
          </a:xfrm>
        </p:spPr>
        <p:txBody>
          <a:bodyPr>
            <a:normAutofit/>
          </a:bodyPr>
          <a:lstStyle/>
          <a:p>
            <a:endParaRPr lang="fr-CH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CH" dirty="0">
              <a:solidFill>
                <a:srgbClr val="002060"/>
              </a:solidFill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373310" y="4777874"/>
            <a:ext cx="2152488" cy="2693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Ruthsatz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Warsaw, November 2018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0277830"/>
              </p:ext>
            </p:extLst>
          </p:nvPr>
        </p:nvGraphicFramePr>
        <p:xfrm>
          <a:off x="284747" y="724245"/>
          <a:ext cx="72971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00" y="1867245"/>
            <a:ext cx="2254088" cy="227351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639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3_NHSc_Corp_PPT_template_2015">
  <a:themeElements>
    <a:clrScheme name="Nestle">
      <a:dk1>
        <a:srgbClr val="0F9BC7"/>
      </a:dk1>
      <a:lt1>
        <a:sysClr val="window" lastClr="FFFFFF"/>
      </a:lt1>
      <a:dk2>
        <a:srgbClr val="7B808B"/>
      </a:dk2>
      <a:lt2>
        <a:srgbClr val="BBBDBE"/>
      </a:lt2>
      <a:accent1>
        <a:srgbClr val="0F9BC7"/>
      </a:accent1>
      <a:accent2>
        <a:srgbClr val="6854A4"/>
      </a:accent2>
      <a:accent3>
        <a:srgbClr val="9D2F82"/>
      </a:accent3>
      <a:accent4>
        <a:srgbClr val="B03425"/>
      </a:accent4>
      <a:accent5>
        <a:srgbClr val="CD7D28"/>
      </a:accent5>
      <a:accent6>
        <a:srgbClr val="9ACAE3"/>
      </a:accent6>
      <a:hlink>
        <a:srgbClr val="569F86"/>
      </a:hlink>
      <a:folHlink>
        <a:srgbClr val="9AB638"/>
      </a:folHlink>
    </a:clrScheme>
    <a:fontScheme name="Nestle HealthScie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t" anchorCtr="0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36000" rIns="90000" bIns="3600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Sc_PPT_Template_2017_REV3.potx" id="{A555FF0A-CAB6-45A5-96E3-1B2D726B9E86}" vid="{F04637D2-F4F0-4E64-AD1B-ACEB8F9EA5FE}"/>
    </a:ext>
  </a:extLst>
</a:theme>
</file>

<file path=ppt/theme/theme2.xml><?xml version="1.0" encoding="utf-8"?>
<a:theme xmlns:a="http://schemas.openxmlformats.org/drawingml/2006/main" name="2_NHSc_Corp_PPT_template_2015">
  <a:themeElements>
    <a:clrScheme name="Nestle">
      <a:dk1>
        <a:srgbClr val="0F9BC7"/>
      </a:dk1>
      <a:lt1>
        <a:sysClr val="window" lastClr="FFFFFF"/>
      </a:lt1>
      <a:dk2>
        <a:srgbClr val="7B808B"/>
      </a:dk2>
      <a:lt2>
        <a:srgbClr val="BBBDBE"/>
      </a:lt2>
      <a:accent1>
        <a:srgbClr val="0F9BC7"/>
      </a:accent1>
      <a:accent2>
        <a:srgbClr val="6854A4"/>
      </a:accent2>
      <a:accent3>
        <a:srgbClr val="9D2F82"/>
      </a:accent3>
      <a:accent4>
        <a:srgbClr val="B03425"/>
      </a:accent4>
      <a:accent5>
        <a:srgbClr val="CD7D28"/>
      </a:accent5>
      <a:accent6>
        <a:srgbClr val="9ACAE3"/>
      </a:accent6>
      <a:hlink>
        <a:srgbClr val="569F86"/>
      </a:hlink>
      <a:folHlink>
        <a:srgbClr val="9AB638"/>
      </a:folHlink>
    </a:clrScheme>
    <a:fontScheme name="Nestle HealthScie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t" anchorCtr="0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36000" rIns="90000" bIns="3600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Sc_PPT_Template_2017_REV3.potx" id="{A555FF0A-CAB6-45A5-96E3-1B2D726B9E86}" vid="{F04637D2-F4F0-4E64-AD1B-ACEB8F9EA5FE}"/>
    </a:ext>
  </a:extLst>
</a:theme>
</file>

<file path=ppt/theme/theme3.xml><?xml version="1.0" encoding="utf-8"?>
<a:theme xmlns:a="http://schemas.openxmlformats.org/drawingml/2006/main" name="4_NHSc_Corp_PPT_template_2015">
  <a:themeElements>
    <a:clrScheme name="Nestle">
      <a:dk1>
        <a:srgbClr val="0F9BC7"/>
      </a:dk1>
      <a:lt1>
        <a:sysClr val="window" lastClr="FFFFFF"/>
      </a:lt1>
      <a:dk2>
        <a:srgbClr val="7B808B"/>
      </a:dk2>
      <a:lt2>
        <a:srgbClr val="BBBDBE"/>
      </a:lt2>
      <a:accent1>
        <a:srgbClr val="0F9BC7"/>
      </a:accent1>
      <a:accent2>
        <a:srgbClr val="6854A4"/>
      </a:accent2>
      <a:accent3>
        <a:srgbClr val="9D2F82"/>
      </a:accent3>
      <a:accent4>
        <a:srgbClr val="B03425"/>
      </a:accent4>
      <a:accent5>
        <a:srgbClr val="CD7D28"/>
      </a:accent5>
      <a:accent6>
        <a:srgbClr val="9ACAE3"/>
      </a:accent6>
      <a:hlink>
        <a:srgbClr val="569F86"/>
      </a:hlink>
      <a:folHlink>
        <a:srgbClr val="9AB638"/>
      </a:folHlink>
    </a:clrScheme>
    <a:fontScheme name="Nestle HealthScie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t" anchorCtr="0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36000" rIns="90000" bIns="3600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Sc_PPT_Template_2017_REV3.potx" id="{A555FF0A-CAB6-45A5-96E3-1B2D726B9E86}" vid="{F04637D2-F4F0-4E64-AD1B-ACEB8F9EA5FE}"/>
    </a:ext>
  </a:extLst>
</a:theme>
</file>

<file path=ppt/theme/theme4.xml><?xml version="1.0" encoding="utf-8"?>
<a:theme xmlns:a="http://schemas.openxmlformats.org/drawingml/2006/main" name="9_Novel ingredient RSA evaluations 29.11.11b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estle_F&amp;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stle_F&amp;C_template 1">
        <a:dk1>
          <a:srgbClr val="696261"/>
        </a:dk1>
        <a:lt1>
          <a:srgbClr val="FFFFFF"/>
        </a:lt1>
        <a:dk2>
          <a:srgbClr val="0090C8"/>
        </a:dk2>
        <a:lt2>
          <a:srgbClr val="D2D0D0"/>
        </a:lt2>
        <a:accent1>
          <a:srgbClr val="E4720A"/>
        </a:accent1>
        <a:accent2>
          <a:srgbClr val="696261"/>
        </a:accent2>
        <a:accent3>
          <a:srgbClr val="FFFFFF"/>
        </a:accent3>
        <a:accent4>
          <a:srgbClr val="595352"/>
        </a:accent4>
        <a:accent5>
          <a:srgbClr val="EFBCAA"/>
        </a:accent5>
        <a:accent6>
          <a:srgbClr val="5E5857"/>
        </a:accent6>
        <a:hlink>
          <a:srgbClr val="88AA1A"/>
        </a:hlink>
        <a:folHlink>
          <a:srgbClr val="DD3E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78" tIns="47888" rIns="95778" bIns="47888" numCol="1" anchor="ctr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8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78" tIns="47888" rIns="95778" bIns="47888" numCol="1" anchor="ctr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8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anose="020B0604020202020204" pitchFamily="34" charset="-128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78" tIns="47888" rIns="95778" bIns="47888" numCol="1" anchor="ctr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8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5778" tIns="47888" rIns="95778" bIns="47888" numCol="1" anchor="ctr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8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anose="020B0604020202020204" pitchFamily="34" charset="-128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estle">
    <a:dk1>
      <a:srgbClr val="0F9BC7"/>
    </a:dk1>
    <a:lt1>
      <a:sysClr val="window" lastClr="FFFFFF"/>
    </a:lt1>
    <a:dk2>
      <a:srgbClr val="7B808B"/>
    </a:dk2>
    <a:lt2>
      <a:srgbClr val="BBBDBE"/>
    </a:lt2>
    <a:accent1>
      <a:srgbClr val="0F9BC7"/>
    </a:accent1>
    <a:accent2>
      <a:srgbClr val="6854A4"/>
    </a:accent2>
    <a:accent3>
      <a:srgbClr val="9D2F82"/>
    </a:accent3>
    <a:accent4>
      <a:srgbClr val="B03425"/>
    </a:accent4>
    <a:accent5>
      <a:srgbClr val="CD7D28"/>
    </a:accent5>
    <a:accent6>
      <a:srgbClr val="9ACAE3"/>
    </a:accent6>
    <a:hlink>
      <a:srgbClr val="569F86"/>
    </a:hlink>
    <a:folHlink>
      <a:srgbClr val="9AB63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8DAE154EDD54893EC30B577DAC648" ma:contentTypeVersion="1" ma:contentTypeDescription="Create a new document." ma:contentTypeScope="" ma:versionID="76fa885430b5b804732e72853748aa12">
  <xsd:schema xmlns:xsd="http://www.w3.org/2001/XMLSchema" xmlns:xs="http://www.w3.org/2001/XMLSchema" xmlns:p="http://schemas.microsoft.com/office/2006/metadata/properties" xmlns:ns1="http://schemas.microsoft.com/sharepoint/v3" xmlns:ns2="30a76055-f1ba-4844-8b0f-402269d61111" targetNamespace="http://schemas.microsoft.com/office/2006/metadata/properties" ma:root="true" ma:fieldsID="9a8e2fa1229677968303d483bea59589" ns1:_="" ns2:_="">
    <xsd:import namespace="http://schemas.microsoft.com/sharepoint/v3"/>
    <xsd:import namespace="30a76055-f1ba-4844-8b0f-402269d61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76055-f1ba-4844-8b0f-402269d61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a76055-f1ba-4844-8b0f-402269d61111">YF5MET7X5TYA-8-683</_dlc_DocId>
    <_dlc_DocIdUrl xmlns="30a76055-f1ba-4844-8b0f-402269d61111">
      <Url>http://thenest-eur-nhsc.nestle.com/CI/_layouts/DocIdRedir.aspx?ID=YF5MET7X5TYA-8-683</Url>
      <Description>YF5MET7X5TYA-8-683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9A8FDDE-C161-48C3-A6DF-1D1323681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B33AB-6646-420D-84D5-D351C857BB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a76055-f1ba-4844-8b0f-402269d61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DC3545-F6E6-4D92-997F-75B8C5365ED5}">
  <ds:schemaRefs>
    <ds:schemaRef ds:uri="http://schemas.microsoft.com/office/2006/metadata/properties"/>
    <ds:schemaRef ds:uri="30a76055-f1ba-4844-8b0f-402269d61111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1AB5B98-E87F-4232-BDD7-1837091D48F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52233</TotalTime>
  <Words>2147</Words>
  <Application>Microsoft Office PowerPoint</Application>
  <PresentationFormat>On-screen Show (16:9)</PresentationFormat>
  <Paragraphs>317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 Unicode MS</vt:lpstr>
      <vt:lpstr>ＭＳ Ｐゴシック</vt:lpstr>
      <vt:lpstr>Arial</vt:lpstr>
      <vt:lpstr>Arial Narrow</vt:lpstr>
      <vt:lpstr>Calibri</vt:lpstr>
      <vt:lpstr>Courier New</vt:lpstr>
      <vt:lpstr>Franklin Gothic Book</vt:lpstr>
      <vt:lpstr>Segoe UI Light</vt:lpstr>
      <vt:lpstr>Symbol</vt:lpstr>
      <vt:lpstr>Tahoma</vt:lpstr>
      <vt:lpstr>Wingdings</vt:lpstr>
      <vt:lpstr>Wingdings 3</vt:lpstr>
      <vt:lpstr>ヒラギノ角ゴ Pro W3</vt:lpstr>
      <vt:lpstr>3_NHSc_Corp_PPT_template_2015</vt:lpstr>
      <vt:lpstr>2_NHSc_Corp_PPT_template_2015</vt:lpstr>
      <vt:lpstr>4_NHSc_Corp_PPT_template_2015</vt:lpstr>
      <vt:lpstr>9_Novel ingredient RSA evaluations 29.11.11b</vt:lpstr>
      <vt:lpstr>Benutzerdefiniertes Design</vt:lpstr>
      <vt:lpstr>7_Benutzerdefiniertes Design</vt:lpstr>
      <vt:lpstr>Personalized Nutrition: Therapeutic Potential &amp; Regulatory Challenges </vt:lpstr>
      <vt:lpstr>Nutrition in Health &amp; Disease Management   The Big Decisions to Prepare for our Future HealthCare</vt:lpstr>
      <vt:lpstr>       Healthy Consumer  Patient «Continuum»          «Personalizing» the NUTRITION PYRAMID</vt:lpstr>
      <vt:lpstr>PowerPoint Presentation</vt:lpstr>
      <vt:lpstr>Medical Nutrition: Improving Nutritional Status / Clinical Advantage Can be a de-facto Disease Prevention/Management/Treatment - Complementing Drugs</vt:lpstr>
      <vt:lpstr>Rare Metabolic Disorders  &amp; Specialized Nutrition</vt:lpstr>
      <vt:lpstr>Personalized Nutrition – Reality &amp; Complexity </vt:lpstr>
      <vt:lpstr>Nutraceuticals/Dietary/Health/Food Supplements (FS)  – Hype, Reality &amp; Outlook  «Personalization»!?</vt:lpstr>
      <vt:lpstr>Personalized (Targeted) Nutrition – Opportunity &amp; Risk </vt:lpstr>
      <vt:lpstr>PowerPoint Presentation</vt:lpstr>
      <vt:lpstr>A Gut Microbiome Feeling</vt:lpstr>
      <vt:lpstr>Microbiome Modulation &amp; Deployment in Multiple Indications</vt:lpstr>
      <vt:lpstr>Gut Microbiome – Basics Right</vt:lpstr>
      <vt:lpstr>Regulatory Considerations: «Modify* the Gut Microbiome ..</vt:lpstr>
      <vt:lpstr>PowerPoint Presentation</vt:lpstr>
      <vt:lpstr>Nutrition in Health &amp; Disease Management   The Big Decisions to Prepare for our Future HealthCare</vt:lpstr>
      <vt:lpstr>Game Changing Solutions:  Fit-4-Purpose Regulatory Framework 4 «Citizens»   An innovation minded, efficient, sustainable healthcare environment</vt:lpstr>
      <vt:lpstr>A Conclusion: Elevate the Role of Nutrition</vt:lpstr>
      <vt:lpstr>PowerPoint Presentation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RA Meeting (4/4)</dc:title>
  <dc:creator>Giordano,Josy,BIOPOLE,NHSc/Reg. Affairs</dc:creator>
  <cp:lastModifiedBy>Ruthsatz,Manfred,BIOPOLE,NHSc - CMO - Global Regulatory Affairs</cp:lastModifiedBy>
  <cp:revision>1035</cp:revision>
  <cp:lastPrinted>2018-11-02T18:36:22Z</cp:lastPrinted>
  <dcterms:created xsi:type="dcterms:W3CDTF">2017-11-28T20:53:53Z</dcterms:created>
  <dcterms:modified xsi:type="dcterms:W3CDTF">2018-11-05T14:09:50Z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0x01010034F8DAE154EDD54893EC30B577DAC648</vt:lpwstr>
  </property>
  <property fmtid="{D5CDD505-2E9C-101B-9397-08002B2CF9AE}" pid="3" name="_dlc_DocIdItemGuid">
    <vt:lpwstr>9d768340-6c54-43ca-b5b9-3d92a60e764d</vt:lpwstr>
  </property>
</Properties>
</file>