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7" r:id="rId2"/>
    <p:sldId id="311" r:id="rId3"/>
    <p:sldId id="277" r:id="rId4"/>
    <p:sldId id="301" r:id="rId5"/>
    <p:sldId id="278" r:id="rId6"/>
    <p:sldId id="293" r:id="rId7"/>
    <p:sldId id="314" r:id="rId8"/>
    <p:sldId id="316" r:id="rId9"/>
    <p:sldId id="317" r:id="rId10"/>
    <p:sldId id="315" r:id="rId11"/>
    <p:sldId id="318" r:id="rId12"/>
    <p:sldId id="320" r:id="rId13"/>
    <p:sldId id="289" r:id="rId14"/>
    <p:sldId id="288" r:id="rId15"/>
    <p:sldId id="290" r:id="rId16"/>
    <p:sldId id="291" r:id="rId17"/>
    <p:sldId id="302" r:id="rId18"/>
    <p:sldId id="306" r:id="rId19"/>
    <p:sldId id="312" r:id="rId20"/>
    <p:sldId id="313" r:id="rId21"/>
    <p:sldId id="319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7" r:id="rId30"/>
    <p:sldId id="308" r:id="rId31"/>
    <p:sldId id="309" r:id="rId32"/>
    <p:sldId id="310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B9FBF-DE72-41EC-AA6B-288157836541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80A9A-F3AC-4B5D-A96D-81B514882F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83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54750-B687-4132-8F63-07993844F3B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23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4DA1C-C4D0-4815-B064-CE767E50DABA}" type="slidenum">
              <a:rPr lang="pl-PL" altLang="pl-PL"/>
              <a:pPr/>
              <a:t>18</a:t>
            </a:fld>
            <a:endParaRPr lang="pl-PL" altLang="pl-PL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087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36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046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1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3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05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851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430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147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6058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608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BB76-D69A-4EEC-91BE-CEF06A1797D8}" type="datetimeFigureOut">
              <a:rPr lang="pl-PL" smtClean="0"/>
              <a:t>2019-02-23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B7FE4-93AC-464B-B7DC-07795B5F19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48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cad=rja&amp;uact=8&amp;ved=0ahUKEwj03PDbptrYAhUPZ1AKHZzcAOkQjRwIBw&amp;url=https://twitter.com/panolsztyn&amp;psig=AOvVaw2CwUvXWyprbi6P0oD09LJ-&amp;ust=151611714634475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hyperlink" Target="http://www.google.pl/url?sa=i&amp;rct=j&amp;q=&amp;esrc=s&amp;source=images&amp;cd=&amp;cad=rja&amp;uact=8&amp;ved=2ahUKEwitlp_4w9PdAhVRpIsKHWnDDBUQjRx6BAgBEAU&amp;url=http://laboratoria.net/pl/artykul/17330.html&amp;psig=AOvVaw0K_DWFcpxfUNbKbuMmU6KI&amp;ust=1537874211570306" TargetMode="External"/><Relationship Id="rId3" Type="http://schemas.openxmlformats.org/officeDocument/2006/relationships/image" Target="../media/image36.jpeg"/><Relationship Id="rId7" Type="http://schemas.openxmlformats.org/officeDocument/2006/relationships/hyperlink" Target="https://www.google.pl/url?sa=i&amp;rct=j&amp;q=&amp;esrc=s&amp;source=images&amp;cd=&amp;cad=rja&amp;uact=8&amp;ved=2ahUKEwik4rDst8ndAhWKlosKHQYdCVUQjRx6BAgBEAU&amp;url=https://www.istockphoto.com/photos/virus&amp;psig=AOvVaw0Zymn90UyeX2Y_1R33ntj7&amp;ust=1537527773095160" TargetMode="External"/><Relationship Id="rId12" Type="http://schemas.openxmlformats.org/officeDocument/2006/relationships/image" Target="../media/image40.jpeg"/><Relationship Id="rId2" Type="http://schemas.openxmlformats.org/officeDocument/2006/relationships/hyperlink" Target="https://www.google.pl/url?sa=i&amp;rct=j&amp;q=&amp;esrc=s&amp;source=images&amp;cd=&amp;cad=rja&amp;uact=8&amp;ved=2ahUKEwjZr4KKosndAhWEiIsKHaEIAQUQjRx6BAgBEAU&amp;url=https://www.veltra.com/jp/north_america/salt_lake_city/a/114165&amp;psig=AOvVaw0_JjIalVwLnhMDzWTEBhIp&amp;ust=153752202017011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pl/" TargetMode="External"/><Relationship Id="rId11" Type="http://schemas.openxmlformats.org/officeDocument/2006/relationships/image" Target="../media/image39.jpeg"/><Relationship Id="rId5" Type="http://schemas.openxmlformats.org/officeDocument/2006/relationships/image" Target="../media/image37.jpeg"/><Relationship Id="rId10" Type="http://schemas.openxmlformats.org/officeDocument/2006/relationships/hyperlink" Target="https://www.google.pl/url?sa=i&amp;rct=j&amp;q=&amp;esrc=s&amp;source=images&amp;cd=&amp;cad=rja&amp;uact=8&amp;ved=2ahUKEwiu7OeiuMndAhXJp4sKHb3RDJwQjRx6BAgBEAU&amp;url=https://zawielkimmurem.net/2015/11/20/antybiotykoodporna-bakteria-z-chrl/&amp;psig=AOvVaw348wW-8t44XAgklfY-WZL1&amp;ust=1537527985396841" TargetMode="External"/><Relationship Id="rId4" Type="http://schemas.openxmlformats.org/officeDocument/2006/relationships/hyperlink" Target="https://www.google.pl/url?sa=i&amp;rct=j&amp;q=&amp;esrc=s&amp;source=images&amp;cd=&amp;cad=rja&amp;uact=8&amp;ved=2ahUKEwjGra2as8ndAhUNl4sKHfKpDZAQjRx6BAgBEAU&amp;url=https://biotechnologia.pl/farmacja/drozdze-pomoga-rozwiazac-zagadke-starzenia-sie,16852&amp;psig=AOvVaw2x5N2F0-uyhJMuYN46esMM&amp;ust=1537526580519157" TargetMode="External"/><Relationship Id="rId9" Type="http://schemas.openxmlformats.org/officeDocument/2006/relationships/hyperlink" Target="https://www.istockphoto.com/pl/" TargetMode="External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s://www.google.pl/url?sa=i&amp;rct=j&amp;q=&amp;esrc=s&amp;source=images&amp;cd=&amp;cad=rja&amp;uact=8&amp;ved=2ahUKEwiOi5O3l5fdAhUSa1AKHV0RA1gQjRx6BAgBEAU&amp;url=https://www.iofbonehealth.org/news/don%E2%80%99t-miss-special-issue-microbiota-and-bone-health&amp;psig=AOvVaw3-8IFtU2i8BqL2zcDYYDIV&amp;ust=1535800833480965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www.google.pl/url?sa=i&amp;rct=j&amp;q=&amp;esrc=s&amp;source=images&amp;cd=&amp;cad=rja&amp;uact=8&amp;ved=2ahUKEwiEg7XW2qHeAhUjp4sKHRtqBwAQjRx6BAgBEAU&amp;url=http://www.vibeprobiotics.com/bifidobacterium-breve-benefits-say-that-5-times-fast/&amp;psig=AOvVaw0efWKoCdf4npT7Ct3kWRpB&amp;ust=1540560885003462" TargetMode="External"/><Relationship Id="rId7" Type="http://schemas.openxmlformats.org/officeDocument/2006/relationships/hyperlink" Target="https://www.google.pl/url?sa=i&amp;rct=j&amp;q=&amp;esrc=s&amp;source=images&amp;cd=&amp;cad=rja&amp;uact=8&amp;ved=2ahUKEwjtlcCI26HeAhXR-ioKHYslAJEQjRx6BAgBEAU&amp;url=https://us.supersmart.com/en--Probiotics-Prebiotics--Lactobacillus-rhamnosus-GG--0727&amp;psig=AOvVaw3hEdBTTn8_vmI3PazE4gga&amp;ust=1540560968211166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hyperlink" Target="https://www.google.pl/url?sa=i&amp;rct=j&amp;q=&amp;esrc=s&amp;source=images&amp;cd=&amp;cad=rja&amp;uact=8&amp;ved=2ahUKEwiyma_v2qHeAhUJtIsKHYxmASoQjRx6BAgBEAU&amp;url=https://nuts.com/nuts/peanuts/jumbo-raw-intheshell.html&amp;psig=AOvVaw0Z0yAQ-z_oNPbO4gMEfnu3&amp;ust=1540560927910147" TargetMode="Externa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pl/url?sa=i&amp;rct=j&amp;q=&amp;esrc=s&amp;source=images&amp;cd=&amp;cad=rja&amp;uact=8&amp;ved=0ahUKEwjsg4eMo53WAhVE2BoKHT-TAnUQjRwIBw&amp;url=http://www.kevinmd.com/blog/2013/10/4-myths-truths-milk.html&amp;psig=AFQjCNHXtf5RA1h6L42AbEPp7TeNPKbRNw&amp;ust=150522414526333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pl/url?sa=i&amp;rct=j&amp;q=&amp;esrc=s&amp;source=images&amp;cd=&amp;cad=rja&amp;uact=8&amp;ved=0ahUKEwjdsKOk9aHWAhUEmBoKHQ2yBrMQjRwIBw&amp;url=http://pan.olsztyn.pl/dzialalnosc-naukowa/laboratoria/laboratorium-mikrobiologiczne/&amp;psig=AFQjCNGs2IcbBYqxAIdTDSG-WRQt_SCCCg&amp;ust=1505383633132609" TargetMode="External"/><Relationship Id="rId3" Type="http://schemas.openxmlformats.org/officeDocument/2006/relationships/hyperlink" Target="https://www.google.pl/url?sa=i&amp;rct=j&amp;q=&amp;esrc=s&amp;source=images&amp;cd=&amp;ved=0ahUKEwikgqz88p_WAhXL7hoKHWgCDAIQjRwIBw&amp;url=https://synapse.koreamed.org/search.php?where%3Daview%26id%3D10.3349/ymj.2013.54.6.1342%26code%3D0069YMJ%26vmode%3DPUBREADER&amp;psig=AFQjCNHW4Ql4RJIj7ZwmroHMwYxb9DvI_w&amp;ust=1505314256249560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pl/url?sa=i&amp;rct=j&amp;q=&amp;esrc=s&amp;source=images&amp;cd=&amp;cad=rja&amp;uact=8&amp;ved=0ahUKEwj2jpmN86HWAhXS0RoKHYkvDZYQjRwIBw&amp;url=http://wirtualnadania.pl/bakteria-listerii-danii/&amp;psig=AFQjCNEXp8UzZ5yMfX11j80IfeOyKuJoKg&amp;ust=1505382693166652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google.pl/url?sa=i&amp;rct=j&amp;q=&amp;esrc=s&amp;source=images&amp;cd=&amp;cad=rja&amp;uact=8&amp;ved=0ahUKEwjA_LS27qHWAhWBfxoKHa1tDOIQjRwIBw&amp;url=http://docplayer.pl/27398457-Wykorzystanie-proteomiki-w-badaniach-podstawowych-i-aplikacyjnych-nasienia-karpia.html&amp;psig=AFQjCNF_az7r6o-lAgNM47uvHDNTRb4nxg&amp;ust=1505381804902875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google.pl/url?sa=i&amp;rct=j&amp;q=&amp;esrc=s&amp;source=images&amp;cd=&amp;cad=rja&amp;uact=8&amp;ved=2ahUKEwiOksPB9PjdAhXMk4sKHQ0rDWUQjRx6BAgBEAU&amp;url=https://www.solveit.pl/proteinbiotic-broszury/&amp;psig=AOvVaw1cLxxc4l92_T6pgB675N91&amp;ust=1539158825005612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cad=rja&amp;uact=8&amp;ved=2ahUKEwimuN2rxY_dAhVBmywKHWAcBuEQjRx6BAgBEAU&amp;url=https://www.pinterest.com/pin/498984833696465308/&amp;psig=AOvVaw22d166G-aVNMQ8_H-yHwQV&amp;ust=1535538514180885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google.pl/url?sa=i&amp;rct=j&amp;q=&amp;esrc=s&amp;source=images&amp;cd=&amp;cad=rja&amp;uact=8&amp;ved=2ahUKEwjG_4D48_jdAhXnkYsKHZQVAWAQjRx6BAgBEAU&amp;url=https://naturescience.eu/produkt/proteinbiotic/&amp;psig=AOvVaw1cLxxc4l92_T6pgB675N91&amp;ust=1539158825005612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google.pl/url?sa=i&amp;rct=j&amp;q=&amp;esrc=s&amp;source=images&amp;cd=&amp;cad=rja&amp;uact=8&amp;ved=2ahUKEwjG_4D48_jdAhXnkYsKHZQVAWAQjRx6BAgBEAU&amp;url=https://naturescience.eu/produkt/proteinbiotic/&amp;psig=AOvVaw1cLxxc4l92_T6pgB675N91&amp;ust=1539158825005612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www.gsmfc.org/seamap/shrimp.htm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pn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hyperlink" Target="http://en.wikipedia.org/wiki/Image:Sulfite-ion-2D-dimensions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n.olsztyn.pl/wp-content/uploads/2018/10/Microbiota_pl_18102018-750x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44415" cy="204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51739" y="1304648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Alergia pokarmowa  a </a:t>
            </a:r>
            <a:r>
              <a:rPr lang="pl-PL" sz="3200" b="1" dirty="0" err="1" smtClean="0"/>
              <a:t>mikrobiom</a:t>
            </a:r>
            <a:endParaRPr lang="pl-PL" sz="32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186652" y="2924944"/>
            <a:ext cx="552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i="1" dirty="0" smtClean="0"/>
              <a:t>Dr hab. Barbara Wróblewska prof. </a:t>
            </a:r>
            <a:r>
              <a:rPr lang="pl-PL" sz="2400" b="1" i="1" dirty="0" err="1" smtClean="0"/>
              <a:t>nadzw</a:t>
            </a:r>
            <a:r>
              <a:rPr lang="pl-PL" sz="2400" b="1" i="1" dirty="0" smtClean="0"/>
              <a:t>.</a:t>
            </a:r>
            <a:endParaRPr lang="pl-PL" sz="2400" b="1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59836" y="5910371"/>
            <a:ext cx="62032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sz="1600" dirty="0"/>
              <a:t>Instytut Rozrodu Zwierząt i Badań Żywności Polskiej Akademii Nauk w </a:t>
            </a:r>
            <a:r>
              <a:rPr lang="pl-PL" sz="1600" dirty="0" smtClean="0"/>
              <a:t>Olsztynie, </a:t>
            </a:r>
            <a:r>
              <a:rPr lang="pl-PL" altLang="pl-PL" sz="1600" dirty="0" smtClean="0"/>
              <a:t>ul</a:t>
            </a:r>
            <a:r>
              <a:rPr lang="pl-PL" altLang="pl-PL" sz="1600" dirty="0"/>
              <a:t>. Tuwima 10, 10-748 Olsztyn,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/>
              <a:t>www.pan.olsztyn.pl</a:t>
            </a:r>
          </a:p>
        </p:txBody>
      </p:sp>
      <p:pic>
        <p:nvPicPr>
          <p:cNvPr id="6" name="Picture 4" descr="Znalezione obrazy dla zapytania pan olszty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1465123" cy="146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27776" r="18978" b="12989"/>
          <a:stretch/>
        </p:blipFill>
        <p:spPr bwMode="auto">
          <a:xfrm>
            <a:off x="2637471" y="3712041"/>
            <a:ext cx="4028536" cy="216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52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zaokrąglony 10"/>
          <p:cNvSpPr/>
          <p:nvPr/>
        </p:nvSpPr>
        <p:spPr>
          <a:xfrm>
            <a:off x="655942" y="5039425"/>
            <a:ext cx="2979954" cy="126989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Białka: mleka, arbuza, jaja, mięsa żaby, brzoskwini, gorczycy, pszenicy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69160"/>
            <a:ext cx="4248472" cy="1485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655942" y="260648"/>
            <a:ext cx="7444450" cy="4345719"/>
            <a:chOff x="655942" y="641907"/>
            <a:chExt cx="6715593" cy="396446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" contras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641907"/>
              <a:ext cx="6687967" cy="3964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655942" y="4237035"/>
              <a:ext cx="6715593" cy="3539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l-PL" sz="1700" dirty="0" smtClean="0"/>
                <a:t>Poziom alergenów pokarmowych w płynie owodniowym kobiet w ciąży</a:t>
              </a:r>
              <a:endParaRPr lang="pl-PL" sz="1700" dirty="0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755576" y="1052736"/>
              <a:ext cx="369332" cy="25157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vert270" wrap="square" rtlCol="0">
              <a:spAutoFit/>
            </a:bodyPr>
            <a:lstStyle/>
            <a:p>
              <a:r>
                <a:rPr lang="pl-PL" sz="1200" dirty="0" smtClean="0"/>
                <a:t>Normalizowane jednostki fluorescencji</a:t>
              </a:r>
              <a:endParaRPr lang="pl-PL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619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4283968" y="4581128"/>
            <a:ext cx="4536504" cy="18722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4996079" y="2420888"/>
            <a:ext cx="4040417" cy="18797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zaokrąglony 5"/>
          <p:cNvSpPr/>
          <p:nvPr/>
        </p:nvSpPr>
        <p:spPr>
          <a:xfrm>
            <a:off x="323528" y="2420888"/>
            <a:ext cx="4464496" cy="187220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755576" y="192504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OFICJALNY WYKAZ ALERGENÓW </a:t>
            </a:r>
            <a:r>
              <a:rPr lang="pl-PL" b="1" dirty="0" smtClean="0"/>
              <a:t>- </a:t>
            </a:r>
            <a:r>
              <a:rPr lang="pl-PL" b="1" dirty="0"/>
              <a:t>Baza alergenów </a:t>
            </a:r>
            <a:r>
              <a:rPr lang="pl-PL" b="1" dirty="0" smtClean="0"/>
              <a:t>zatwierdzona </a:t>
            </a:r>
            <a:r>
              <a:rPr lang="pl-PL" b="1" dirty="0"/>
              <a:t>przez Światową Organizację Zdrowia i Międzynarodowy Związek Towarzystw </a:t>
            </a:r>
            <a:r>
              <a:rPr lang="pl-PL" b="1" dirty="0" smtClean="0"/>
              <a:t>Immunologicznych (WHO </a:t>
            </a:r>
            <a:r>
              <a:rPr lang="pl-PL" b="1" dirty="0"/>
              <a:t>/ IUIS</a:t>
            </a:r>
            <a:r>
              <a:rPr lang="pl-PL" b="1" dirty="0" smtClean="0"/>
              <a:t>) i aktualizowana przez </a:t>
            </a:r>
            <a:r>
              <a:rPr lang="pl-PL" b="1" dirty="0" err="1" smtClean="0"/>
              <a:t>Allergen</a:t>
            </a:r>
            <a:r>
              <a:rPr lang="pl-PL" b="1" dirty="0" smtClean="0"/>
              <a:t> </a:t>
            </a:r>
            <a:r>
              <a:rPr lang="pl-PL" b="1" dirty="0" err="1" smtClean="0"/>
              <a:t>Nomenclature</a:t>
            </a:r>
            <a:r>
              <a:rPr lang="pl-PL" b="1" dirty="0" smtClean="0"/>
              <a:t> </a:t>
            </a:r>
            <a:r>
              <a:rPr lang="pl-PL" b="1" dirty="0" err="1" smtClean="0"/>
              <a:t>Subcommittee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547664" y="156002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Nomenklaturowy system nazw alergenów został wprowadzony w 1986 roku i udoskonalony w 1994 roku.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6862" y="2557307"/>
            <a:ext cx="4248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Kryteria akceptacji dla </a:t>
            </a:r>
            <a:r>
              <a:rPr lang="pl-PL" sz="2000" b="1" dirty="0" smtClean="0"/>
              <a:t>identyfikacji nowego alergenu wymagają stwierdzenia występowania specyficznych </a:t>
            </a:r>
            <a:r>
              <a:rPr lang="pl-PL" sz="2000" b="1" dirty="0"/>
              <a:t>przeciwciał </a:t>
            </a:r>
            <a:r>
              <a:rPr lang="pl-PL" sz="2000" b="1" dirty="0" err="1"/>
              <a:t>IgE</a:t>
            </a:r>
            <a:r>
              <a:rPr lang="pl-PL" sz="2000" b="1" dirty="0"/>
              <a:t> </a:t>
            </a:r>
            <a:r>
              <a:rPr lang="pl-PL" sz="2000" b="1" dirty="0" smtClean="0"/>
              <a:t>w surowicy </a:t>
            </a:r>
            <a:r>
              <a:rPr lang="pl-PL" sz="2000" b="1" dirty="0"/>
              <a:t>co najmniej </a:t>
            </a:r>
            <a:r>
              <a:rPr lang="pl-PL" sz="2000" b="1" dirty="0" smtClean="0"/>
              <a:t>5 pacjentów.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467329" y="4685701"/>
            <a:ext cx="43791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Alergen </a:t>
            </a:r>
            <a:r>
              <a:rPr lang="pl-PL" sz="2000" b="1" dirty="0"/>
              <a:t>musi </a:t>
            </a:r>
            <a:r>
              <a:rPr lang="pl-PL" sz="2000" b="1" dirty="0" smtClean="0"/>
              <a:t>być scharakteryzowany pod względem sekwencji aminokwasowej lub sekwencji DNA, masy cząsteczkowej </a:t>
            </a:r>
            <a:r>
              <a:rPr lang="pl-PL" sz="2000" b="1" dirty="0"/>
              <a:t>lub </a:t>
            </a:r>
            <a:r>
              <a:rPr lang="pl-PL" sz="2000" b="1" dirty="0" smtClean="0"/>
              <a:t>możliwych </a:t>
            </a:r>
            <a:r>
              <a:rPr lang="pl-PL" sz="2000" b="1" dirty="0" err="1" smtClean="0"/>
              <a:t>potranslacyjnych</a:t>
            </a:r>
            <a:r>
              <a:rPr lang="pl-PL" sz="2000" b="1" dirty="0" smtClean="0"/>
              <a:t> </a:t>
            </a:r>
            <a:r>
              <a:rPr lang="pl-PL" sz="2000" b="1" dirty="0"/>
              <a:t>modyfikacji.</a:t>
            </a:r>
          </a:p>
        </p:txBody>
      </p:sp>
      <p:pic>
        <p:nvPicPr>
          <p:cNvPr id="3074" name="Picture 2" descr="http://www.ogienzabija.pl/images/ludziki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92" y="2924944"/>
            <a:ext cx="36143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ioinf.comav.upv.es/courses/intro_bioinf/_images/normal373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2" y="4693861"/>
            <a:ext cx="2923289" cy="1835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1115616" y="308878"/>
            <a:ext cx="7128792" cy="40562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ext Box 1029"/>
          <p:cNvSpPr txBox="1">
            <a:spLocks noChangeArrowheads="1"/>
          </p:cNvSpPr>
          <p:nvPr/>
        </p:nvSpPr>
        <p:spPr bwMode="auto">
          <a:xfrm>
            <a:off x="3563938" y="4800600"/>
            <a:ext cx="4038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800" b="1" dirty="0">
                <a:solidFill>
                  <a:srgbClr val="0066FF"/>
                </a:solidFill>
                <a:cs typeface="Arial" panose="020B0604020202020204" pitchFamily="34" charset="0"/>
              </a:rPr>
              <a:t>Brak szczególnych cech wyróżniających alergeny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l-PL" altLang="pl-PL" sz="2800" b="1" dirty="0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1028" descr="wykrzyk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19847"/>
            <a:ext cx="7794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403648" y="600358"/>
            <a:ext cx="70104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b="1" dirty="0" smtClean="0">
                <a:latin typeface="Calibri" panose="020F0502020204030204" pitchFamily="34" charset="0"/>
                <a:cs typeface="Arial" panose="020B0604020202020204" pitchFamily="34" charset="0"/>
              </a:rPr>
              <a:t>PODSTAWOWE CECHY ALERGENÓW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Białka </a:t>
            </a:r>
            <a:r>
              <a:rPr lang="pl-PL" altLang="pl-PL" sz="2400" b="1" dirty="0">
                <a:latin typeface="Calibri" panose="020F0502020204030204" pitchFamily="34" charset="0"/>
                <a:cs typeface="Arial" panose="020B0604020202020204" pitchFamily="34" charset="0"/>
              </a:rPr>
              <a:t>lub </a:t>
            </a:r>
            <a:r>
              <a: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glikoproteiny - </a:t>
            </a:r>
            <a:r>
              <a:rPr lang="pl-PL" altLang="pl-PL" sz="24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epitopy</a:t>
            </a:r>
            <a:endParaRPr lang="pl-PL" altLang="pl-PL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pl-PL" sz="2400" b="1" dirty="0">
                <a:latin typeface="Calibri" panose="020F0502020204030204" pitchFamily="34" charset="0"/>
                <a:cs typeface="Arial" panose="020B0604020202020204" pitchFamily="34" charset="0"/>
              </a:rPr>
              <a:t>Masa cząsteczkowa 10-40 </a:t>
            </a:r>
            <a:r>
              <a:rPr lang="pl-PL" altLang="pl-PL" sz="24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kDa</a:t>
            </a:r>
            <a:r>
              <a: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 – 5-8 AA (</a:t>
            </a:r>
            <a:r>
              <a:rPr lang="pl-PL" altLang="pl-PL" sz="24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epitopy</a:t>
            </a:r>
            <a:r>
              <a: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pl-PL" altLang="pl-PL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Dobra rozpuszczalność w </a:t>
            </a:r>
            <a:r>
              <a:rPr lang="pl-PL" altLang="pl-PL" sz="2400" b="1" dirty="0">
                <a:latin typeface="Calibri" panose="020F0502020204030204" pitchFamily="34" charset="0"/>
                <a:cs typeface="Arial" panose="020B0604020202020204" pitchFamily="34" charset="0"/>
              </a:rPr>
              <a:t>wodzie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pl-PL" sz="2400" b="1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Termostabilność</a:t>
            </a:r>
            <a:endParaRPr lang="pl-PL" altLang="pl-PL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Odporność </a:t>
            </a:r>
            <a:r>
              <a:rPr lang="pl-PL" altLang="pl-PL" sz="2400" b="1" dirty="0">
                <a:latin typeface="Calibri" panose="020F0502020204030204" pitchFamily="34" charset="0"/>
                <a:cs typeface="Arial" panose="020B0604020202020204" pitchFamily="34" charset="0"/>
              </a:rPr>
              <a:t>na proteolizę (głównie pepsyną)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pl-PL" altLang="pl-PL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dobny obraz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15" y="748153"/>
            <a:ext cx="2317895" cy="174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267667" y="2528644"/>
            <a:ext cx="155280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https://</a:t>
            </a:r>
            <a:r>
              <a:rPr lang="pl-PL" sz="900" dirty="0" smtClean="0"/>
              <a:t>www.veltra.com/jp/</a:t>
            </a:r>
            <a:endParaRPr lang="pl-PL" sz="900" dirty="0"/>
          </a:p>
        </p:txBody>
      </p:sp>
      <p:grpSp>
        <p:nvGrpSpPr>
          <p:cNvPr id="10" name="Grupa 9"/>
          <p:cNvGrpSpPr/>
          <p:nvPr/>
        </p:nvGrpSpPr>
        <p:grpSpPr>
          <a:xfrm>
            <a:off x="323528" y="476672"/>
            <a:ext cx="3240360" cy="953127"/>
            <a:chOff x="323528" y="748153"/>
            <a:chExt cx="3240360" cy="953127"/>
          </a:xfrm>
        </p:grpSpPr>
        <p:sp>
          <p:nvSpPr>
            <p:cNvPr id="9" name="Prostokąt zaokrąglony 8"/>
            <p:cNvSpPr/>
            <p:nvPr/>
          </p:nvSpPr>
          <p:spPr>
            <a:xfrm>
              <a:off x="323528" y="748153"/>
              <a:ext cx="3240360" cy="953127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467544" y="798456"/>
              <a:ext cx="30963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bg1"/>
                  </a:solidFill>
                </a:rPr>
                <a:t>Kosmopolityczna MIKROBIOTA jelitowa</a:t>
              </a:r>
              <a:endParaRPr lang="pl-PL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052410" y="1916832"/>
            <a:ext cx="45596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Bakterie</a:t>
            </a:r>
            <a:r>
              <a:rPr lang="pl-PL" dirty="0" smtClean="0"/>
              <a:t> – dobre i złe</a:t>
            </a:r>
          </a:p>
          <a:p>
            <a:endParaRPr lang="pl-PL" dirty="0" smtClean="0"/>
          </a:p>
          <a:p>
            <a:r>
              <a:rPr lang="pl-PL" b="1" dirty="0" err="1" smtClean="0"/>
              <a:t>Archeony</a:t>
            </a:r>
            <a:r>
              <a:rPr lang="pl-PL" dirty="0" smtClean="0"/>
              <a:t> – prehistoryczne formy życia spokrewnione z kolorowymi stworzeniami barwiącymi gorące źródła</a:t>
            </a:r>
          </a:p>
          <a:p>
            <a:endParaRPr lang="pl-PL" dirty="0"/>
          </a:p>
          <a:p>
            <a:r>
              <a:rPr lang="pl-PL" b="1" dirty="0" smtClean="0"/>
              <a:t>Drożdże</a:t>
            </a:r>
            <a:r>
              <a:rPr lang="pl-PL" dirty="0" smtClean="0"/>
              <a:t> </a:t>
            </a:r>
            <a:r>
              <a:rPr lang="pl-PL" b="1" dirty="0" smtClean="0"/>
              <a:t>i grzyby </a:t>
            </a:r>
            <a:r>
              <a:rPr lang="pl-PL" dirty="0" smtClean="0"/>
              <a:t>– królowe fermentacji</a:t>
            </a:r>
          </a:p>
          <a:p>
            <a:endParaRPr lang="pl-PL" dirty="0" smtClean="0"/>
          </a:p>
          <a:p>
            <a:r>
              <a:rPr lang="pl-PL" b="1" dirty="0" smtClean="0"/>
              <a:t>Bakteriofagi – </a:t>
            </a:r>
            <a:r>
              <a:rPr lang="pl-PL" dirty="0" smtClean="0"/>
              <a:t>wirusy „zabijające” niekorzystne bakterie</a:t>
            </a:r>
            <a:endParaRPr lang="pl-PL" dirty="0"/>
          </a:p>
          <a:p>
            <a:endParaRPr lang="pl-PL" b="1" dirty="0" smtClean="0"/>
          </a:p>
          <a:p>
            <a:r>
              <a:rPr lang="pl-PL" b="1" dirty="0" smtClean="0"/>
              <a:t>Wirusy - </a:t>
            </a:r>
            <a:r>
              <a:rPr lang="pl-PL" dirty="0"/>
              <a:t>cząsteczki organiczne, niemające struktury komórkowej, zbudowane z </a:t>
            </a:r>
            <a:r>
              <a:rPr lang="pl-PL" dirty="0" smtClean="0"/>
              <a:t>białek</a:t>
            </a:r>
          </a:p>
          <a:p>
            <a:r>
              <a:rPr lang="pl-PL" dirty="0" smtClean="0"/>
              <a:t>i </a:t>
            </a:r>
            <a:r>
              <a:rPr lang="pl-PL" dirty="0"/>
              <a:t>kwasów nukleinowych</a:t>
            </a:r>
            <a:endParaRPr lang="pl-PL" b="1" dirty="0"/>
          </a:p>
        </p:txBody>
      </p:sp>
      <p:pic>
        <p:nvPicPr>
          <p:cNvPr id="3076" name="Picture 4" descr="Znalezione obrazy dla zapytania drożdze w jelitach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722" y="2804066"/>
            <a:ext cx="1990750" cy="148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592478" y="4382024"/>
            <a:ext cx="2286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https://</a:t>
            </a:r>
            <a:r>
              <a:rPr lang="pl-PL" sz="900" dirty="0" smtClean="0"/>
              <a:t>biotechnologia.pl/farmacja/drozdze</a:t>
            </a:r>
            <a:endParaRPr lang="pl-PL" sz="900" dirty="0"/>
          </a:p>
        </p:txBody>
      </p:sp>
      <p:sp>
        <p:nvSpPr>
          <p:cNvPr id="6" name="Prostokąt 5"/>
          <p:cNvSpPr/>
          <p:nvPr/>
        </p:nvSpPr>
        <p:spPr>
          <a:xfrm>
            <a:off x="7385694" y="6343318"/>
            <a:ext cx="1316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hlinkClick r:id="rId6"/>
              </a:rPr>
              <a:t>https://www.google.pl</a:t>
            </a:r>
            <a:r>
              <a:rPr lang="pl-PL" sz="900" dirty="0" smtClean="0">
                <a:hlinkClick r:id="rId6"/>
              </a:rPr>
              <a:t>/</a:t>
            </a:r>
            <a:endParaRPr lang="pl-PL" sz="900" dirty="0" smtClean="0"/>
          </a:p>
          <a:p>
            <a:endParaRPr lang="pl-PL" sz="900" dirty="0"/>
          </a:p>
        </p:txBody>
      </p:sp>
      <p:pic>
        <p:nvPicPr>
          <p:cNvPr id="3080" name="Picture 8" descr="Znalezione obrazy dla zapytania viru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81" y="5601902"/>
            <a:ext cx="1392441" cy="98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785890" y="6593577"/>
            <a:ext cx="18065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hlinkClick r:id="rId9"/>
              </a:rPr>
              <a:t>https://www.istockphoto.com/pl</a:t>
            </a:r>
            <a:r>
              <a:rPr lang="pl-PL" sz="900" dirty="0" smtClean="0">
                <a:hlinkClick r:id="rId9"/>
              </a:rPr>
              <a:t>/</a:t>
            </a:r>
            <a:endParaRPr lang="pl-PL" sz="900" dirty="0" smtClean="0"/>
          </a:p>
          <a:p>
            <a:endParaRPr lang="pl-PL" sz="900" dirty="0"/>
          </a:p>
          <a:p>
            <a:endParaRPr lang="pl-PL" sz="900" dirty="0" smtClean="0"/>
          </a:p>
        </p:txBody>
      </p:sp>
      <p:pic>
        <p:nvPicPr>
          <p:cNvPr id="3082" name="Picture 10" descr="Znalezione obrazy dla zapytania bakteri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43" y="332656"/>
            <a:ext cx="1731017" cy="130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4561697" y="1701280"/>
            <a:ext cx="1316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hlinkClick r:id="rId6"/>
              </a:rPr>
              <a:t>https://www.google.pl</a:t>
            </a:r>
            <a:r>
              <a:rPr lang="pl-PL" sz="900" dirty="0" smtClean="0">
                <a:hlinkClick r:id="rId6"/>
              </a:rPr>
              <a:t>/</a:t>
            </a:r>
            <a:endParaRPr lang="pl-PL" sz="900" dirty="0" smtClean="0"/>
          </a:p>
          <a:p>
            <a:endParaRPr lang="pl-PL" sz="900" dirty="0"/>
          </a:p>
        </p:txBody>
      </p:sp>
      <p:pic>
        <p:nvPicPr>
          <p:cNvPr id="3084" name="Picture 12" descr="https://4.bp.blogspot.com/-WFISazi3Ao0/WEQJIJOVKMI/AAAAAAAAGlg/WLvsgzbMVtogh6JkW1YkYvqJEVAA3eZHACLcB/s1600/22%2Bnormal%2Bflora%2Bof%2Bthe%2Bgastrointestinal%2Btract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2" t="11439" r="52112" b="8944"/>
          <a:stretch/>
        </p:blipFill>
        <p:spPr bwMode="auto">
          <a:xfrm>
            <a:off x="225633" y="2070612"/>
            <a:ext cx="1753036" cy="366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dobny obraz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25144"/>
            <a:ext cx="2396809" cy="147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342503" y="404664"/>
            <a:ext cx="4031815" cy="108012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5" y="3257007"/>
            <a:ext cx="7087003" cy="336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423645" y="6512421"/>
            <a:ext cx="3744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b="1" dirty="0"/>
              <a:t>STANDARDY MEDYCZNE/PEDIATRIA </a:t>
            </a:r>
            <a:r>
              <a:rPr lang="pl-PL" sz="1000" dirty="0"/>
              <a:t>/</a:t>
            </a:r>
            <a:r>
              <a:rPr lang="pl-PL" sz="1000" dirty="0" smtClean="0"/>
              <a:t> 2014/T</a:t>
            </a:r>
            <a:r>
              <a:rPr lang="pl-PL" sz="1000" dirty="0"/>
              <a:t>. 11 /</a:t>
            </a:r>
            <a:r>
              <a:rPr lang="pl-PL" sz="1000" dirty="0" smtClean="0"/>
              <a:t>913-922 </a:t>
            </a:r>
            <a:endParaRPr lang="pl-PL" sz="1000" dirty="0"/>
          </a:p>
        </p:txBody>
      </p:sp>
      <p:sp>
        <p:nvSpPr>
          <p:cNvPr id="3" name="Prostokąt 2"/>
          <p:cNvSpPr/>
          <p:nvPr/>
        </p:nvSpPr>
        <p:spPr>
          <a:xfrm>
            <a:off x="339729" y="411601"/>
            <a:ext cx="3924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Dynamika </a:t>
            </a:r>
            <a:r>
              <a:rPr lang="pl-PL" sz="2000" b="1" dirty="0">
                <a:solidFill>
                  <a:schemeClr val="bg1"/>
                </a:solidFill>
              </a:rPr>
              <a:t>zasiedlania przewodu pokarmowego dziecka urodzonego siłami natury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55" y="404664"/>
            <a:ext cx="3312410" cy="194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669360" y="3249758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err="1"/>
              <a:t>Rautava</a:t>
            </a:r>
            <a:r>
              <a:rPr lang="pl-PL" sz="1000" dirty="0"/>
              <a:t> et al. </a:t>
            </a:r>
            <a:r>
              <a:rPr lang="pl-PL" sz="1000" i="1" dirty="0"/>
              <a:t>J. </a:t>
            </a:r>
            <a:r>
              <a:rPr lang="pl-PL" sz="1000" i="1" dirty="0" err="1"/>
              <a:t>Pediatr</a:t>
            </a:r>
            <a:r>
              <a:rPr lang="pl-PL" sz="1000" i="1" dirty="0"/>
              <a:t>. </a:t>
            </a:r>
            <a:r>
              <a:rPr lang="pl-PL" sz="1000" i="1" dirty="0" err="1"/>
              <a:t>Gastroenterol</a:t>
            </a:r>
            <a:r>
              <a:rPr lang="pl-PL" sz="1000" i="1" dirty="0"/>
              <a:t>. </a:t>
            </a:r>
            <a:r>
              <a:rPr lang="pl-PL" sz="1000" i="1" dirty="0" err="1"/>
              <a:t>Nutr</a:t>
            </a:r>
            <a:r>
              <a:rPr lang="pl-PL" sz="1000" i="1" dirty="0"/>
              <a:t>. </a:t>
            </a:r>
            <a:r>
              <a:rPr lang="pl-PL" sz="1000" dirty="0"/>
              <a:t>2004; 38: 378-388</a:t>
            </a:r>
          </a:p>
        </p:txBody>
      </p:sp>
      <p:sp>
        <p:nvSpPr>
          <p:cNvPr id="7" name="Prostokąt 6"/>
          <p:cNvSpPr/>
          <p:nvPr/>
        </p:nvSpPr>
        <p:spPr>
          <a:xfrm>
            <a:off x="309051" y="2095629"/>
            <a:ext cx="8223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Przewód </a:t>
            </a:r>
            <a:r>
              <a:rPr lang="pl-PL" dirty="0" smtClean="0"/>
              <a:t>pokarmowy noworodka </a:t>
            </a:r>
            <a:r>
              <a:rPr lang="pl-PL" dirty="0"/>
              <a:t>jest </a:t>
            </a:r>
            <a:endParaRPr lang="pl-PL" dirty="0" smtClean="0"/>
          </a:p>
          <a:p>
            <a:r>
              <a:rPr lang="pl-PL" dirty="0" smtClean="0"/>
              <a:t>jałowy</a:t>
            </a:r>
            <a:r>
              <a:rPr lang="pl-PL" dirty="0"/>
              <a:t>, </a:t>
            </a:r>
            <a:r>
              <a:rPr lang="pl-PL" dirty="0" smtClean="0"/>
              <a:t>a </a:t>
            </a:r>
            <a:r>
              <a:rPr lang="pl-PL" dirty="0"/>
              <a:t>jego kolonizacja </a:t>
            </a:r>
            <a:r>
              <a:rPr lang="pl-PL" dirty="0" smtClean="0"/>
              <a:t>rozpoczyna się</a:t>
            </a:r>
          </a:p>
          <a:p>
            <a:r>
              <a:rPr lang="pl-PL" dirty="0"/>
              <a:t>n</a:t>
            </a:r>
            <a:r>
              <a:rPr lang="pl-PL" dirty="0" smtClean="0"/>
              <a:t>atychmiast po </a:t>
            </a:r>
            <a:r>
              <a:rPr lang="pl-PL" dirty="0"/>
              <a:t>urodzeniu i do 2–4 roku życia </a:t>
            </a:r>
            <a:r>
              <a:rPr lang="pl-PL" dirty="0" smtClean="0"/>
              <a:t>jest bardzo </a:t>
            </a:r>
            <a:r>
              <a:rPr lang="pl-PL" dirty="0"/>
              <a:t>niestabilna, </a:t>
            </a:r>
            <a:endParaRPr lang="pl-PL" dirty="0" smtClean="0"/>
          </a:p>
          <a:p>
            <a:r>
              <a:rPr lang="pl-PL" dirty="0" smtClean="0"/>
              <a:t>tak </a:t>
            </a:r>
            <a:r>
              <a:rPr lang="pl-PL" dirty="0"/>
              <a:t>samo jak podczas starzenia </a:t>
            </a:r>
            <a:r>
              <a:rPr lang="pl-PL" dirty="0" smtClean="0"/>
              <a:t>się organizmu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13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1"/>
          <a:stretch/>
        </p:blipFill>
        <p:spPr bwMode="auto">
          <a:xfrm>
            <a:off x="1691680" y="922606"/>
            <a:ext cx="6049774" cy="531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597352"/>
            <a:ext cx="27146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38060" y="132153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</a:t>
            </a:r>
            <a:r>
              <a:rPr lang="pl-PL" dirty="0" smtClean="0"/>
              <a:t>jamie ustnej </a:t>
            </a:r>
            <a:r>
              <a:rPr lang="pl-PL" dirty="0"/>
              <a:t>wykryto 700 gatunków z 9 typów bakterii i </a:t>
            </a:r>
            <a:r>
              <a:rPr lang="pl-PL" dirty="0" smtClean="0"/>
              <a:t>jednego typu </a:t>
            </a:r>
            <a:r>
              <a:rPr lang="pl-PL" dirty="0" err="1" smtClean="0"/>
              <a:t>archeonów</a:t>
            </a:r>
            <a:r>
              <a:rPr lang="pl-PL" dirty="0" smtClean="0"/>
              <a:t>. </a:t>
            </a:r>
            <a:r>
              <a:rPr lang="pl-PL" dirty="0"/>
              <a:t>Liczba mikroorganizmów</a:t>
            </a:r>
          </a:p>
          <a:p>
            <a:r>
              <a:rPr lang="pl-PL" dirty="0"/>
              <a:t>w jamie ustnej wynosi ok. 10</a:t>
            </a:r>
            <a:r>
              <a:rPr lang="pl-PL" baseline="30000" dirty="0"/>
              <a:t>8</a:t>
            </a:r>
            <a:r>
              <a:rPr lang="pl-PL" dirty="0"/>
              <a:t> </a:t>
            </a:r>
            <a:r>
              <a:rPr lang="pl-PL" dirty="0" err="1"/>
              <a:t>jtk</a:t>
            </a:r>
            <a:r>
              <a:rPr lang="pl-PL" dirty="0"/>
              <a:t> </a:t>
            </a:r>
            <a:r>
              <a:rPr lang="pl-PL" dirty="0" smtClean="0"/>
              <a:t>na </a:t>
            </a:r>
            <a:r>
              <a:rPr lang="pl-PL" dirty="0"/>
              <a:t>1 g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6897742" y="761295"/>
            <a:ext cx="1994545" cy="485787"/>
            <a:chOff x="6732240" y="434217"/>
            <a:chExt cx="2304256" cy="546510"/>
          </a:xfrm>
        </p:grpSpPr>
        <p:sp>
          <p:nvSpPr>
            <p:cNvPr id="7" name="Prostokąt zaokrąglony 6"/>
            <p:cNvSpPr/>
            <p:nvPr/>
          </p:nvSpPr>
          <p:spPr>
            <a:xfrm>
              <a:off x="6732240" y="434217"/>
              <a:ext cx="2304256" cy="54651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6948264" y="434218"/>
              <a:ext cx="2088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bg1"/>
                  </a:solidFill>
                </a:rPr>
                <a:t>Szybki pasaż</a:t>
              </a:r>
              <a:endParaRPr lang="pl-PL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275184" y="3675562"/>
            <a:ext cx="2319694" cy="510999"/>
            <a:chOff x="74842" y="3444731"/>
            <a:chExt cx="2319694" cy="510999"/>
          </a:xfrm>
        </p:grpSpPr>
        <p:sp>
          <p:nvSpPr>
            <p:cNvPr id="9" name="Prostokąt zaokrąglony 8"/>
            <p:cNvSpPr/>
            <p:nvPr/>
          </p:nvSpPr>
          <p:spPr>
            <a:xfrm>
              <a:off x="74842" y="3444731"/>
              <a:ext cx="1800200" cy="510999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124726" y="3469397"/>
              <a:ext cx="2269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 smtClean="0">
                  <a:solidFill>
                    <a:schemeClr val="bg1"/>
                  </a:solidFill>
                </a:rPr>
                <a:t>Wolny pasaż</a:t>
              </a:r>
              <a:endParaRPr lang="pl-PL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Prostokąt 3"/>
          <p:cNvSpPr/>
          <p:nvPr/>
        </p:nvSpPr>
        <p:spPr>
          <a:xfrm>
            <a:off x="397736" y="4230380"/>
            <a:ext cx="17237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800 gatunków z 9 typów bakterii</a:t>
            </a:r>
          </a:p>
          <a:p>
            <a:r>
              <a:rPr lang="pl-PL" sz="1600" dirty="0"/>
              <a:t>i jednego z </a:t>
            </a:r>
            <a:r>
              <a:rPr lang="pl-PL" sz="1600" dirty="0" err="1"/>
              <a:t>archeonów</a:t>
            </a:r>
            <a:endParaRPr lang="pl-PL" sz="1600" dirty="0"/>
          </a:p>
        </p:txBody>
      </p:sp>
      <p:sp>
        <p:nvSpPr>
          <p:cNvPr id="5" name="Prostokąt 4"/>
          <p:cNvSpPr/>
          <p:nvPr/>
        </p:nvSpPr>
        <p:spPr>
          <a:xfrm>
            <a:off x="321326" y="6180893"/>
            <a:ext cx="5906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Jelito </a:t>
            </a:r>
            <a:r>
              <a:rPr lang="pl-PL" dirty="0" smtClean="0"/>
              <a:t>grube człowieka </a:t>
            </a:r>
            <a:r>
              <a:rPr lang="pl-PL" dirty="0"/>
              <a:t>jest najbardziej aktywnym </a:t>
            </a:r>
            <a:r>
              <a:rPr lang="pl-PL" dirty="0" smtClean="0"/>
              <a:t>metabolicznie organem </a:t>
            </a:r>
            <a:r>
              <a:rPr lang="pl-PL" dirty="0"/>
              <a:t>naszego organizmu.</a:t>
            </a:r>
          </a:p>
        </p:txBody>
      </p:sp>
    </p:spTree>
    <p:extLst>
      <p:ext uri="{BB962C8B-B14F-4D97-AF65-F5344CB8AC3E}">
        <p14:creationId xmlns:p14="http://schemas.microsoft.com/office/powerpoint/2010/main" val="361117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088598"/>
              </p:ext>
            </p:extLst>
          </p:nvPr>
        </p:nvGraphicFramePr>
        <p:xfrm>
          <a:off x="539552" y="3501008"/>
          <a:ext cx="3391246" cy="259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Obraz - mapa bitowa" r:id="rId3" imgW="2828880" imgH="2162160" progId="Paint.Picture">
                  <p:embed/>
                </p:oleObj>
              </mc:Choice>
              <mc:Fallback>
                <p:oleObj name="Obraz - mapa bitowa" r:id="rId3" imgW="2828880" imgH="216216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501008"/>
                        <a:ext cx="3391246" cy="2592759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mikroflora SB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13634" r="10529"/>
          <a:stretch/>
        </p:blipFill>
        <p:spPr bwMode="auto">
          <a:xfrm>
            <a:off x="3837952" y="2852936"/>
            <a:ext cx="5051406" cy="360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648344" y="645333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/>
              <a:t>http://</a:t>
            </a:r>
            <a:r>
              <a:rPr lang="pl-PL" sz="900" dirty="0"/>
              <a:t>poradnikbiegacza.pl/2016/06/bakterie-jelitowe-a-trening-biegowy</a:t>
            </a:r>
            <a:r>
              <a:rPr lang="pl-PL" sz="1000" dirty="0"/>
              <a:t>/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767060" y="260648"/>
            <a:ext cx="7747214" cy="864096"/>
            <a:chOff x="323528" y="188640"/>
            <a:chExt cx="7249686" cy="864096"/>
          </a:xfrm>
        </p:grpSpPr>
        <p:sp>
          <p:nvSpPr>
            <p:cNvPr id="5" name="Prostokąt zaokrąglony 4"/>
            <p:cNvSpPr/>
            <p:nvPr/>
          </p:nvSpPr>
          <p:spPr>
            <a:xfrm>
              <a:off x="323528" y="188640"/>
              <a:ext cx="6552728" cy="864096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660446" y="332656"/>
              <a:ext cx="6912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200" b="1" dirty="0" smtClean="0">
                  <a:solidFill>
                    <a:schemeClr val="bg1"/>
                  </a:solidFill>
                </a:rPr>
                <a:t>Funkcje mikroorganizmów jelitowych</a:t>
              </a:r>
            </a:p>
          </p:txBody>
        </p:sp>
      </p:grpSp>
      <p:sp>
        <p:nvSpPr>
          <p:cNvPr id="7" name="Prostokąt 6"/>
          <p:cNvSpPr/>
          <p:nvPr/>
        </p:nvSpPr>
        <p:spPr>
          <a:xfrm>
            <a:off x="902213" y="1439234"/>
            <a:ext cx="3699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/>
              <a:t>1. Funkcja </a:t>
            </a:r>
            <a:r>
              <a:rPr lang="pl-PL" sz="2400" b="1" dirty="0"/>
              <a:t>metaboliczna </a:t>
            </a:r>
          </a:p>
          <a:p>
            <a:r>
              <a:rPr lang="pl-PL" sz="2400" b="1" dirty="0" smtClean="0"/>
              <a:t>2. Funkcja troficzna</a:t>
            </a:r>
          </a:p>
          <a:p>
            <a:r>
              <a:rPr lang="pl-PL" sz="2400" b="1" dirty="0" smtClean="0"/>
              <a:t>3. Funkcja </a:t>
            </a:r>
            <a:r>
              <a:rPr lang="pl-PL" sz="2400" b="1" dirty="0"/>
              <a:t>immunologiczna</a:t>
            </a:r>
          </a:p>
          <a:p>
            <a:pPr marL="514350" indent="-514350">
              <a:buAutoNum type="arabicPeriod"/>
            </a:pPr>
            <a:endParaRPr lang="pl-PL" sz="2400" b="1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47593" y="6220498"/>
            <a:ext cx="22962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050" dirty="0">
                <a:solidFill>
                  <a:srgbClr val="0070C0"/>
                </a:solidFill>
              </a:rPr>
              <a:t>(Wasilewska, 1996, badania własne)</a:t>
            </a:r>
          </a:p>
        </p:txBody>
      </p:sp>
    </p:spTree>
    <p:extLst>
      <p:ext uri="{BB962C8B-B14F-4D97-AF65-F5344CB8AC3E}">
        <p14:creationId xmlns:p14="http://schemas.microsoft.com/office/powerpoint/2010/main" val="11915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680594" y="260648"/>
            <a:ext cx="7923854" cy="4875058"/>
            <a:chOff x="611560" y="764704"/>
            <a:chExt cx="7923854" cy="487505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64704"/>
              <a:ext cx="7923854" cy="4874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pole tekstowe 1"/>
            <p:cNvSpPr txBox="1"/>
            <p:nvPr/>
          </p:nvSpPr>
          <p:spPr>
            <a:xfrm>
              <a:off x="3203848" y="2132856"/>
              <a:ext cx="1296144" cy="58477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600" b="1" dirty="0" err="1" smtClean="0"/>
                <a:t>Mikrobiota</a:t>
              </a:r>
              <a:r>
                <a:rPr lang="pl-PL" sz="1600" b="1" dirty="0" smtClean="0"/>
                <a:t> jelitowa</a:t>
              </a:r>
              <a:endParaRPr lang="pl-PL" sz="1600" b="1" dirty="0"/>
            </a:p>
          </p:txBody>
        </p:sp>
        <p:sp>
          <p:nvSpPr>
            <p:cNvPr id="3" name="pole tekstowe 2"/>
            <p:cNvSpPr txBox="1"/>
            <p:nvPr/>
          </p:nvSpPr>
          <p:spPr>
            <a:xfrm>
              <a:off x="2555776" y="5301208"/>
              <a:ext cx="19442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Tolerancja wrodzona</a:t>
              </a:r>
              <a:endParaRPr lang="pl-PL" sz="1600" b="1" dirty="0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6228184" y="5301208"/>
              <a:ext cx="17281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600" b="1" dirty="0" smtClean="0"/>
                <a:t>Tolerancja nabyta</a:t>
              </a:r>
              <a:endParaRPr lang="pl-PL" sz="1600" b="1" dirty="0"/>
            </a:p>
          </p:txBody>
        </p:sp>
      </p:grpSp>
      <p:sp>
        <p:nvSpPr>
          <p:cNvPr id="6" name="pole tekstowe 5"/>
          <p:cNvSpPr txBox="1"/>
          <p:nvPr/>
        </p:nvSpPr>
        <p:spPr>
          <a:xfrm>
            <a:off x="1115616" y="567344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Interakcje pomiędzy </a:t>
            </a:r>
            <a:r>
              <a:rPr lang="pl-PL" sz="2000" b="1" dirty="0" err="1" smtClean="0"/>
              <a:t>mikrobiotą</a:t>
            </a:r>
            <a:r>
              <a:rPr lang="pl-PL" sz="2000" b="1" dirty="0" smtClean="0"/>
              <a:t> jelitową, a wrodzonym i nabytym systemem immunologicznym jelit</a:t>
            </a:r>
            <a:endParaRPr lang="pl-PL" sz="20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308304" y="6309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err="1" smtClean="0"/>
              <a:t>Sampson</a:t>
            </a:r>
            <a:r>
              <a:rPr lang="pl-PL" sz="900" dirty="0" smtClean="0"/>
              <a:t> et al., J </a:t>
            </a:r>
            <a:r>
              <a:rPr lang="pl-PL" sz="900" dirty="0" err="1" smtClean="0"/>
              <a:t>Allergy</a:t>
            </a:r>
            <a:r>
              <a:rPr lang="pl-PL" sz="900" dirty="0" smtClean="0"/>
              <a:t> </a:t>
            </a:r>
            <a:r>
              <a:rPr lang="pl-PL" sz="900" dirty="0" err="1" smtClean="0"/>
              <a:t>Clin</a:t>
            </a:r>
            <a:r>
              <a:rPr lang="pl-PL" sz="900" dirty="0" smtClean="0"/>
              <a:t>. </a:t>
            </a:r>
            <a:r>
              <a:rPr lang="pl-PL" sz="900" dirty="0" err="1" smtClean="0"/>
              <a:t>Immunol</a:t>
            </a:r>
            <a:r>
              <a:rPr lang="pl-PL" sz="900" dirty="0" smtClean="0"/>
              <a:t>, </a:t>
            </a:r>
            <a:r>
              <a:rPr lang="pl-PL" sz="900" dirty="0"/>
              <a:t>J</a:t>
            </a:r>
            <a:r>
              <a:rPr lang="pl-PL" sz="900" dirty="0" smtClean="0"/>
              <a:t>anuary 2018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483526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9151" y="502256"/>
            <a:ext cx="4028504" cy="1143000"/>
          </a:xfrm>
        </p:spPr>
        <p:txBody>
          <a:bodyPr/>
          <a:lstStyle/>
          <a:p>
            <a:r>
              <a:rPr lang="pl-PL" altLang="pl-PL" sz="2400" b="1" dirty="0" err="1">
                <a:solidFill>
                  <a:srgbClr val="0070C0"/>
                </a:solidFill>
                <a:latin typeface="+mn-lt"/>
              </a:rPr>
              <a:t>Koagregacja</a:t>
            </a:r>
            <a:r>
              <a:rPr lang="pl-PL" altLang="pl-PL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l-PL" altLang="pl-PL" sz="2400" b="1" i="1" dirty="0">
                <a:solidFill>
                  <a:srgbClr val="0070C0"/>
                </a:solidFill>
                <a:latin typeface="+mn-lt"/>
              </a:rPr>
              <a:t>B. </a:t>
            </a:r>
            <a:r>
              <a:rPr lang="pl-PL" altLang="pl-PL" sz="2400" b="1" i="1" dirty="0" err="1">
                <a:solidFill>
                  <a:srgbClr val="0070C0"/>
                </a:solidFill>
                <a:latin typeface="+mn-lt"/>
              </a:rPr>
              <a:t>longum</a:t>
            </a:r>
            <a:r>
              <a:rPr lang="pl-PL" altLang="pl-PL" sz="24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pl-PL" altLang="pl-PL" sz="2400" b="1" dirty="0">
                <a:solidFill>
                  <a:srgbClr val="0070C0"/>
                </a:solidFill>
                <a:latin typeface="+mn-lt"/>
              </a:rPr>
              <a:t>KN4 i </a:t>
            </a:r>
            <a:r>
              <a:rPr lang="pl-PL" altLang="pl-PL" sz="2400" b="1" i="1" dirty="0">
                <a:solidFill>
                  <a:srgbClr val="0070C0"/>
                </a:solidFill>
                <a:latin typeface="+mn-lt"/>
              </a:rPr>
              <a:t>E. coli </a:t>
            </a:r>
            <a:r>
              <a:rPr lang="pl-PL" altLang="pl-PL" sz="2400" b="1" dirty="0">
                <a:solidFill>
                  <a:srgbClr val="0070C0"/>
                </a:solidFill>
                <a:latin typeface="+mn-lt"/>
              </a:rPr>
              <a:t>s20</a:t>
            </a:r>
            <a:r>
              <a:rPr lang="pl-PL" altLang="pl-PL" sz="2400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38288" y="1171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66564" name="Picture 4" descr="K KN4-S20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9" y="692696"/>
            <a:ext cx="367799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103570" y="6369264"/>
            <a:ext cx="26642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1000" dirty="0">
                <a:solidFill>
                  <a:srgbClr val="0070C0"/>
                </a:solidFill>
              </a:rPr>
              <a:t>(Wasilewska, 2007, badania własne)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3568" y="4124762"/>
            <a:ext cx="41940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300" b="1" dirty="0" err="1" smtClean="0">
                <a:solidFill>
                  <a:srgbClr val="0070C0"/>
                </a:solidFill>
                <a:latin typeface="+mn-lt"/>
              </a:rPr>
              <a:t>Koagregacja</a:t>
            </a:r>
            <a:r>
              <a:rPr lang="pl-PL" altLang="pl-PL" sz="2300" b="1" dirty="0" smtClean="0">
                <a:solidFill>
                  <a:srgbClr val="0070C0"/>
                </a:solidFill>
                <a:latin typeface="+mn-lt"/>
              </a:rPr>
              <a:t> komórek </a:t>
            </a:r>
            <a:r>
              <a:rPr lang="pl-PL" altLang="pl-PL" sz="2300" b="1" i="1" dirty="0" smtClean="0">
                <a:solidFill>
                  <a:srgbClr val="0070C0"/>
                </a:solidFill>
                <a:latin typeface="+mn-lt"/>
              </a:rPr>
              <a:t>B. </a:t>
            </a:r>
            <a:r>
              <a:rPr lang="pl-PL" altLang="pl-PL" sz="2300" b="1" i="1" dirty="0" err="1" smtClean="0">
                <a:solidFill>
                  <a:srgbClr val="0070C0"/>
                </a:solidFill>
                <a:latin typeface="+mn-lt"/>
              </a:rPr>
              <a:t>longum</a:t>
            </a:r>
            <a:r>
              <a:rPr lang="pl-PL" altLang="pl-PL" sz="2300" b="1" i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l-PL" altLang="pl-PL" sz="2300" b="1" dirty="0" smtClean="0">
                <a:solidFill>
                  <a:srgbClr val="0070C0"/>
                </a:solidFill>
                <a:latin typeface="+mn-lt"/>
              </a:rPr>
              <a:t>KN4 i </a:t>
            </a:r>
            <a:r>
              <a:rPr lang="pl-PL" altLang="pl-PL" sz="2300" b="1" i="1" dirty="0" smtClean="0">
                <a:solidFill>
                  <a:srgbClr val="0070C0"/>
                </a:solidFill>
                <a:latin typeface="+mn-lt"/>
              </a:rPr>
              <a:t>E. coli </a:t>
            </a:r>
            <a:r>
              <a:rPr lang="pl-PL" altLang="pl-PL" sz="2300" b="1" dirty="0" smtClean="0">
                <a:solidFill>
                  <a:srgbClr val="0070C0"/>
                </a:solidFill>
                <a:latin typeface="+mn-lt"/>
              </a:rPr>
              <a:t>O157:H7</a:t>
            </a:r>
            <a:endParaRPr lang="pl-PL" altLang="pl-PL" sz="23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Picture 4" descr="K KN4-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80" y="3284983"/>
            <a:ext cx="3798876" cy="282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17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3548" y="265533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Badania nad </a:t>
            </a:r>
            <a:r>
              <a:rPr lang="pl-PL" sz="2000" b="1" dirty="0" err="1" smtClean="0"/>
              <a:t>mikrobiotą</a:t>
            </a:r>
            <a:r>
              <a:rPr lang="pl-PL" sz="2000" b="1" dirty="0" smtClean="0"/>
              <a:t> w zakresie alergii pokarmowej – dane literaturowe </a:t>
            </a:r>
            <a:endParaRPr lang="pl-PL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88" y="960512"/>
            <a:ext cx="5228684" cy="239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46661" y="855145"/>
            <a:ext cx="29091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sz="2800" b="1" dirty="0" smtClean="0">
                <a:solidFill>
                  <a:srgbClr val="FF0000"/>
                </a:solidFill>
              </a:rPr>
              <a:t>1. </a:t>
            </a:r>
            <a:r>
              <a:rPr lang="pl-PL" dirty="0" smtClean="0"/>
              <a:t>U dzieci </a:t>
            </a:r>
            <a:r>
              <a:rPr lang="pl-PL" dirty="0"/>
              <a:t>uczulonych na mleko w wieku od 3 do 6 </a:t>
            </a:r>
            <a:r>
              <a:rPr lang="pl-PL" dirty="0" smtClean="0"/>
              <a:t>miesięcy, u których CMA ustąpiła do 8 roku życia, zaobserwowano wzrost liczby </a:t>
            </a:r>
            <a:r>
              <a:rPr lang="pl-PL" i="1" dirty="0" err="1"/>
              <a:t>Clostridia</a:t>
            </a:r>
            <a:r>
              <a:rPr lang="pl-PL" i="1" dirty="0"/>
              <a:t> </a:t>
            </a:r>
            <a:r>
              <a:rPr lang="pl-PL" dirty="0"/>
              <a:t>i</a:t>
            </a:r>
            <a:r>
              <a:rPr lang="pl-PL" i="1" dirty="0"/>
              <a:t> </a:t>
            </a:r>
            <a:r>
              <a:rPr lang="pl-PL" i="1" dirty="0" err="1"/>
              <a:t>Firmicutes</a:t>
            </a:r>
            <a:r>
              <a:rPr lang="pl-PL" i="1" dirty="0"/>
              <a:t> </a:t>
            </a:r>
            <a:r>
              <a:rPr lang="pl-PL" dirty="0" smtClean="0"/>
              <a:t>w </a:t>
            </a:r>
            <a:r>
              <a:rPr lang="pl-PL" dirty="0" err="1" smtClean="0"/>
              <a:t>mikrobiomie</a:t>
            </a:r>
            <a:r>
              <a:rPr lang="pl-PL" dirty="0" smtClean="0"/>
              <a:t> jelitowym.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8183"/>
            <a:ext cx="5674802" cy="227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419475"/>
            <a:ext cx="5715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6300192" y="4108183"/>
            <a:ext cx="27363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2. </a:t>
            </a:r>
            <a:r>
              <a:rPr lang="pl-PL" dirty="0" smtClean="0"/>
              <a:t>Amerykańscy </a:t>
            </a:r>
            <a:r>
              <a:rPr lang="pl-PL" dirty="0"/>
              <a:t>dorośli z </a:t>
            </a:r>
            <a:r>
              <a:rPr lang="pl-PL" dirty="0" smtClean="0"/>
              <a:t>alergiami  na orzechy </a:t>
            </a:r>
            <a:r>
              <a:rPr lang="pl-PL" dirty="0"/>
              <a:t>i </a:t>
            </a:r>
            <a:r>
              <a:rPr lang="pl-PL" dirty="0" smtClean="0"/>
              <a:t>sezonowe pyłki mieli zubożony skład mikroflory </a:t>
            </a:r>
            <a:r>
              <a:rPr lang="pl-PL" dirty="0"/>
              <a:t>jelitowej. </a:t>
            </a:r>
            <a:endParaRPr lang="pl-PL" dirty="0" smtClean="0"/>
          </a:p>
          <a:p>
            <a:r>
              <a:rPr lang="pl-PL" dirty="0" smtClean="0"/>
              <a:t>Wzrosła liczba </a:t>
            </a:r>
            <a:r>
              <a:rPr lang="pl-PL" i="1" dirty="0" smtClean="0"/>
              <a:t>Bacteroides.</a:t>
            </a:r>
            <a:endParaRPr lang="pl-PL" i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902" y="6309320"/>
            <a:ext cx="18669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475867" y="33569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J </a:t>
            </a:r>
            <a:r>
              <a:rPr lang="pl-PL" sz="900" dirty="0" err="1"/>
              <a:t>Allergy</a:t>
            </a:r>
            <a:r>
              <a:rPr lang="pl-PL" sz="900" dirty="0"/>
              <a:t> </a:t>
            </a:r>
            <a:r>
              <a:rPr lang="pl-PL" sz="900" dirty="0" err="1"/>
              <a:t>Clin</a:t>
            </a:r>
            <a:endParaRPr lang="pl-PL" sz="900" dirty="0"/>
          </a:p>
          <a:p>
            <a:r>
              <a:rPr lang="pl-PL" sz="900" dirty="0" err="1"/>
              <a:t>Immunol</a:t>
            </a:r>
            <a:r>
              <a:rPr lang="pl-PL" sz="900" dirty="0"/>
              <a:t> 2016;138:1122-30.)</a:t>
            </a:r>
          </a:p>
        </p:txBody>
      </p:sp>
    </p:spTree>
    <p:extLst>
      <p:ext uri="{BB962C8B-B14F-4D97-AF65-F5344CB8AC3E}">
        <p14:creationId xmlns:p14="http://schemas.microsoft.com/office/powerpoint/2010/main" val="1371030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zaokrąglony 10"/>
          <p:cNvSpPr/>
          <p:nvPr/>
        </p:nvSpPr>
        <p:spPr>
          <a:xfrm>
            <a:off x="2297211" y="5013176"/>
            <a:ext cx="3354909" cy="4979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zaokrąglony 6"/>
          <p:cNvSpPr/>
          <p:nvPr/>
        </p:nvSpPr>
        <p:spPr>
          <a:xfrm>
            <a:off x="447387" y="842796"/>
            <a:ext cx="2828469" cy="4979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2337108" y="5013176"/>
            <a:ext cx="642178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err="1"/>
              <a:t>Mikrobiotyczna</a:t>
            </a:r>
            <a:r>
              <a:rPr lang="pl-PL" sz="2400" b="1" dirty="0"/>
              <a:t> hipoteza </a:t>
            </a:r>
            <a:r>
              <a:rPr lang="pl-PL" sz="2400" b="1" dirty="0" smtClean="0"/>
              <a:t>  </a:t>
            </a:r>
          </a:p>
          <a:p>
            <a:endParaRPr lang="pl-PL" sz="2400" b="1" dirty="0" smtClean="0"/>
          </a:p>
          <a:p>
            <a:r>
              <a:rPr lang="pl-PL" dirty="0" smtClean="0"/>
              <a:t>zakłada</a:t>
            </a:r>
            <a:r>
              <a:rPr lang="pl-PL" dirty="0"/>
              <a:t>, że </a:t>
            </a:r>
            <a:r>
              <a:rPr lang="pl-PL" dirty="0" err="1"/>
              <a:t>mikrobiota</a:t>
            </a:r>
            <a:r>
              <a:rPr lang="pl-PL" dirty="0"/>
              <a:t> zasiedlająca przewód pokarmowy programuje organizm dziecka, wpływając na jego stan zdrowia w późniejszych latach </a:t>
            </a:r>
          </a:p>
        </p:txBody>
      </p:sp>
      <p:sp>
        <p:nvSpPr>
          <p:cNvPr id="3" name="Prostokąt 2"/>
          <p:cNvSpPr/>
          <p:nvPr/>
        </p:nvSpPr>
        <p:spPr>
          <a:xfrm>
            <a:off x="431882" y="833268"/>
            <a:ext cx="59403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Hipoteza higieniczna </a:t>
            </a:r>
          </a:p>
          <a:p>
            <a:endParaRPr lang="pl-PL" dirty="0"/>
          </a:p>
          <a:p>
            <a:r>
              <a:rPr lang="pl-PL" dirty="0" smtClean="0"/>
              <a:t>W </a:t>
            </a:r>
            <a:r>
              <a:rPr lang="pl-PL" dirty="0"/>
              <a:t>1989 roku </a:t>
            </a:r>
            <a:r>
              <a:rPr lang="pl-PL" dirty="0" err="1"/>
              <a:t>Strachan</a:t>
            </a:r>
            <a:r>
              <a:rPr lang="pl-PL" dirty="0"/>
              <a:t> </a:t>
            </a:r>
            <a:r>
              <a:rPr lang="pl-PL" dirty="0" smtClean="0"/>
              <a:t> </a:t>
            </a:r>
            <a:r>
              <a:rPr lang="pl-PL" dirty="0"/>
              <a:t>wykazał istnienie odwrotnej </a:t>
            </a:r>
            <a:r>
              <a:rPr lang="pl-PL" dirty="0" err="1"/>
              <a:t>korealcji</a:t>
            </a:r>
            <a:r>
              <a:rPr lang="pl-PL" dirty="0"/>
              <a:t> pomiędzy liczebnością rodziny a częstością występowania chorób alergicznych. </a:t>
            </a:r>
            <a:endParaRPr lang="pl-PL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istotne </a:t>
            </a:r>
            <a:r>
              <a:rPr lang="pl-PL" dirty="0"/>
              <a:t>znacznie ma posiadanie starszego rodzeństwa, a także płeć i odstęp czasu między narodzinami kolejnych dzieci </a:t>
            </a:r>
            <a:r>
              <a:rPr lang="pl-PL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w </a:t>
            </a:r>
            <a:r>
              <a:rPr lang="pl-PL" dirty="0"/>
              <a:t>rodzinach wielodzietnych zwiększona jest transmisja zakażeń, które jak sugerowano mają chronić przed rozwojem alergii</a:t>
            </a:r>
            <a:r>
              <a:rPr lang="pl-P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pl-PL" dirty="0"/>
              <a:t>kontakt z </a:t>
            </a:r>
            <a:r>
              <a:rPr lang="pl-PL" dirty="0" smtClean="0"/>
              <a:t>mikroorganizmami i ich produktami (np. LPS) - prawdopodobieństwo </a:t>
            </a:r>
            <a:r>
              <a:rPr lang="pl-PL" dirty="0"/>
              <a:t>pojawienia się alergii znacząco zwiększa się u ludzi bardzo dbających o higienę w życiu </a:t>
            </a:r>
            <a:r>
              <a:rPr lang="pl-PL" dirty="0" smtClean="0"/>
              <a:t>codziennym.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246263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Hipotezy rozwoju alergii</a:t>
            </a:r>
            <a:endParaRPr lang="pl-PL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ropped image of housewife wiping table with sp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03" y="824048"/>
            <a:ext cx="2595414" cy="172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shing Hands close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719" y="2887660"/>
            <a:ext cx="2594290" cy="19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372200" y="4892830"/>
            <a:ext cx="281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https://</a:t>
            </a:r>
            <a:r>
              <a:rPr lang="pl-PL" sz="900" dirty="0" smtClean="0"/>
              <a:t>www.news-medical.net/news/20160811/Hygiene-hypothesis</a:t>
            </a:r>
            <a:endParaRPr lang="pl-PL" sz="900" dirty="0"/>
          </a:p>
        </p:txBody>
      </p:sp>
      <p:pic>
        <p:nvPicPr>
          <p:cNvPr id="1030" name="Picture 6" descr="Znalezione obrazy dla zapytania microbiot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3" y="5077537"/>
            <a:ext cx="2026420" cy="151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97343" y="6550308"/>
            <a:ext cx="18002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</a:t>
            </a:r>
            <a:r>
              <a:rPr lang="pl-PL" sz="900" dirty="0" smtClean="0"/>
              <a:t>://www.iofbonehealth.org/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22805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94517" y="3437467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  <a:p>
            <a:r>
              <a:rPr lang="pl-PL" sz="2800" b="1" dirty="0" smtClean="0">
                <a:solidFill>
                  <a:srgbClr val="FF0000"/>
                </a:solidFill>
              </a:rPr>
              <a:t>4. </a:t>
            </a:r>
            <a:r>
              <a:rPr lang="pl-PL" dirty="0" smtClean="0"/>
              <a:t>Wykazano</a:t>
            </a:r>
            <a:r>
              <a:rPr lang="pl-PL" dirty="0"/>
              <a:t>, że </a:t>
            </a:r>
            <a:r>
              <a:rPr lang="pl-PL" dirty="0" smtClean="0"/>
              <a:t>podawanie </a:t>
            </a:r>
            <a:r>
              <a:rPr lang="pl-PL" i="1" dirty="0" smtClean="0"/>
              <a:t>Bifidobacterium </a:t>
            </a:r>
            <a:r>
              <a:rPr lang="pl-PL" i="1" dirty="0" err="1"/>
              <a:t>longum</a:t>
            </a:r>
            <a:r>
              <a:rPr lang="pl-PL" dirty="0"/>
              <a:t> 35624 </a:t>
            </a:r>
            <a:r>
              <a:rPr lang="pl-PL" dirty="0" smtClean="0"/>
              <a:t>zwiększyło liczbę </a:t>
            </a:r>
            <a:r>
              <a:rPr lang="pl-PL" dirty="0"/>
              <a:t>komórek </a:t>
            </a:r>
            <a:r>
              <a:rPr lang="pl-PL" dirty="0" err="1" smtClean="0"/>
              <a:t>Treg</a:t>
            </a:r>
            <a:r>
              <a:rPr lang="pl-PL" dirty="0" smtClean="0"/>
              <a:t> FoxP3 </a:t>
            </a:r>
            <a:r>
              <a:rPr lang="pl-PL" dirty="0"/>
              <a:t>we krwi </a:t>
            </a:r>
            <a:r>
              <a:rPr lang="pl-PL" dirty="0" smtClean="0"/>
              <a:t>obwodowej i sekrecją IL-10,  natomiast połączenie </a:t>
            </a:r>
            <a:r>
              <a:rPr lang="pl-PL" i="1" dirty="0" err="1"/>
              <a:t>Lactobacillus</a:t>
            </a:r>
            <a:r>
              <a:rPr lang="pl-PL" i="1" dirty="0"/>
              <a:t> </a:t>
            </a:r>
            <a:r>
              <a:rPr lang="pl-PL" i="1" dirty="0" err="1"/>
              <a:t>rhamnosus</a:t>
            </a:r>
            <a:r>
              <a:rPr lang="pl-PL" i="1" dirty="0"/>
              <a:t> </a:t>
            </a:r>
            <a:r>
              <a:rPr lang="pl-PL" dirty="0"/>
              <a:t>GG </a:t>
            </a:r>
            <a:r>
              <a:rPr lang="pl-PL" dirty="0" smtClean="0"/>
              <a:t>z doustna immunoterapią na </a:t>
            </a:r>
            <a:r>
              <a:rPr lang="pl-PL" dirty="0"/>
              <a:t>orzeszka ziemnego </a:t>
            </a:r>
            <a:r>
              <a:rPr lang="pl-PL" dirty="0" smtClean="0"/>
              <a:t>(</a:t>
            </a:r>
            <a:r>
              <a:rPr lang="pl-PL" dirty="0"/>
              <a:t>OIT) </a:t>
            </a:r>
            <a:r>
              <a:rPr lang="pl-PL" dirty="0" smtClean="0"/>
              <a:t>w ciągu 18 miesięcy umożliwiło wysoki stopień odczulenie w porównaniu do placebo.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300192" y="302889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Stefka et al., Proc </a:t>
            </a:r>
            <a:r>
              <a:rPr lang="pl-PL" sz="1000" dirty="0" err="1" smtClean="0"/>
              <a:t>Natl</a:t>
            </a:r>
            <a:r>
              <a:rPr lang="pl-PL" sz="1000" dirty="0" smtClean="0"/>
              <a:t>. </a:t>
            </a:r>
            <a:r>
              <a:rPr lang="pl-PL" sz="1000" dirty="0" err="1" smtClean="0"/>
              <a:t>Acad</a:t>
            </a:r>
            <a:r>
              <a:rPr lang="pl-PL" sz="1000" dirty="0" smtClean="0"/>
              <a:t>. </a:t>
            </a:r>
            <a:r>
              <a:rPr lang="pl-PL" sz="1000" dirty="0" err="1" smtClean="0"/>
              <a:t>Sci</a:t>
            </a:r>
            <a:r>
              <a:rPr lang="pl-PL" sz="1000" dirty="0" smtClean="0"/>
              <a:t>. USA, 2014;111:3145-50</a:t>
            </a:r>
            <a:endParaRPr lang="pl-PL" sz="1000" dirty="0"/>
          </a:p>
        </p:txBody>
      </p:sp>
      <p:sp>
        <p:nvSpPr>
          <p:cNvPr id="4" name="Prostokąt 3"/>
          <p:cNvSpPr/>
          <p:nvPr/>
        </p:nvSpPr>
        <p:spPr>
          <a:xfrm>
            <a:off x="5364088" y="820396"/>
            <a:ext cx="35283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3. </a:t>
            </a:r>
            <a:r>
              <a:rPr lang="pl-PL" i="1" dirty="0" smtClean="0"/>
              <a:t>Clostridium</a:t>
            </a:r>
            <a:r>
              <a:rPr lang="pl-PL" dirty="0" smtClean="0"/>
              <a:t> </a:t>
            </a:r>
            <a:r>
              <a:rPr lang="pl-PL" dirty="0"/>
              <a:t>może także stymulować </a:t>
            </a:r>
            <a:r>
              <a:rPr lang="pl-PL" dirty="0" smtClean="0"/>
              <a:t>komórki limfoidalne (ILC3) </a:t>
            </a:r>
            <a:r>
              <a:rPr lang="pl-PL" dirty="0"/>
              <a:t>do wytwarzania IL-22, co pomaga </a:t>
            </a:r>
            <a:r>
              <a:rPr lang="pl-PL" dirty="0" smtClean="0"/>
              <a:t>wzmacniać barierę </a:t>
            </a:r>
            <a:r>
              <a:rPr lang="pl-PL" dirty="0"/>
              <a:t>nabłonkową i zmniejszyć przepuszczalność jelita w stosunku </a:t>
            </a:r>
            <a:r>
              <a:rPr lang="pl-PL" dirty="0" smtClean="0"/>
              <a:t>do </a:t>
            </a:r>
            <a:r>
              <a:rPr lang="pl-PL" dirty="0"/>
              <a:t>białek pokarmowych. 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395536" y="620688"/>
            <a:ext cx="4584948" cy="2448272"/>
            <a:chOff x="827584" y="620688"/>
            <a:chExt cx="4152900" cy="195318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12"/>
            <a:stretch/>
          </p:blipFill>
          <p:spPr bwMode="auto">
            <a:xfrm>
              <a:off x="827584" y="729472"/>
              <a:ext cx="4152900" cy="1844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2771800" y="620688"/>
              <a:ext cx="2160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l-PL" dirty="0"/>
            </a:p>
          </p:txBody>
        </p:sp>
      </p:grpSp>
      <p:sp>
        <p:nvSpPr>
          <p:cNvPr id="8" name="Prostokąt 7"/>
          <p:cNvSpPr/>
          <p:nvPr/>
        </p:nvSpPr>
        <p:spPr>
          <a:xfrm>
            <a:off x="3307382" y="621166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/>
              <a:t>J </a:t>
            </a:r>
            <a:r>
              <a:rPr lang="pl-PL" sz="1000" dirty="0" err="1"/>
              <a:t>Allergy</a:t>
            </a:r>
            <a:r>
              <a:rPr lang="pl-PL" sz="1000" dirty="0"/>
              <a:t> </a:t>
            </a:r>
            <a:r>
              <a:rPr lang="pl-PL" sz="1000" dirty="0" err="1"/>
              <a:t>Clin</a:t>
            </a:r>
            <a:r>
              <a:rPr lang="pl-PL" sz="1000" dirty="0"/>
              <a:t> </a:t>
            </a:r>
            <a:r>
              <a:rPr lang="pl-PL" sz="1000" dirty="0" err="1"/>
              <a:t>Immunol</a:t>
            </a:r>
            <a:endParaRPr lang="pl-PL" sz="1000" dirty="0"/>
          </a:p>
          <a:p>
            <a:r>
              <a:rPr lang="pl-PL" sz="1000" dirty="0"/>
              <a:t>2015;135:737-44</a:t>
            </a:r>
          </a:p>
        </p:txBody>
      </p:sp>
      <p:sp>
        <p:nvSpPr>
          <p:cNvPr id="9" name="Prostokąt 8"/>
          <p:cNvSpPr/>
          <p:nvPr/>
        </p:nvSpPr>
        <p:spPr>
          <a:xfrm>
            <a:off x="504058" y="6380947"/>
            <a:ext cx="27760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Gut 2012;61:354e366. doi:10.1136/gutjnl-2011-300936</a:t>
            </a:r>
          </a:p>
        </p:txBody>
      </p:sp>
      <p:pic>
        <p:nvPicPr>
          <p:cNvPr id="3076" name="Picture 4" descr="Znalezione obrazy dla zapytania bifidobacteriu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82" y="3861047"/>
            <a:ext cx="2867050" cy="128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nalezione obrazy dla zapytania peanu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97" y="5632954"/>
            <a:ext cx="1966661" cy="108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nalezione obrazy dla zapytania Lactobacillus rhamnosus G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90" y="5416990"/>
            <a:ext cx="778097" cy="13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5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ole tekstowe 20"/>
          <p:cNvSpPr txBox="1"/>
          <p:nvPr/>
        </p:nvSpPr>
        <p:spPr>
          <a:xfrm>
            <a:off x="3968488" y="188640"/>
            <a:ext cx="4851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Nadwrażliwość – dlaczego ????</a:t>
            </a:r>
            <a:endParaRPr lang="pl-PL" sz="2800" b="1" dirty="0">
              <a:solidFill>
                <a:srgbClr val="FF0000"/>
              </a:solidFill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301924" y="821356"/>
            <a:ext cx="8590556" cy="5570017"/>
            <a:chOff x="301924" y="821356"/>
            <a:chExt cx="8590556" cy="5570017"/>
          </a:xfrm>
        </p:grpSpPr>
        <p:grpSp>
          <p:nvGrpSpPr>
            <p:cNvPr id="2" name="Grupa 1"/>
            <p:cNvGrpSpPr/>
            <p:nvPr/>
          </p:nvGrpSpPr>
          <p:grpSpPr>
            <a:xfrm>
              <a:off x="301924" y="821356"/>
              <a:ext cx="8590556" cy="5570017"/>
              <a:chOff x="301924" y="821356"/>
              <a:chExt cx="8590556" cy="5570017"/>
            </a:xfrm>
          </p:grpSpPr>
          <p:grpSp>
            <p:nvGrpSpPr>
              <p:cNvPr id="3" name="Grupa 2"/>
              <p:cNvGrpSpPr/>
              <p:nvPr/>
            </p:nvGrpSpPr>
            <p:grpSpPr>
              <a:xfrm>
                <a:off x="301924" y="821356"/>
                <a:ext cx="6123213" cy="4335836"/>
                <a:chOff x="470277" y="620688"/>
                <a:chExt cx="6123213" cy="4335836"/>
              </a:xfrm>
            </p:grpSpPr>
            <p:pic>
              <p:nvPicPr>
                <p:cNvPr id="18" name="Picture 6" descr="Znalezione obrazy dla zapytania milk">
                  <a:hlinkClick r:id="rId2"/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023" b="5704"/>
                <a:stretch/>
              </p:blipFill>
              <p:spPr bwMode="auto">
                <a:xfrm>
                  <a:off x="470277" y="620688"/>
                  <a:ext cx="5998267" cy="433583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6217" y="4688879"/>
                  <a:ext cx="2880320" cy="19409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pole tekstowe 19"/>
                <p:cNvSpPr txBox="1"/>
                <p:nvPr/>
              </p:nvSpPr>
              <p:spPr>
                <a:xfrm>
                  <a:off x="3353130" y="908720"/>
                  <a:ext cx="3240360" cy="3662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2400" b="1" dirty="0" smtClean="0">
                      <a:solidFill>
                        <a:schemeClr val="bg1"/>
                      </a:solidFill>
                    </a:rPr>
                    <a:t>Skład mleka: </a:t>
                  </a:r>
                </a:p>
                <a:p>
                  <a:endParaRPr lang="pl-PL" sz="1600" b="1" dirty="0" smtClean="0">
                    <a:solidFill>
                      <a:schemeClr val="bg1"/>
                    </a:solidFill>
                  </a:endParaRPr>
                </a:p>
                <a:p>
                  <a:r>
                    <a:rPr lang="pl-PL" sz="160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► 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Białko ogółem 3,5 – 4% w tym: 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-  kazeina 2,6-3%,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- białka serwatkowe: 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    </a:t>
                  </a:r>
                  <a:r>
                    <a:rPr lang="el-GR" sz="1600" smtClean="0">
                      <a:solidFill>
                        <a:schemeClr val="bg1"/>
                      </a:solidFill>
                    </a:rPr>
                    <a:t>α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-la 0,9-1,00 g/dm</a:t>
                  </a:r>
                  <a:r>
                    <a:rPr lang="pl-PL" sz="1600" baseline="3000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; 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    </a:t>
                  </a:r>
                  <a:r>
                    <a:rPr lang="el-GR" sz="1600" smtClean="0">
                      <a:solidFill>
                        <a:schemeClr val="bg1"/>
                      </a:solidFill>
                    </a:rPr>
                    <a:t>β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-lg 2,9-3,3 g/dm</a:t>
                  </a:r>
                  <a:r>
                    <a:rPr lang="pl-PL" sz="1600" baseline="3000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; 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    BSA 0,43-0,49 g/dm</a:t>
                  </a:r>
                  <a:r>
                    <a:rPr lang="pl-PL" sz="1600" baseline="3000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; 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    laktoferyna 96,5-120,00 g/dm</a:t>
                  </a:r>
                  <a:r>
                    <a:rPr lang="pl-PL" sz="1600" baseline="30000" smtClean="0">
                      <a:solidFill>
                        <a:schemeClr val="bg1"/>
                      </a:solidFill>
                    </a:rPr>
                    <a:t>3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,</a:t>
                  </a:r>
                  <a:r>
                    <a:rPr lang="pl-PL" sz="1600" baseline="30000" smtClean="0">
                      <a:solidFill>
                        <a:schemeClr val="bg1"/>
                      </a:solidFill>
                    </a:rPr>
                    <a:t> 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</a:rPr>
                    <a:t>       lizozym 8-12,3 µg/dm</a:t>
                  </a:r>
                  <a:r>
                    <a:rPr lang="pl-PL" sz="1600" baseline="30000" smtClean="0">
                      <a:solidFill>
                        <a:schemeClr val="bg1"/>
                      </a:solidFill>
                    </a:rPr>
                    <a:t>3</a:t>
                  </a:r>
                  <a:endParaRPr lang="pl-PL" sz="1600" smtClean="0">
                    <a:solidFill>
                      <a:schemeClr val="bg1"/>
                    </a:solidFill>
                  </a:endParaRPr>
                </a:p>
                <a:p>
                  <a:r>
                    <a:rPr lang="pl-PL" sz="160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►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Tłuszcz 4-5,2%,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► 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Laktoza 4,7 %,</a:t>
                  </a:r>
                </a:p>
                <a:p>
                  <a:r>
                    <a:rPr lang="pl-PL" sz="1600" smtClean="0">
                      <a:solidFill>
                        <a:schemeClr val="bg1"/>
                      </a:solidFill>
                      <a:latin typeface="Arial"/>
                      <a:cs typeface="Arial"/>
                    </a:rPr>
                    <a:t>► </a:t>
                  </a:r>
                  <a:r>
                    <a:rPr lang="pl-PL" sz="1600" smtClean="0">
                      <a:solidFill>
                        <a:schemeClr val="bg1"/>
                      </a:solidFill>
                    </a:rPr>
                    <a:t>Sucha masa 13-14,6%</a:t>
                  </a:r>
                </a:p>
                <a:p>
                  <a:endParaRPr lang="pl-PL" sz="16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" name="Grupa 3"/>
              <p:cNvGrpSpPr/>
              <p:nvPr/>
            </p:nvGrpSpPr>
            <p:grpSpPr>
              <a:xfrm>
                <a:off x="2483768" y="5445224"/>
                <a:ext cx="6336704" cy="946149"/>
                <a:chOff x="1979712" y="5363170"/>
                <a:chExt cx="6336704" cy="946149"/>
              </a:xfrm>
            </p:grpSpPr>
            <p:sp>
              <p:nvSpPr>
                <p:cNvPr id="14" name="Prostokąt zaokrąglony 13"/>
                <p:cNvSpPr/>
                <p:nvPr/>
              </p:nvSpPr>
              <p:spPr>
                <a:xfrm>
                  <a:off x="1979712" y="5363170"/>
                  <a:ext cx="6336704" cy="946149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" name="Prostokąt 14"/>
                <p:cNvSpPr/>
                <p:nvPr/>
              </p:nvSpPr>
              <p:spPr>
                <a:xfrm>
                  <a:off x="3320894" y="5867980"/>
                  <a:ext cx="28824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l-PL" b="1" i="1" dirty="0" err="1"/>
                    <a:t>Streptococcus</a:t>
                  </a:r>
                  <a:r>
                    <a:rPr lang="pl-PL" b="1" i="1" dirty="0"/>
                    <a:t> </a:t>
                  </a:r>
                  <a:r>
                    <a:rPr lang="pl-PL" b="1" i="1" dirty="0" err="1" smtClean="0"/>
                    <a:t>thermophilus</a:t>
                  </a:r>
                  <a:r>
                    <a:rPr lang="pl-PL" b="1" dirty="0" smtClean="0"/>
                    <a:t> </a:t>
                  </a:r>
                  <a:endParaRPr lang="pl-PL" b="1" dirty="0"/>
                </a:p>
              </p:txBody>
            </p:sp>
            <p:sp>
              <p:nvSpPr>
                <p:cNvPr id="16" name="Prostokąt 15"/>
                <p:cNvSpPr/>
                <p:nvPr/>
              </p:nvSpPr>
              <p:spPr>
                <a:xfrm>
                  <a:off x="3340692" y="5363171"/>
                  <a:ext cx="42798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l-PL" b="1" i="1" dirty="0" err="1"/>
                    <a:t>Lactobacillus</a:t>
                  </a:r>
                  <a:r>
                    <a:rPr lang="pl-PL" b="1" i="1" dirty="0"/>
                    <a:t> </a:t>
                  </a:r>
                  <a:r>
                    <a:rPr lang="pl-PL" b="1" i="1" dirty="0" err="1"/>
                    <a:t>delbrueckii</a:t>
                  </a:r>
                  <a:r>
                    <a:rPr lang="pl-PL" b="1" i="1" dirty="0"/>
                    <a:t> </a:t>
                  </a:r>
                  <a:r>
                    <a:rPr lang="pl-PL" b="1" dirty="0" err="1"/>
                    <a:t>subsp</a:t>
                  </a:r>
                  <a:r>
                    <a:rPr lang="pl-PL" b="1" i="1" dirty="0"/>
                    <a:t>. </a:t>
                  </a:r>
                  <a:r>
                    <a:rPr lang="pl-PL" b="1" i="1" dirty="0" err="1"/>
                    <a:t>bulgaricus</a:t>
                  </a:r>
                  <a:r>
                    <a:rPr lang="pl-PL" b="1" i="1" dirty="0"/>
                    <a:t> </a:t>
                  </a:r>
                  <a:endParaRPr lang="pl-PL" b="1" dirty="0"/>
                </a:p>
              </p:txBody>
            </p:sp>
            <p:sp>
              <p:nvSpPr>
                <p:cNvPr id="17" name="pole tekstowe 16"/>
                <p:cNvSpPr txBox="1"/>
                <p:nvPr/>
              </p:nvSpPr>
              <p:spPr>
                <a:xfrm>
                  <a:off x="2155974" y="5501670"/>
                  <a:ext cx="9797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2400" b="1" dirty="0" smtClean="0"/>
                    <a:t>Jogurt</a:t>
                  </a:r>
                  <a:endParaRPr lang="pl-PL" sz="2400" b="1" dirty="0"/>
                </a:p>
              </p:txBody>
            </p:sp>
          </p:grpSp>
          <p:sp>
            <p:nvSpPr>
              <p:cNvPr id="12" name="Elipsa 11"/>
              <p:cNvSpPr/>
              <p:nvPr/>
            </p:nvSpPr>
            <p:spPr>
              <a:xfrm>
                <a:off x="7147404" y="1412776"/>
                <a:ext cx="1745076" cy="1224136"/>
              </a:xfrm>
              <a:prstGeom prst="ellipse">
                <a:avLst/>
              </a:prstGeom>
              <a:solidFill>
                <a:srgbClr val="FF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grpSp>
            <p:nvGrpSpPr>
              <p:cNvPr id="6" name="Grupa 5"/>
              <p:cNvGrpSpPr/>
              <p:nvPr/>
            </p:nvGrpSpPr>
            <p:grpSpPr>
              <a:xfrm>
                <a:off x="7147404" y="1685443"/>
                <a:ext cx="1745076" cy="2714794"/>
                <a:chOff x="6762541" y="1181387"/>
                <a:chExt cx="1745076" cy="271479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6762541" y="2672045"/>
                  <a:ext cx="1745076" cy="1224136"/>
                </a:xfrm>
                <a:prstGeom prst="ellipse">
                  <a:avLst/>
                </a:prstGeom>
                <a:solidFill>
                  <a:srgbClr val="FFCC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1" name="pole tekstowe 10"/>
                <p:cNvSpPr txBox="1"/>
                <p:nvPr/>
              </p:nvSpPr>
              <p:spPr>
                <a:xfrm>
                  <a:off x="6851433" y="1181387"/>
                  <a:ext cx="160106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b="1" dirty="0" smtClean="0"/>
                    <a:t>Procesy technologiczne</a:t>
                  </a:r>
                  <a:endParaRPr lang="pl-PL" b="1" dirty="0"/>
                </a:p>
              </p:txBody>
            </p:sp>
          </p:grpSp>
          <p:sp>
            <p:nvSpPr>
              <p:cNvPr id="7" name="Strzałka w dół 6"/>
              <p:cNvSpPr/>
              <p:nvPr/>
            </p:nvSpPr>
            <p:spPr>
              <a:xfrm>
                <a:off x="7812360" y="4571707"/>
                <a:ext cx="432048" cy="801509"/>
              </a:xfrm>
              <a:prstGeom prst="downArrow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" name="Strzałka w dół 7"/>
              <p:cNvSpPr/>
              <p:nvPr/>
            </p:nvSpPr>
            <p:spPr>
              <a:xfrm rot="16200000">
                <a:off x="6471656" y="3465145"/>
                <a:ext cx="432048" cy="630959"/>
              </a:xfrm>
              <a:prstGeom prst="downArrow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" name="Strzałka w dół 8"/>
              <p:cNvSpPr/>
              <p:nvPr/>
            </p:nvSpPr>
            <p:spPr>
              <a:xfrm rot="16200000">
                <a:off x="6471656" y="1709364"/>
                <a:ext cx="432048" cy="630960"/>
              </a:xfrm>
              <a:prstGeom prst="downArrow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22" name="pole tekstowe 21"/>
            <p:cNvSpPr txBox="1"/>
            <p:nvPr/>
          </p:nvSpPr>
          <p:spPr>
            <a:xfrm>
              <a:off x="7284058" y="3326504"/>
              <a:ext cx="1392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/>
                <a:t>Bakterie fermentacji mlekowej</a:t>
              </a:r>
              <a:endParaRPr lang="pl-P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64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476672"/>
            <a:ext cx="74888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0000FF"/>
                </a:solidFill>
              </a:rPr>
              <a:t>BADANIA WŁASNE</a:t>
            </a:r>
          </a:p>
          <a:p>
            <a:endParaRPr lang="pl-PL" sz="2000" b="1" dirty="0"/>
          </a:p>
          <a:p>
            <a:r>
              <a:rPr lang="pl-PL" sz="2000" b="1" dirty="0" smtClean="0"/>
              <a:t>CEL</a:t>
            </a:r>
          </a:p>
          <a:p>
            <a:r>
              <a:rPr lang="pl-PL" sz="2000" dirty="0" smtClean="0"/>
              <a:t>Głównym celem badań było porównanie profilu oraz identyfikacja immunoreaktywnych białek  pochodzących z frakcji protoplazmatycznej pięciu szczepów bakterii z rodzaju </a:t>
            </a:r>
            <a:r>
              <a:rPr lang="pl-PL" sz="2000" i="1" dirty="0" err="1" smtClean="0"/>
              <a:t>Lactobacillus</a:t>
            </a:r>
            <a:r>
              <a:rPr lang="pl-PL" sz="2000" i="1" dirty="0" smtClean="0"/>
              <a:t>,</a:t>
            </a:r>
            <a:r>
              <a:rPr lang="pl-PL" sz="2000" dirty="0" smtClean="0"/>
              <a:t> które są powszechnie stosowane w fermentacji żywności i są popularnym składnikiem preparatów </a:t>
            </a:r>
            <a:r>
              <a:rPr lang="pl-PL" sz="2000" dirty="0" err="1" smtClean="0"/>
              <a:t>probiotycznych</a:t>
            </a:r>
            <a:r>
              <a:rPr lang="pl-PL" sz="2000" dirty="0" smtClean="0"/>
              <a:t>. </a:t>
            </a:r>
          </a:p>
          <a:p>
            <a:endParaRPr lang="pl-PL" sz="2000" b="1" dirty="0"/>
          </a:p>
          <a:p>
            <a:r>
              <a:rPr lang="pl-PL" b="1" dirty="0" smtClean="0"/>
              <a:t>Badane szczepy to: </a:t>
            </a:r>
          </a:p>
          <a:p>
            <a:pPr marL="342900" indent="-342900">
              <a:buAutoNum type="arabicParenR"/>
            </a:pPr>
            <a:r>
              <a:rPr lang="pl-PL" b="1" i="1" dirty="0" smtClean="0"/>
              <a:t>L. </a:t>
            </a:r>
            <a:r>
              <a:rPr lang="pl-PL" b="1" i="1" dirty="0" err="1" smtClean="0"/>
              <a:t>casei</a:t>
            </a:r>
            <a:r>
              <a:rPr lang="pl-PL" b="1" dirty="0" smtClean="0"/>
              <a:t> 2K, </a:t>
            </a:r>
            <a:endParaRPr lang="pl-PL" b="1" dirty="0"/>
          </a:p>
          <a:p>
            <a:pPr marL="342900" indent="-342900">
              <a:buAutoNum type="arabicParenR"/>
            </a:pPr>
            <a:r>
              <a:rPr lang="pl-PL" b="1" i="1" dirty="0" smtClean="0"/>
              <a:t>L.</a:t>
            </a:r>
            <a:r>
              <a:rPr lang="pl-PL" b="1" dirty="0" smtClean="0"/>
              <a:t> </a:t>
            </a:r>
            <a:r>
              <a:rPr lang="pl-PL" b="1" i="1" dirty="0" err="1" smtClean="0"/>
              <a:t>delbruecki</a:t>
            </a:r>
            <a:r>
              <a:rPr lang="pl-PL" b="1" i="1" dirty="0" smtClean="0"/>
              <a:t> </a:t>
            </a:r>
            <a:r>
              <a:rPr lang="pl-PL" b="1" dirty="0" err="1" smtClean="0"/>
              <a:t>subsp</a:t>
            </a:r>
            <a:r>
              <a:rPr lang="pl-PL" b="1" dirty="0" smtClean="0"/>
              <a:t>.</a:t>
            </a:r>
            <a:r>
              <a:rPr lang="pl-PL" b="1" i="1" dirty="0" smtClean="0"/>
              <a:t> </a:t>
            </a:r>
            <a:r>
              <a:rPr lang="pl-PL" b="1" i="1" dirty="0" err="1" smtClean="0"/>
              <a:t>bulgaricus</a:t>
            </a:r>
            <a:r>
              <a:rPr lang="pl-PL" b="1" dirty="0" smtClean="0"/>
              <a:t> 151, </a:t>
            </a:r>
          </a:p>
          <a:p>
            <a:pPr marL="342900" indent="-342900">
              <a:buAutoNum type="arabicParenR"/>
            </a:pPr>
            <a:r>
              <a:rPr lang="pl-PL" b="1" i="1" dirty="0" smtClean="0"/>
              <a:t>L. </a:t>
            </a:r>
            <a:r>
              <a:rPr lang="pl-PL" b="1" i="1" dirty="0" err="1" smtClean="0"/>
              <a:t>plantarum</a:t>
            </a:r>
            <a:r>
              <a:rPr lang="pl-PL" b="1" dirty="0" smtClean="0"/>
              <a:t> W42, </a:t>
            </a:r>
          </a:p>
          <a:p>
            <a:pPr marL="342900" indent="-342900">
              <a:buAutoNum type="arabicParenR"/>
            </a:pPr>
            <a:r>
              <a:rPr lang="pl-PL" b="1" i="1" dirty="0" smtClean="0"/>
              <a:t>L. </a:t>
            </a:r>
            <a:r>
              <a:rPr lang="pl-PL" b="1" i="1" dirty="0" err="1" smtClean="0"/>
              <a:t>rhamnosus</a:t>
            </a:r>
            <a:r>
              <a:rPr lang="pl-PL" b="1" i="1" dirty="0" smtClean="0"/>
              <a:t> </a:t>
            </a:r>
            <a:r>
              <a:rPr lang="pl-PL" b="1" dirty="0" smtClean="0"/>
              <a:t>GG  </a:t>
            </a:r>
          </a:p>
          <a:p>
            <a:pPr marL="342900" indent="-342900">
              <a:buAutoNum type="arabicParenR"/>
            </a:pPr>
            <a:r>
              <a:rPr lang="pl-PL" b="1" i="1" dirty="0" smtClean="0"/>
              <a:t>L. </a:t>
            </a:r>
            <a:r>
              <a:rPr lang="pl-PL" b="1" i="1" dirty="0" err="1" smtClean="0"/>
              <a:t>salivarius</a:t>
            </a:r>
            <a:r>
              <a:rPr lang="pl-PL" b="1" dirty="0" smtClean="0"/>
              <a:t> AWH. </a:t>
            </a:r>
          </a:p>
        </p:txBody>
      </p:sp>
      <p:pic>
        <p:nvPicPr>
          <p:cNvPr id="13314" name="Picture 2" descr="Foto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053421" cy="281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164288" y="6494386"/>
            <a:ext cx="1800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 smtClean="0"/>
              <a:t>https://zdrowie.pap.pl/byc-zdrowym/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6605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37942" y="1890073"/>
            <a:ext cx="8784976" cy="4536504"/>
            <a:chOff x="179512" y="2204864"/>
            <a:chExt cx="8784976" cy="4536504"/>
          </a:xfrm>
        </p:grpSpPr>
        <p:sp>
          <p:nvSpPr>
            <p:cNvPr id="25" name="Prostokąt zaokrąglony 24"/>
            <p:cNvSpPr/>
            <p:nvPr/>
          </p:nvSpPr>
          <p:spPr>
            <a:xfrm>
              <a:off x="179512" y="2204864"/>
              <a:ext cx="8784976" cy="45365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6" name="Grupa 15"/>
            <p:cNvGrpSpPr/>
            <p:nvPr/>
          </p:nvGrpSpPr>
          <p:grpSpPr>
            <a:xfrm>
              <a:off x="419708" y="2263256"/>
              <a:ext cx="7650246" cy="4478112"/>
              <a:chOff x="389764" y="1091781"/>
              <a:chExt cx="7650246" cy="4478112"/>
            </a:xfrm>
          </p:grpSpPr>
          <p:pic>
            <p:nvPicPr>
              <p:cNvPr id="2" name="Obraz 1"/>
              <p:cNvPicPr>
                <a:picLocks noChangeAspect="1"/>
              </p:cNvPicPr>
              <p:nvPr/>
            </p:nvPicPr>
            <p:blipFill rotWithShape="1">
              <a:blip r:embed="rId2"/>
              <a:srcRect l="390" t="25679" r="59974" b="10090"/>
              <a:stretch/>
            </p:blipFill>
            <p:spPr>
              <a:xfrm>
                <a:off x="615334" y="1091781"/>
                <a:ext cx="2975850" cy="217385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" name="Obraz 2"/>
              <p:cNvPicPr>
                <a:picLocks noChangeAspect="1"/>
              </p:cNvPicPr>
              <p:nvPr/>
            </p:nvPicPr>
            <p:blipFill rotWithShape="1">
              <a:blip r:embed="rId2"/>
              <a:srcRect l="1117" t="2759" r="7194" b="10578"/>
              <a:stretch/>
            </p:blipFill>
            <p:spPr>
              <a:xfrm>
                <a:off x="1013102" y="2842005"/>
                <a:ext cx="6402515" cy="272788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" name="Picture 4" descr="Znalezione obrazy dla zapytania 2DE  + immunoblott bacteria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64" y="3501008"/>
                <a:ext cx="3426991" cy="1584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az 4"/>
              <p:cNvPicPr>
                <a:picLocks noChangeAspect="1"/>
              </p:cNvPicPr>
              <p:nvPr/>
            </p:nvPicPr>
            <p:blipFill rotWithShape="1">
              <a:blip r:embed="rId2"/>
              <a:srcRect l="81482" t="35544" b="27242"/>
              <a:stretch/>
            </p:blipFill>
            <p:spPr>
              <a:xfrm>
                <a:off x="6649710" y="3825727"/>
                <a:ext cx="1390300" cy="125945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6" name="Strzałka w dół 5"/>
              <p:cNvSpPr/>
              <p:nvPr/>
            </p:nvSpPr>
            <p:spPr>
              <a:xfrm>
                <a:off x="2110232" y="3208023"/>
                <a:ext cx="216024" cy="324036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pic>
        <p:nvPicPr>
          <p:cNvPr id="11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3"/>
          <a:stretch/>
        </p:blipFill>
        <p:spPr bwMode="auto">
          <a:xfrm>
            <a:off x="5452022" y="6597352"/>
            <a:ext cx="4889919" cy="18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a 23"/>
          <p:cNvGrpSpPr/>
          <p:nvPr/>
        </p:nvGrpSpPr>
        <p:grpSpPr>
          <a:xfrm>
            <a:off x="686330" y="404664"/>
            <a:ext cx="7931647" cy="1354536"/>
            <a:chOff x="686330" y="778320"/>
            <a:chExt cx="7931647" cy="1354536"/>
          </a:xfrm>
        </p:grpSpPr>
        <p:pic>
          <p:nvPicPr>
            <p:cNvPr id="3074" name="Picture 2" descr="Znalezione obrazy dla zapytania bakteria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993" y="903057"/>
              <a:ext cx="1448772" cy="1086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Znalezione obrazy dla zapytania laboratorium mikrobiologiczn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972" y="892561"/>
              <a:ext cx="1646550" cy="10970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pole tekstowe 18"/>
            <p:cNvSpPr txBox="1"/>
            <p:nvPr/>
          </p:nvSpPr>
          <p:spPr>
            <a:xfrm>
              <a:off x="4938760" y="1127281"/>
              <a:ext cx="3233640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b="1" dirty="0" smtClean="0"/>
                <a:t>Frakcjonowanie białek bakteryjnych wg. </a:t>
              </a:r>
              <a:r>
                <a:rPr lang="en-US" altLang="en-US" b="1" dirty="0" err="1">
                  <a:ln w="0"/>
                </a:rPr>
                <a:t>Bäuerl</a:t>
              </a:r>
              <a:r>
                <a:rPr lang="en-US" altLang="en-US" b="1" dirty="0">
                  <a:ln w="0"/>
                </a:rPr>
                <a:t> (2010</a:t>
              </a:r>
              <a:r>
                <a:rPr lang="en-US" altLang="en-US" b="1" dirty="0" smtClean="0">
                  <a:ln w="0"/>
                </a:rPr>
                <a:t>) </a:t>
              </a:r>
              <a:endParaRPr lang="pl-PL" b="1" dirty="0"/>
            </a:p>
          </p:txBody>
        </p:sp>
        <p:sp>
          <p:nvSpPr>
            <p:cNvPr id="22" name="Strzałka w dół 21"/>
            <p:cNvSpPr/>
            <p:nvPr/>
          </p:nvSpPr>
          <p:spPr>
            <a:xfrm rot="16200000">
              <a:off x="2537774" y="1288428"/>
              <a:ext cx="216024" cy="3240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Strzałka w dół 22"/>
            <p:cNvSpPr/>
            <p:nvPr/>
          </p:nvSpPr>
          <p:spPr>
            <a:xfrm rot="16200000">
              <a:off x="4626006" y="1287558"/>
              <a:ext cx="216024" cy="3240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rostokąt zaokrąglony 19"/>
            <p:cNvSpPr/>
            <p:nvPr/>
          </p:nvSpPr>
          <p:spPr>
            <a:xfrm>
              <a:off x="686330" y="778320"/>
              <a:ext cx="7931647" cy="135453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aphicFrame>
        <p:nvGraphicFramePr>
          <p:cNvPr id="21" name="Tabe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898644"/>
              </p:ext>
            </p:extLst>
          </p:nvPr>
        </p:nvGraphicFramePr>
        <p:xfrm>
          <a:off x="4774497" y="1759998"/>
          <a:ext cx="3613927" cy="1669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776"/>
                <a:gridCol w="1284375"/>
                <a:gridCol w="1164776"/>
              </a:tblGrid>
              <a:tr h="547514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solidFill>
                            <a:schemeClr val="tx1"/>
                          </a:solidFill>
                        </a:rPr>
                        <a:t>Immunoglobuliny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Surowica</a:t>
                      </a:r>
                      <a:r>
                        <a:rPr lang="pl-PL" sz="1100" baseline="0" dirty="0" smtClean="0"/>
                        <a:t> alergików</a:t>
                      </a:r>
                      <a:endParaRPr lang="en-US" sz="1100" dirty="0"/>
                    </a:p>
                  </a:txBody>
                  <a:tcPr marL="68580" marR="6858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Surowica osób zdrowych</a:t>
                      </a:r>
                      <a:endParaRPr lang="en-US" sz="1100" dirty="0"/>
                    </a:p>
                  </a:txBody>
                  <a:tcPr marL="68580" marR="68580"/>
                </a:tc>
              </a:tr>
              <a:tr h="560744">
                <a:tc>
                  <a:txBody>
                    <a:bodyPr/>
                    <a:lstStyle/>
                    <a:p>
                      <a:r>
                        <a:rPr lang="pl-PL" sz="1100" b="1" dirty="0" smtClean="0"/>
                        <a:t>Poziom</a:t>
                      </a:r>
                      <a:r>
                        <a:rPr lang="pl-PL" sz="1100" b="1" baseline="0" dirty="0" smtClean="0"/>
                        <a:t> całkowity IgE [</a:t>
                      </a:r>
                      <a:r>
                        <a:rPr lang="pl-PL" sz="1100" b="1" baseline="0" dirty="0" err="1" smtClean="0"/>
                        <a:t>kU</a:t>
                      </a:r>
                      <a:r>
                        <a:rPr lang="pl-PL" sz="1100" b="1" baseline="0" dirty="0" smtClean="0"/>
                        <a:t>/l]</a:t>
                      </a:r>
                      <a:endParaRPr lang="en-US" sz="1100" b="1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797</a:t>
                      </a:r>
                    </a:p>
                    <a:p>
                      <a:pPr algn="ctr"/>
                      <a:r>
                        <a:rPr lang="pl-PL" sz="1100" dirty="0" smtClean="0"/>
                        <a:t>[113-987,37]</a:t>
                      </a:r>
                      <a:endParaRPr lang="en-US" sz="1100" dirty="0"/>
                    </a:p>
                  </a:txBody>
                  <a:tcPr marL="68580" marR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28,7</a:t>
                      </a:r>
                    </a:p>
                    <a:p>
                      <a:pPr algn="ctr"/>
                      <a:r>
                        <a:rPr lang="pl-PL" sz="1100" dirty="0" smtClean="0"/>
                        <a:t>[2,4-44,9]</a:t>
                      </a:r>
                      <a:endParaRPr lang="en-US" sz="1100" dirty="0"/>
                    </a:p>
                  </a:txBody>
                  <a:tcPr marL="68580" marR="68580" anchor="ctr"/>
                </a:tc>
              </a:tr>
              <a:tr h="560744">
                <a:tc>
                  <a:txBody>
                    <a:bodyPr/>
                    <a:lstStyle/>
                    <a:p>
                      <a:r>
                        <a:rPr lang="pl-PL" sz="1100" b="1" dirty="0" smtClean="0"/>
                        <a:t>Poziom całkowity</a:t>
                      </a:r>
                      <a:r>
                        <a:rPr lang="pl-PL" sz="1100" b="1" baseline="0" dirty="0" smtClean="0"/>
                        <a:t> IgG [mg/ml]</a:t>
                      </a:r>
                      <a:endParaRPr lang="en-US" sz="1100" b="1" dirty="0"/>
                    </a:p>
                  </a:txBody>
                  <a:tcPr marL="68580" marR="6858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10,7</a:t>
                      </a:r>
                    </a:p>
                    <a:p>
                      <a:pPr algn="ctr"/>
                      <a:r>
                        <a:rPr lang="pl-PL" sz="1100" dirty="0" smtClean="0"/>
                        <a:t>[7,6-17,6]</a:t>
                      </a:r>
                      <a:endParaRPr lang="en-US" sz="1100" dirty="0"/>
                    </a:p>
                  </a:txBody>
                  <a:tcPr marL="68580" marR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3,92</a:t>
                      </a:r>
                    </a:p>
                    <a:p>
                      <a:pPr algn="ctr"/>
                      <a:r>
                        <a:rPr lang="pl-PL" sz="1100" dirty="0" smtClean="0"/>
                        <a:t>[2,4-8,6]</a:t>
                      </a:r>
                      <a:endParaRPr lang="en-US" sz="1100" dirty="0"/>
                    </a:p>
                  </a:txBody>
                  <a:tcPr marL="68580" marR="68580" anchor="ctr"/>
                </a:tc>
              </a:tr>
            </a:tbl>
          </a:graphicData>
        </a:graphic>
      </p:graphicFrame>
      <p:pic>
        <p:nvPicPr>
          <p:cNvPr id="26" name="Obraz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9982" y="2232583"/>
            <a:ext cx="336034" cy="7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467545" y="476672"/>
            <a:ext cx="8208911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238500">
              <a:lnSpc>
                <a:spcPct val="90000"/>
              </a:lnSpc>
              <a:spcBef>
                <a:spcPts val="2663"/>
              </a:spcBef>
              <a:buFont typeface="Arial" charset="0"/>
              <a:buChar char="•"/>
              <a:defRPr sz="7400">
                <a:solidFill>
                  <a:schemeClr val="tx1"/>
                </a:solidFill>
                <a:latin typeface="Calibri" pitchFamily="34" charset="0"/>
              </a:defRPr>
            </a:lvl1pPr>
            <a:lvl2pPr marL="2428875" indent="-809625" defTabSz="3238500">
              <a:lnSpc>
                <a:spcPct val="90000"/>
              </a:lnSpc>
              <a:spcBef>
                <a:spcPts val="1325"/>
              </a:spcBef>
              <a:buFont typeface="Arial" charset="0"/>
              <a:buChar char="•"/>
              <a:defRPr sz="6300">
                <a:solidFill>
                  <a:schemeClr val="tx1"/>
                </a:solidFill>
                <a:latin typeface="Calibri" pitchFamily="34" charset="0"/>
              </a:defRPr>
            </a:lvl2pPr>
            <a:lvl3pPr marL="4049713" indent="-809625" defTabSz="3238500">
              <a:lnSpc>
                <a:spcPct val="90000"/>
              </a:lnSpc>
              <a:spcBef>
                <a:spcPts val="1325"/>
              </a:spcBef>
              <a:buFont typeface="Arial" charset="0"/>
              <a:buChar char="•"/>
              <a:defRPr sz="5300">
                <a:solidFill>
                  <a:schemeClr val="tx1"/>
                </a:solidFill>
                <a:latin typeface="Calibri" pitchFamily="34" charset="0"/>
              </a:defRPr>
            </a:lvl3pPr>
            <a:lvl4pPr marL="5668963" indent="-809625" defTabSz="3238500">
              <a:lnSpc>
                <a:spcPct val="90000"/>
              </a:lnSpc>
              <a:spcBef>
                <a:spcPts val="1325"/>
              </a:spcBef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4pPr>
            <a:lvl5pPr marL="7288213" indent="-809625" defTabSz="3238500">
              <a:lnSpc>
                <a:spcPct val="90000"/>
              </a:lnSpc>
              <a:spcBef>
                <a:spcPts val="1325"/>
              </a:spcBef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5pPr>
            <a:lvl6pPr marL="7745413" indent="-809625" defTabSz="3238500" eaLnBrk="0" fontAlgn="base" hangingPunct="0">
              <a:lnSpc>
                <a:spcPct val="90000"/>
              </a:lnSpc>
              <a:spcBef>
                <a:spcPts val="1325"/>
              </a:spcBef>
              <a:spcAft>
                <a:spcPct val="0"/>
              </a:spcAft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6pPr>
            <a:lvl7pPr marL="8202613" indent="-809625" defTabSz="3238500" eaLnBrk="0" fontAlgn="base" hangingPunct="0">
              <a:lnSpc>
                <a:spcPct val="90000"/>
              </a:lnSpc>
              <a:spcBef>
                <a:spcPts val="1325"/>
              </a:spcBef>
              <a:spcAft>
                <a:spcPct val="0"/>
              </a:spcAft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7pPr>
            <a:lvl8pPr marL="8659813" indent="-809625" defTabSz="3238500" eaLnBrk="0" fontAlgn="base" hangingPunct="0">
              <a:lnSpc>
                <a:spcPct val="90000"/>
              </a:lnSpc>
              <a:spcBef>
                <a:spcPts val="1325"/>
              </a:spcBef>
              <a:spcAft>
                <a:spcPct val="0"/>
              </a:spcAft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8pPr>
            <a:lvl9pPr marL="9117013" indent="-809625" defTabSz="3238500" eaLnBrk="0" fontAlgn="base" hangingPunct="0">
              <a:lnSpc>
                <a:spcPct val="90000"/>
              </a:lnSpc>
              <a:spcBef>
                <a:spcPts val="1325"/>
              </a:spcBef>
              <a:spcAft>
                <a:spcPct val="0"/>
              </a:spcAft>
              <a:buFont typeface="Arial" charset="0"/>
              <a:buChar char="•"/>
              <a:defRPr sz="4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3538"/>
              </a:spcBef>
              <a:buFont typeface="Arial" charset="0"/>
              <a:buNone/>
            </a:pPr>
            <a:r>
              <a:rPr lang="pl-PL" altLang="en-US" sz="2000" b="1" dirty="0" smtClean="0"/>
              <a:t>Obecność </a:t>
            </a:r>
            <a:r>
              <a:rPr lang="en-US" altLang="en-US" sz="2000" b="1" dirty="0" err="1" smtClean="0"/>
              <a:t>IgE</a:t>
            </a:r>
            <a:r>
              <a:rPr lang="en-US" altLang="en-US" sz="2000" b="1" dirty="0" smtClean="0"/>
              <a:t>- </a:t>
            </a:r>
            <a:r>
              <a:rPr lang="pl-PL" altLang="en-US" sz="2000" b="1" dirty="0" smtClean="0"/>
              <a:t>i</a:t>
            </a:r>
            <a:r>
              <a:rPr lang="en-US" altLang="en-US" sz="2000" b="1" dirty="0" smtClean="0"/>
              <a:t> IgG-</a:t>
            </a:r>
            <a:r>
              <a:rPr lang="pl-PL" altLang="en-US" sz="2000" b="1" dirty="0" smtClean="0"/>
              <a:t> reaktywnych białek uwidocznionych w profilu białek protoplazmatycznych wyizolowanych z bakterii gatunku </a:t>
            </a:r>
            <a:r>
              <a:rPr lang="pl-PL" altLang="en-US" sz="2000" b="1" i="1" dirty="0" err="1" smtClean="0"/>
              <a:t>Lactobacillus</a:t>
            </a:r>
            <a:endParaRPr lang="en-US" altLang="en-US" sz="2000" b="1" i="1" dirty="0"/>
          </a:p>
        </p:txBody>
      </p:sp>
      <p:grpSp>
        <p:nvGrpSpPr>
          <p:cNvPr id="3" name="Grupa 27"/>
          <p:cNvGrpSpPr>
            <a:grpSpLocks/>
          </p:cNvGrpSpPr>
          <p:nvPr/>
        </p:nvGrpSpPr>
        <p:grpSpPr bwMode="auto">
          <a:xfrm>
            <a:off x="827584" y="1465289"/>
            <a:ext cx="6840760" cy="5040560"/>
            <a:chOff x="10911455" y="27710849"/>
            <a:chExt cx="10406324" cy="8970079"/>
          </a:xfrm>
        </p:grpSpPr>
        <p:pic>
          <p:nvPicPr>
            <p:cNvPr id="4" name="Obraz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55" y="27710849"/>
              <a:ext cx="10406324" cy="8970079"/>
            </a:xfrm>
            <a:prstGeom prst="rect">
              <a:avLst/>
            </a:prstGeom>
            <a:noFill/>
            <a:ln w="9525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rostokąt 4"/>
            <p:cNvSpPr/>
            <p:nvPr/>
          </p:nvSpPr>
          <p:spPr>
            <a:xfrm>
              <a:off x="14663827" y="27798169"/>
              <a:ext cx="6385698" cy="4270710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14086050" y="32191126"/>
              <a:ext cx="6963475" cy="42707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" name="Prostokąt 10"/>
          <p:cNvSpPr/>
          <p:nvPr/>
        </p:nvSpPr>
        <p:spPr>
          <a:xfrm>
            <a:off x="1331640" y="6534834"/>
            <a:ext cx="7708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anty-</a:t>
            </a:r>
            <a:r>
              <a:rPr lang="pl-PL" altLang="pl-PL" sz="12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human</a:t>
            </a:r>
            <a:r>
              <a:rPr lang="pl-PL" altLang="pl-PL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IgG</a:t>
            </a:r>
            <a:r>
              <a:rPr lang="pl-PL" altLang="pl-PL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/Dye800 sygnał </a:t>
            </a:r>
            <a:r>
              <a:rPr lang="pl-PL" altLang="pl-PL" sz="1200" b="1" dirty="0">
                <a:solidFill>
                  <a:srgbClr val="70AD4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zielony </a:t>
            </a:r>
            <a:r>
              <a:rPr lang="pl-PL" altLang="pl-PL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(1:10 000</a:t>
            </a:r>
            <a:r>
              <a:rPr lang="pl-PL" altLang="pl-PL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pl-PL" altLang="pl-PL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anty-</a:t>
            </a:r>
            <a:r>
              <a:rPr lang="pl-PL" altLang="pl-PL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human</a:t>
            </a:r>
            <a:r>
              <a:rPr lang="pl-PL" altLang="pl-PL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sz="1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IgE</a:t>
            </a:r>
            <a:r>
              <a:rPr lang="pl-PL" altLang="pl-PL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/Dye680 sygnał </a:t>
            </a:r>
            <a:r>
              <a:rPr lang="pl-PL" altLang="pl-PL" sz="1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czerwony </a:t>
            </a:r>
            <a:r>
              <a:rPr lang="pl-PL" altLang="pl-PL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(1:500</a:t>
            </a:r>
            <a:r>
              <a:rPr lang="pl-PL" altLang="pl-PL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pl-PL" altLang="pl-PL" sz="12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7740352" y="1518413"/>
            <a:ext cx="11299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Pacjenci alergiczni</a:t>
            </a:r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/>
          </a:p>
          <a:p>
            <a:r>
              <a:rPr lang="pl-PL" b="1" dirty="0" smtClean="0"/>
              <a:t>Osoby zdrowe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8529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/>
          <p:cNvGrpSpPr/>
          <p:nvPr/>
        </p:nvGrpSpPr>
        <p:grpSpPr>
          <a:xfrm>
            <a:off x="1336763" y="1532816"/>
            <a:ext cx="6403589" cy="4200440"/>
            <a:chOff x="1336763" y="1268760"/>
            <a:chExt cx="6403589" cy="4200440"/>
          </a:xfrm>
        </p:grpSpPr>
        <p:grpSp>
          <p:nvGrpSpPr>
            <p:cNvPr id="7" name="Grupa 6"/>
            <p:cNvGrpSpPr/>
            <p:nvPr/>
          </p:nvGrpSpPr>
          <p:grpSpPr>
            <a:xfrm>
              <a:off x="1336763" y="1268760"/>
              <a:ext cx="6403589" cy="4200440"/>
              <a:chOff x="940419" y="1334023"/>
              <a:chExt cx="8538118" cy="4435620"/>
            </a:xfrm>
          </p:grpSpPr>
          <p:pic>
            <p:nvPicPr>
              <p:cNvPr id="5" name="Obraz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640" r="-581"/>
              <a:stretch/>
            </p:blipFill>
            <p:spPr bwMode="auto">
              <a:xfrm>
                <a:off x="940419" y="1334023"/>
                <a:ext cx="8538118" cy="4435620"/>
              </a:xfrm>
              <a:prstGeom prst="rect">
                <a:avLst/>
              </a:prstGeom>
              <a:noFill/>
              <a:ln w="9525">
                <a:solidFill>
                  <a:srgbClr val="66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pole tekstowe 5"/>
              <p:cNvSpPr txBox="1"/>
              <p:nvPr/>
            </p:nvSpPr>
            <p:spPr>
              <a:xfrm>
                <a:off x="2078071" y="5041031"/>
                <a:ext cx="7296810" cy="6830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l-PL" sz="1300" b="1" dirty="0" smtClean="0"/>
                  <a:t>    </a:t>
                </a:r>
                <a:r>
                  <a:rPr lang="pl-PL" sz="1300" b="1" dirty="0" err="1" smtClean="0"/>
                  <a:t>IgE</a:t>
                </a:r>
                <a:r>
                  <a:rPr lang="pl-PL" sz="1300" b="1" dirty="0" smtClean="0"/>
                  <a:t>-reaktywne                   </a:t>
                </a:r>
                <a:r>
                  <a:rPr lang="pl-PL" sz="1300" b="1" dirty="0" err="1" smtClean="0"/>
                  <a:t>IgE</a:t>
                </a:r>
                <a:r>
                  <a:rPr lang="pl-PL" sz="1300" b="1" dirty="0" smtClean="0"/>
                  <a:t>- i IgG-reaktywne 	     </a:t>
                </a:r>
                <a:r>
                  <a:rPr lang="pl-PL" sz="1300" b="1" dirty="0" err="1" smtClean="0"/>
                  <a:t>IgG</a:t>
                </a:r>
                <a:r>
                  <a:rPr lang="pl-PL" sz="1300" b="1" dirty="0" smtClean="0"/>
                  <a:t>-reaktywne</a:t>
                </a:r>
                <a:r>
                  <a:rPr lang="pl-PL" sz="1300" b="1" dirty="0"/>
                  <a:t>	</a:t>
                </a:r>
                <a:r>
                  <a:rPr lang="pl-PL" sz="1300" b="1" dirty="0" smtClean="0"/>
                  <a:t>		                                        Nr. </a:t>
                </a:r>
                <a:r>
                  <a:rPr lang="pl-PL" sz="1300" b="1" dirty="0"/>
                  <a:t>s</a:t>
                </a:r>
                <a:r>
                  <a:rPr lang="pl-PL" sz="1300" b="1" dirty="0" smtClean="0"/>
                  <a:t>zczepu</a:t>
                </a:r>
              </a:p>
              <a:p>
                <a:r>
                  <a:rPr lang="pl-PL" sz="1300" b="1" dirty="0" smtClean="0"/>
                  <a:t> </a:t>
                </a:r>
                <a:endParaRPr lang="en-US" sz="1300" b="1" dirty="0"/>
              </a:p>
            </p:txBody>
          </p:sp>
        </p:grpSp>
        <p:sp>
          <p:nvSpPr>
            <p:cNvPr id="8" name="pole tekstowe 7"/>
            <p:cNvSpPr txBox="1"/>
            <p:nvPr/>
          </p:nvSpPr>
          <p:spPr>
            <a:xfrm rot="16200000">
              <a:off x="-167798" y="2906104"/>
              <a:ext cx="34384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/>
                <a:t>[ względna immunoreaktywność]</a:t>
              </a:r>
              <a:endParaRPr lang="en-US" sz="1400" b="1" dirty="0"/>
            </a:p>
          </p:txBody>
        </p:sp>
      </p:grpSp>
      <p:sp>
        <p:nvSpPr>
          <p:cNvPr id="2" name="Prostokąt 1"/>
          <p:cNvSpPr/>
          <p:nvPr/>
        </p:nvSpPr>
        <p:spPr>
          <a:xfrm>
            <a:off x="1511660" y="548680"/>
            <a:ext cx="5868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altLang="en-US" b="1" dirty="0" smtClean="0">
                <a:solidFill>
                  <a:srgbClr val="000000"/>
                </a:solidFill>
              </a:rPr>
              <a:t>Porównanie profili </a:t>
            </a:r>
            <a:r>
              <a:rPr lang="pl-PL" altLang="en-US" b="1" dirty="0" err="1">
                <a:solidFill>
                  <a:srgbClr val="000000"/>
                </a:solidFill>
              </a:rPr>
              <a:t>IgE</a:t>
            </a:r>
            <a:r>
              <a:rPr lang="pl-PL" altLang="en-US" b="1" dirty="0">
                <a:solidFill>
                  <a:srgbClr val="000000"/>
                </a:solidFill>
              </a:rPr>
              <a:t> i </a:t>
            </a:r>
            <a:r>
              <a:rPr lang="pl-PL" altLang="en-US" b="1" dirty="0" err="1">
                <a:solidFill>
                  <a:srgbClr val="000000"/>
                </a:solidFill>
              </a:rPr>
              <a:t>IgG</a:t>
            </a:r>
            <a:r>
              <a:rPr lang="pl-PL" altLang="en-US" b="1" dirty="0">
                <a:solidFill>
                  <a:srgbClr val="000000"/>
                </a:solidFill>
              </a:rPr>
              <a:t> </a:t>
            </a:r>
            <a:r>
              <a:rPr lang="pl-PL" altLang="en-US" b="1" dirty="0" smtClean="0">
                <a:solidFill>
                  <a:srgbClr val="000000"/>
                </a:solidFill>
              </a:rPr>
              <a:t>reaktywnych białek uzyskanych w wyniku elektroforezy białek protoplazmatycznych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656184" y="5910371"/>
            <a:ext cx="7884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A-numer immunoreaktywnej frakcji białkowej scharakteryzowanej z surowicą alergików</a:t>
            </a:r>
          </a:p>
          <a:p>
            <a:r>
              <a:rPr lang="pl-PL" sz="1200" dirty="0" err="1" smtClean="0"/>
              <a:t>ai</a:t>
            </a:r>
            <a:r>
              <a:rPr lang="pl-PL" sz="1200" dirty="0" smtClean="0"/>
              <a:t> – intensywność sygnału immunoreaktywnej frakcji białkowej scharakteryzowanej z surowicą alergików</a:t>
            </a:r>
          </a:p>
          <a:p>
            <a:r>
              <a:rPr lang="pl-PL" sz="1200" dirty="0" smtClean="0"/>
              <a:t>Z-numer immunoreaktywnej frakcji białkowej scharakteryzowanej z surowicą osób zdrowych</a:t>
            </a:r>
          </a:p>
          <a:p>
            <a:r>
              <a:rPr lang="pl-PL" sz="1200" dirty="0" err="1" smtClean="0"/>
              <a:t>zi</a:t>
            </a:r>
            <a:r>
              <a:rPr lang="pl-PL" sz="1200" dirty="0" smtClean="0"/>
              <a:t> – intensywność sygnału immunoreaktywnej frakcji białkowej scharakteryzowanej z surowicą osób zdrowych</a:t>
            </a:r>
            <a:endParaRPr lang="pl-PL" sz="1200" dirty="0"/>
          </a:p>
        </p:txBody>
      </p:sp>
      <p:grpSp>
        <p:nvGrpSpPr>
          <p:cNvPr id="4" name="Grupa 3"/>
          <p:cNvGrpSpPr/>
          <p:nvPr/>
        </p:nvGrpSpPr>
        <p:grpSpPr>
          <a:xfrm>
            <a:off x="-756592" y="5993720"/>
            <a:ext cx="3528392" cy="675640"/>
            <a:chOff x="-1009980" y="5836195"/>
            <a:chExt cx="3528392" cy="675640"/>
          </a:xfrm>
        </p:grpSpPr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09980" y="5836195"/>
              <a:ext cx="3528392" cy="675640"/>
            </a:xfrm>
            <a:prstGeom prst="rect">
              <a:avLst/>
            </a:prstGeom>
          </p:spPr>
        </p:pic>
        <p:sp>
          <p:nvSpPr>
            <p:cNvPr id="3" name="pole tekstowe 2"/>
            <p:cNvSpPr txBox="1"/>
            <p:nvPr/>
          </p:nvSpPr>
          <p:spPr>
            <a:xfrm>
              <a:off x="107504" y="5957257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 smtClean="0"/>
                <a:t>WI</a:t>
              </a:r>
              <a:endParaRPr lang="pl-P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Ciereszko maldi to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40" y="404663"/>
            <a:ext cx="4579016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0540" y="4005064"/>
            <a:ext cx="27363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POSTĘPY BIOLOGII </a:t>
            </a:r>
            <a:r>
              <a:rPr lang="pl-PL" sz="800" dirty="0" smtClean="0"/>
              <a:t>KOMÓRKI TOM </a:t>
            </a:r>
            <a:r>
              <a:rPr lang="pl-PL" sz="800" dirty="0"/>
              <a:t>42 2015 NR 2 (255–268)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580112" y="1196752"/>
            <a:ext cx="33123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Cztery białka zidentyfikowano jako konserwatywnie immunoreaktywne we wszystkich szczepach</a:t>
            </a:r>
            <a:r>
              <a:rPr lang="pl-PL" b="1" dirty="0" smtClean="0"/>
              <a:t>:</a:t>
            </a:r>
          </a:p>
          <a:p>
            <a:endParaRPr lang="pl-PL" b="1" dirty="0"/>
          </a:p>
          <a:p>
            <a:r>
              <a:rPr lang="pl-PL" sz="2000" b="1" dirty="0"/>
              <a:t> </a:t>
            </a:r>
            <a:r>
              <a:rPr lang="pl-PL" sz="2000" b="1" dirty="0">
                <a:solidFill>
                  <a:srgbClr val="00CC00"/>
                </a:solidFill>
              </a:rPr>
              <a:t>ATP-</a:t>
            </a:r>
            <a:r>
              <a:rPr lang="pl-PL" sz="2000" b="1" dirty="0" err="1">
                <a:solidFill>
                  <a:srgbClr val="00CC00"/>
                </a:solidFill>
              </a:rPr>
              <a:t>synthase</a:t>
            </a:r>
            <a:r>
              <a:rPr lang="pl-PL" sz="2000" dirty="0">
                <a:solidFill>
                  <a:srgbClr val="00CC00"/>
                </a:solidFill>
              </a:rPr>
              <a:t>, </a:t>
            </a:r>
            <a:r>
              <a:rPr lang="pl-PL" sz="2000" b="1" dirty="0">
                <a:solidFill>
                  <a:srgbClr val="00CC00"/>
                </a:solidFill>
              </a:rPr>
              <a:t>Tuf</a:t>
            </a:r>
            <a:r>
              <a:rPr lang="pl-PL" sz="2000" dirty="0">
                <a:solidFill>
                  <a:srgbClr val="00CC00"/>
                </a:solidFill>
              </a:rPr>
              <a:t>, </a:t>
            </a:r>
            <a:endParaRPr lang="pl-PL" sz="2000" dirty="0" smtClean="0">
              <a:solidFill>
                <a:srgbClr val="00CC00"/>
              </a:solidFill>
            </a:endParaRPr>
          </a:p>
          <a:p>
            <a:r>
              <a:rPr lang="pl-PL" sz="2000" b="1" dirty="0" err="1" smtClean="0">
                <a:solidFill>
                  <a:srgbClr val="FFC000"/>
                </a:solidFill>
              </a:rPr>
              <a:t>enolase</a:t>
            </a:r>
            <a:r>
              <a:rPr lang="pl-PL" sz="2000" dirty="0"/>
              <a:t>, </a:t>
            </a:r>
            <a:endParaRPr lang="pl-PL" sz="2000" dirty="0" smtClean="0"/>
          </a:p>
          <a:p>
            <a:r>
              <a:rPr lang="pl-PL" sz="2000" b="1" dirty="0" err="1" smtClean="0">
                <a:solidFill>
                  <a:srgbClr val="FF0000"/>
                </a:solidFill>
              </a:rPr>
              <a:t>groL</a:t>
            </a:r>
            <a:endParaRPr lang="en-US" sz="2000" dirty="0">
              <a:solidFill>
                <a:srgbClr val="FF0000"/>
              </a:solidFill>
            </a:endParaRPr>
          </a:p>
          <a:p>
            <a:endParaRPr lang="pl-PL" dirty="0"/>
          </a:p>
        </p:txBody>
      </p:sp>
      <p:grpSp>
        <p:nvGrpSpPr>
          <p:cNvPr id="6" name="Grupa 5"/>
          <p:cNvGrpSpPr/>
          <p:nvPr/>
        </p:nvGrpSpPr>
        <p:grpSpPr>
          <a:xfrm>
            <a:off x="4280453" y="4134832"/>
            <a:ext cx="3675923" cy="2174488"/>
            <a:chOff x="2333176" y="2492896"/>
            <a:chExt cx="3675923" cy="2174488"/>
          </a:xfrm>
        </p:grpSpPr>
        <p:sp>
          <p:nvSpPr>
            <p:cNvPr id="7" name="Elipsa 6"/>
            <p:cNvSpPr/>
            <p:nvPr/>
          </p:nvSpPr>
          <p:spPr>
            <a:xfrm>
              <a:off x="2333176" y="2492896"/>
              <a:ext cx="2133705" cy="2174488"/>
            </a:xfrm>
            <a:prstGeom prst="ellipse">
              <a:avLst/>
            </a:prstGeom>
            <a:solidFill>
              <a:srgbClr val="54C408">
                <a:alpha val="47059"/>
              </a:srgb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ipsa 7"/>
            <p:cNvSpPr/>
            <p:nvPr/>
          </p:nvSpPr>
          <p:spPr>
            <a:xfrm>
              <a:off x="3875394" y="2492896"/>
              <a:ext cx="2133705" cy="2174488"/>
            </a:xfrm>
            <a:prstGeom prst="ellipse">
              <a:avLst/>
            </a:prstGeom>
            <a:solidFill>
              <a:schemeClr val="accent2">
                <a:alpha val="76863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2953691" y="3418447"/>
              <a:ext cx="26653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 smtClean="0"/>
                <a:t>     5	    4	5</a:t>
              </a:r>
              <a:endParaRPr lang="en-US" sz="2000" b="1" dirty="0"/>
            </a:p>
          </p:txBody>
        </p:sp>
      </p:grpSp>
      <p:sp>
        <p:nvSpPr>
          <p:cNvPr id="5" name="Prostokąt 4"/>
          <p:cNvSpPr/>
          <p:nvPr/>
        </p:nvSpPr>
        <p:spPr>
          <a:xfrm>
            <a:off x="2915816" y="6300028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CC00"/>
                </a:solidFill>
              </a:rPr>
              <a:t>IgG</a:t>
            </a:r>
            <a:r>
              <a:rPr lang="pl-PL" b="1" dirty="0">
                <a:solidFill>
                  <a:srgbClr val="00CC00"/>
                </a:solidFill>
              </a:rPr>
              <a:t>-reaktywne </a:t>
            </a:r>
            <a:r>
              <a:rPr lang="pl-PL" b="1" dirty="0"/>
              <a:t>	  </a:t>
            </a:r>
            <a:r>
              <a:rPr lang="pl-PL" b="1" dirty="0" err="1">
                <a:solidFill>
                  <a:srgbClr val="FFC000"/>
                </a:solidFill>
              </a:rPr>
              <a:t>IgE</a:t>
            </a:r>
            <a:r>
              <a:rPr lang="pl-PL" b="1" dirty="0">
                <a:solidFill>
                  <a:srgbClr val="FFC000"/>
                </a:solidFill>
              </a:rPr>
              <a:t>- i </a:t>
            </a:r>
            <a:r>
              <a:rPr lang="pl-PL" b="1" dirty="0" err="1" smtClean="0">
                <a:solidFill>
                  <a:srgbClr val="FFC000"/>
                </a:solidFill>
              </a:rPr>
              <a:t>IgG</a:t>
            </a:r>
            <a:r>
              <a:rPr lang="pl-PL" b="1" dirty="0" smtClean="0">
                <a:solidFill>
                  <a:srgbClr val="FFC000"/>
                </a:solidFill>
              </a:rPr>
              <a:t>-reaktywne      </a:t>
            </a:r>
            <a:r>
              <a:rPr lang="pl-PL" b="1" dirty="0" err="1">
                <a:solidFill>
                  <a:srgbClr val="FF0000"/>
                </a:solidFill>
              </a:rPr>
              <a:t>IgE</a:t>
            </a:r>
            <a:r>
              <a:rPr lang="pl-PL" b="1" dirty="0">
                <a:solidFill>
                  <a:srgbClr val="FF0000"/>
                </a:solidFill>
              </a:rPr>
              <a:t>-reaktywne</a:t>
            </a:r>
          </a:p>
        </p:txBody>
      </p:sp>
    </p:spTree>
    <p:extLst>
      <p:ext uri="{BB962C8B-B14F-4D97-AF65-F5344CB8AC3E}">
        <p14:creationId xmlns:p14="http://schemas.microsoft.com/office/powerpoint/2010/main" val="33317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598051"/>
              </p:ext>
            </p:extLst>
          </p:nvPr>
        </p:nvGraphicFramePr>
        <p:xfrm>
          <a:off x="179512" y="548680"/>
          <a:ext cx="8784976" cy="5980236"/>
        </p:xfrm>
        <a:graphic>
          <a:graphicData uri="http://schemas.openxmlformats.org/drawingml/2006/table">
            <a:tbl>
              <a:tblPr/>
              <a:tblGrid>
                <a:gridCol w="2479178"/>
                <a:gridCol w="1208562"/>
                <a:gridCol w="1136796"/>
                <a:gridCol w="1001923"/>
                <a:gridCol w="869518"/>
                <a:gridCol w="749265"/>
                <a:gridCol w="1339734"/>
              </a:tblGrid>
              <a:tr h="291356"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Nazwa </a:t>
                      </a:r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białka</a:t>
                      </a:r>
                    </a:p>
                    <a:p>
                      <a:pPr algn="l" fontAlgn="b"/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pl-P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Funkcja</a:t>
                      </a:r>
                    </a:p>
                    <a:p>
                      <a:pPr algn="l" fontAlgn="b"/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Czestość</a:t>
                      </a:r>
                      <a:r>
                        <a:rPr lang="pl-PL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identyfikacji w szczepach (%)</a:t>
                      </a:r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1400" dirty="0" err="1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AlgPred</a:t>
                      </a:r>
                      <a:endParaRPr lang="pl-PL" sz="1400" dirty="0" smtClean="0">
                        <a:solidFill>
                          <a:srgbClr val="00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0" marR="8170" marT="81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</a:rPr>
                        <a:t>iedb.org</a:t>
                      </a:r>
                    </a:p>
                  </a:txBody>
                  <a:tcPr marL="6128" marR="6128" marT="81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AllergenOnline</a:t>
                      </a:r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b"/>
                      <a:endParaRPr lang="pl-P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(8-mer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dopasowanie)</a:t>
                      </a:r>
                      <a:endParaRPr lang="pl-PL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323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Alergen*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Sekwencja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alergenowa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Organizm/</a:t>
                      </a:r>
                    </a:p>
                    <a:p>
                      <a:pPr algn="ctr" fontAlgn="b"/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białko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molecular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chaperone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GroEL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groL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białko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stresowe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1474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molecular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chaperone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DnaK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białko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stresowe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Zdefiniowany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IAGLNVLRIINEPTAAAIAYGLD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Trawy, kurz/ hsp70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Cla</a:t>
                      </a:r>
                      <a:r>
                        <a:rPr lang="pl-PL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h IV, Pen c 19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324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L-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lactate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dehydrogenase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łańcuch oddechowy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324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tagatose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1,6-diphosphate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aldolase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metabolizm laktozy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elongation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factor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Ts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translacja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324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elongation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factor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Tu (tuf)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translacja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Zdefiniowany</a:t>
                      </a:r>
                      <a:endParaRPr lang="pl-PL" sz="1400" dirty="0"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51474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2,3-bisphosphoglycerate-dependent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phosphoglycerate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glikoliza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405830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enolase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pl-PL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eno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glikoliza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Zdefiniowany</a:t>
                      </a:r>
                      <a:endParaRPr lang="pl-PL" sz="1400" dirty="0"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PTGAKTFAEALRIGSEVYHNLKSL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Trawy/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enolaza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Alt a 11, 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Asp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f 12, 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Hev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b 9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pyruvate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kinase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glikoliza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dirty="0"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phosphoglycerate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kinase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glikoliza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405545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type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 glyceraldehyde-3-phosphate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dehydrogenase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glikoliza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fructose-1,6-bisphosphate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aldolase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glikoliza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elongation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factor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G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translacja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206582"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ATP 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synthase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(atps)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synteza ATP</a:t>
                      </a: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Potencjalny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128" marR="6128" marT="817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2125533" y="4462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Analiza </a:t>
            </a:r>
            <a:r>
              <a:rPr lang="pl-PL" b="1" i="1" dirty="0" smtClean="0"/>
              <a:t>in </a:t>
            </a:r>
            <a:r>
              <a:rPr lang="pl-PL" b="1" i="1" dirty="0" err="1" smtClean="0"/>
              <a:t>silico</a:t>
            </a:r>
            <a:r>
              <a:rPr lang="pl-PL" b="1" i="1" dirty="0" smtClean="0"/>
              <a:t> </a:t>
            </a:r>
            <a:r>
              <a:rPr lang="pl-PL" b="1" dirty="0" smtClean="0"/>
              <a:t>białek potencjalnie alergennych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9125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467544" y="5157192"/>
            <a:ext cx="7848872" cy="9660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611560" y="764782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rgbClr val="FF0000"/>
                </a:solidFill>
              </a:rPr>
              <a:t>Podsumowanie eksperymentu</a:t>
            </a:r>
          </a:p>
        </p:txBody>
      </p:sp>
      <p:sp>
        <p:nvSpPr>
          <p:cNvPr id="9" name="Prostokąt 8"/>
          <p:cNvSpPr/>
          <p:nvPr/>
        </p:nvSpPr>
        <p:spPr>
          <a:xfrm>
            <a:off x="564898" y="1321891"/>
            <a:ext cx="818356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dirty="0" smtClean="0"/>
              <a:t>1. Profil białek protoplazmatycznych bakterii </a:t>
            </a:r>
            <a:r>
              <a:rPr lang="pl-PL" dirty="0"/>
              <a:t>różni się znacznie w zależności od </a:t>
            </a:r>
            <a:r>
              <a:rPr lang="pl-PL" dirty="0" smtClean="0"/>
              <a:t>	szczepu</a:t>
            </a:r>
            <a:r>
              <a:rPr lang="pl-PL" dirty="0"/>
              <a:t>.</a:t>
            </a:r>
            <a:br>
              <a:rPr lang="pl-PL" dirty="0"/>
            </a:br>
            <a:r>
              <a:rPr lang="pl-PL" dirty="0" smtClean="0"/>
              <a:t>2. Pojedyncze </a:t>
            </a:r>
            <a:r>
              <a:rPr lang="pl-PL" dirty="0"/>
              <a:t>białka bakteryjne wykazują </a:t>
            </a:r>
            <a:r>
              <a:rPr lang="pl-PL" dirty="0" smtClean="0"/>
              <a:t>zróżnicowany </a:t>
            </a:r>
            <a:r>
              <a:rPr lang="pl-PL" dirty="0"/>
              <a:t>potencjał </a:t>
            </a:r>
            <a:r>
              <a:rPr lang="pl-PL" dirty="0" smtClean="0"/>
              <a:t>wiązania </a:t>
            </a:r>
            <a:r>
              <a:rPr lang="pl-PL" dirty="0"/>
              <a:t>z </a:t>
            </a:r>
            <a:r>
              <a:rPr lang="pl-PL" dirty="0" smtClean="0"/>
              <a:t>	przeciwciałami </a:t>
            </a:r>
            <a:r>
              <a:rPr lang="pl-PL" dirty="0" err="1"/>
              <a:t>IgE</a:t>
            </a:r>
            <a:r>
              <a:rPr lang="pl-PL" dirty="0"/>
              <a:t> i </a:t>
            </a:r>
            <a:r>
              <a:rPr lang="pl-PL" dirty="0" err="1"/>
              <a:t>IgG</a:t>
            </a:r>
            <a:r>
              <a:rPr lang="pl-PL" dirty="0"/>
              <a:t> </a:t>
            </a:r>
            <a:r>
              <a:rPr lang="pl-PL" dirty="0" err="1" smtClean="0"/>
              <a:t>ludziej</a:t>
            </a:r>
            <a:r>
              <a:rPr lang="pl-PL" dirty="0" smtClean="0"/>
              <a:t> surowicy pochodzącej </a:t>
            </a:r>
            <a:r>
              <a:rPr lang="pl-PL" dirty="0"/>
              <a:t>od </a:t>
            </a:r>
            <a:r>
              <a:rPr lang="pl-PL" dirty="0" smtClean="0"/>
              <a:t>pacjentów 	alergicznych </a:t>
            </a:r>
            <a:r>
              <a:rPr lang="pl-PL" dirty="0"/>
              <a:t>i </a:t>
            </a:r>
            <a:r>
              <a:rPr lang="pl-PL" dirty="0" smtClean="0"/>
              <a:t>osób zdrowych</a:t>
            </a:r>
            <a:r>
              <a:rPr lang="pl-PL" dirty="0"/>
              <a:t>.</a:t>
            </a:r>
            <a:br>
              <a:rPr lang="pl-PL" dirty="0"/>
            </a:br>
            <a:r>
              <a:rPr lang="pl-PL" dirty="0" smtClean="0"/>
              <a:t>3. Zdecydowaną </a:t>
            </a:r>
            <a:r>
              <a:rPr lang="pl-PL" dirty="0"/>
              <a:t>większość zidentyfikowanych białek </a:t>
            </a:r>
            <a:r>
              <a:rPr lang="pl-PL" dirty="0" smtClean="0"/>
              <a:t>immunoreaktywnych stanowią 	białka konserwatywne</a:t>
            </a:r>
            <a:r>
              <a:rPr lang="pl-PL" dirty="0"/>
              <a:t>, zaangażowane w podstawowe procesy </a:t>
            </a:r>
            <a:r>
              <a:rPr lang="pl-PL" dirty="0" smtClean="0"/>
              <a:t>komórkowe.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4. We </a:t>
            </a:r>
            <a:r>
              <a:rPr lang="pl-PL" dirty="0"/>
              <a:t>wszystkich </a:t>
            </a:r>
            <a:r>
              <a:rPr lang="pl-PL" dirty="0" smtClean="0"/>
              <a:t>szczepach bakterii stwierdzono obecność immunoreaktywnej 	</a:t>
            </a:r>
            <a:r>
              <a:rPr lang="pl-PL" dirty="0" err="1" smtClean="0"/>
              <a:t>enolazy</a:t>
            </a:r>
            <a:r>
              <a:rPr lang="pl-PL" dirty="0" smtClean="0"/>
              <a:t>, białka </a:t>
            </a:r>
            <a:r>
              <a:rPr lang="pl-PL" dirty="0" err="1" smtClean="0"/>
              <a:t>chaperon</a:t>
            </a:r>
            <a:r>
              <a:rPr lang="pl-PL" dirty="0" smtClean="0"/>
              <a:t> </a:t>
            </a:r>
            <a:r>
              <a:rPr lang="pl-PL" dirty="0" err="1"/>
              <a:t>GroL</a:t>
            </a:r>
            <a:r>
              <a:rPr lang="pl-PL" dirty="0"/>
              <a:t>, </a:t>
            </a:r>
            <a:r>
              <a:rPr lang="pl-PL" dirty="0" err="1" smtClean="0"/>
              <a:t>syntazy</a:t>
            </a:r>
            <a:r>
              <a:rPr lang="pl-PL" dirty="0" smtClean="0"/>
              <a:t> </a:t>
            </a:r>
            <a:r>
              <a:rPr lang="pl-PL" dirty="0"/>
              <a:t>ATP i </a:t>
            </a:r>
            <a:r>
              <a:rPr lang="pl-PL" dirty="0" smtClean="0"/>
              <a:t>czynnika elongacji Tu.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5. </a:t>
            </a:r>
            <a:r>
              <a:rPr lang="pl-PL" dirty="0" err="1" smtClean="0"/>
              <a:t>Enolaza</a:t>
            </a:r>
            <a:r>
              <a:rPr lang="pl-PL" dirty="0" smtClean="0"/>
              <a:t> </a:t>
            </a:r>
            <a:r>
              <a:rPr lang="pl-PL" dirty="0"/>
              <a:t>i białko ochronne </a:t>
            </a:r>
            <a:r>
              <a:rPr lang="pl-PL" dirty="0" err="1"/>
              <a:t>DnaK</a:t>
            </a:r>
            <a:r>
              <a:rPr lang="pl-PL" dirty="0"/>
              <a:t> mogą być uważane za źródło </a:t>
            </a:r>
            <a:r>
              <a:rPr lang="pl-PL" dirty="0" smtClean="0"/>
              <a:t>alergennych </a:t>
            </a:r>
            <a:r>
              <a:rPr lang="pl-PL" dirty="0" err="1"/>
              <a:t>epitopów</a:t>
            </a:r>
            <a:r>
              <a:rPr lang="pl-PL" dirty="0"/>
              <a:t> </a:t>
            </a:r>
            <a:r>
              <a:rPr lang="pl-PL" dirty="0" smtClean="0"/>
              <a:t>	powodujących </a:t>
            </a:r>
            <a:r>
              <a:rPr lang="pl-PL" dirty="0"/>
              <a:t>reaktywność krzyżową antygenów </a:t>
            </a:r>
            <a:r>
              <a:rPr lang="pl-PL" dirty="0" smtClean="0"/>
              <a:t>w stosunku do pyłków 	traw </a:t>
            </a:r>
            <a:r>
              <a:rPr lang="pl-PL" dirty="0"/>
              <a:t>i </a:t>
            </a:r>
            <a:r>
              <a:rPr lang="pl-PL" dirty="0" smtClean="0"/>
              <a:t>alergenów </a:t>
            </a:r>
            <a:r>
              <a:rPr lang="pl-PL" dirty="0"/>
              <a:t>roztoczy.</a:t>
            </a:r>
            <a:endParaRPr lang="pl-PL" dirty="0" smtClean="0">
              <a:solidFill>
                <a:prstClr val="black"/>
              </a:solidFill>
            </a:endParaRPr>
          </a:p>
          <a:p>
            <a:pPr lvl="0"/>
            <a:endParaRPr lang="pl-PL" dirty="0">
              <a:solidFill>
                <a:prstClr val="black"/>
              </a:solidFill>
            </a:endParaRPr>
          </a:p>
          <a:p>
            <a:pPr lvl="0"/>
            <a:endParaRPr lang="pl-PL" dirty="0" smtClean="0">
              <a:solidFill>
                <a:prstClr val="black"/>
              </a:solidFill>
            </a:endParaRPr>
          </a:p>
          <a:p>
            <a:pPr lvl="0"/>
            <a:r>
              <a:rPr lang="pl-PL" b="1" dirty="0" smtClean="0">
                <a:solidFill>
                  <a:prstClr val="black"/>
                </a:solidFill>
              </a:rPr>
              <a:t>W </a:t>
            </a:r>
            <a:r>
              <a:rPr lang="pl-PL" b="1" dirty="0">
                <a:solidFill>
                  <a:prstClr val="black"/>
                </a:solidFill>
              </a:rPr>
              <a:t>przyszłości rozważyć włączenie analizy immunoreaktywności białek bakterii fermentacji mlekowej jako dodatkowego wyróżnika bezpieczeństwa żywności fermentowanej. </a:t>
            </a:r>
          </a:p>
        </p:txBody>
      </p:sp>
    </p:spTree>
    <p:extLst>
      <p:ext uri="{BB962C8B-B14F-4D97-AF65-F5344CB8AC3E}">
        <p14:creationId xmlns:p14="http://schemas.microsoft.com/office/powerpoint/2010/main" val="231519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585" y="404664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/>
              <a:t>Wykorzystywane </a:t>
            </a:r>
            <a:r>
              <a:rPr lang="pl-PL" sz="2000" dirty="0"/>
              <a:t>w produktach szczepy bakterii o właściwościach </a:t>
            </a:r>
            <a:r>
              <a:rPr lang="pl-PL" sz="2000" dirty="0" err="1"/>
              <a:t>probiotycznych</a:t>
            </a:r>
            <a:r>
              <a:rPr lang="pl-PL" sz="2000" dirty="0"/>
              <a:t> są szczepami </a:t>
            </a:r>
            <a:r>
              <a:rPr lang="pl-PL" sz="2000" dirty="0" smtClean="0"/>
              <a:t>unikatowymi (zgłoszenia patentowe </a:t>
            </a:r>
            <a:r>
              <a:rPr lang="pl-PL" sz="2000" dirty="0"/>
              <a:t>do Polskiego Urzędu Patentowego, Europejskiego Urzędu Patentowego oraz Urzędu Patentowego </a:t>
            </a:r>
            <a:r>
              <a:rPr lang="pl-PL" sz="2000" dirty="0" smtClean="0"/>
              <a:t>USA).</a:t>
            </a:r>
          </a:p>
          <a:p>
            <a:r>
              <a:rPr lang="pl-PL" sz="2000" b="1" dirty="0" err="1" smtClean="0">
                <a:solidFill>
                  <a:srgbClr val="FF0000"/>
                </a:solidFill>
              </a:rPr>
              <a:t>BioticFoods</a:t>
            </a:r>
            <a:r>
              <a:rPr lang="pl-PL" sz="2000" b="1" dirty="0" smtClean="0">
                <a:solidFill>
                  <a:srgbClr val="FF0000"/>
                </a:solidFill>
              </a:rPr>
              <a:t> </a:t>
            </a:r>
            <a:r>
              <a:rPr lang="pl-PL" sz="2000" dirty="0"/>
              <a:t>współpracuje przy opracowywaniu produktów oraz badaniu ich efektywności z </a:t>
            </a:r>
            <a:r>
              <a:rPr lang="pl-PL" sz="2000" b="1" dirty="0">
                <a:solidFill>
                  <a:srgbClr val="FF0000"/>
                </a:solidFill>
              </a:rPr>
              <a:t>Polską Akademią Nauk oraz Uniwersytetami Medycznymi</a:t>
            </a:r>
            <a:r>
              <a:rPr lang="pl-PL" sz="2000" dirty="0"/>
              <a:t>. </a:t>
            </a:r>
          </a:p>
        </p:txBody>
      </p:sp>
      <p:pic>
        <p:nvPicPr>
          <p:cNvPr id="8196" name="Picture 4" descr="Znalezione obrazy dla zapytania PROteinBIOTI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85" y="2852936"/>
            <a:ext cx="776284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8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323528" y="908720"/>
            <a:ext cx="5256584" cy="38884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576" y="2132856"/>
            <a:ext cx="9396412" cy="5486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l-PL" altLang="pl-PL" sz="3200" kern="0" dirty="0" smtClean="0">
                <a:solidFill>
                  <a:schemeClr val="accent6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pl-PL" altLang="pl-PL" sz="3200" kern="0" dirty="0" smtClean="0">
                <a:solidFill>
                  <a:schemeClr val="accent6"/>
                </a:solidFill>
                <a:latin typeface="Calibri" panose="020F0502020204030204" pitchFamily="34" charset="0"/>
                <a:sym typeface="Symbol" pitchFamily="18" charset="2"/>
              </a:rPr>
            </a:br>
            <a:r>
              <a:rPr lang="pl-PL" altLang="pl-PL" sz="2400" kern="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/>
            </a:r>
            <a:br>
              <a:rPr lang="pl-PL" altLang="pl-PL" sz="2400" kern="0" dirty="0" smtClean="0">
                <a:solidFill>
                  <a:schemeClr val="accent6"/>
                </a:solidFill>
                <a:latin typeface="Calibri" panose="020F0502020204030204" pitchFamily="34" charset="0"/>
              </a:rPr>
            </a:br>
            <a:endParaRPr lang="pl-PL" altLang="pl-PL" sz="2400" kern="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717862" y="260648"/>
            <a:ext cx="5331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pl-PL" sz="2400" b="1" u="sng" kern="0" dirty="0" smtClean="0">
                <a:latin typeface="Calibri" panose="020F0502020204030204" pitchFamily="34" charset="0"/>
                <a:sym typeface="Symbol" pitchFamily="18" charset="2"/>
              </a:rPr>
              <a:t>EPIDEMIOLOGIA ALERGII POKARMOWEJ</a:t>
            </a:r>
            <a:endParaRPr lang="pl-PL" altLang="pl-PL" sz="2400" b="1" u="sng" kern="0" dirty="0"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42869" y="1169747"/>
            <a:ext cx="50372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000" b="1" kern="0" dirty="0" smtClean="0">
                <a:latin typeface="Calibri" panose="020F0502020204030204" pitchFamily="34" charset="0"/>
                <a:sym typeface="Symbol" pitchFamily="18" charset="2"/>
              </a:rPr>
              <a:t>• </a:t>
            </a:r>
            <a:r>
              <a:rPr lang="pl-PL" altLang="pl-PL" sz="2000" b="1" kern="0" dirty="0" err="1" smtClean="0">
                <a:latin typeface="Calibri" panose="020F0502020204030204" pitchFamily="34" charset="0"/>
                <a:sym typeface="Symbol" pitchFamily="18" charset="2"/>
              </a:rPr>
              <a:t>IgE</a:t>
            </a:r>
            <a:r>
              <a:rPr lang="pl-PL" altLang="pl-PL" sz="2000" b="1" kern="0" dirty="0" smtClean="0">
                <a:latin typeface="Calibri" panose="020F0502020204030204" pitchFamily="34" charset="0"/>
                <a:sym typeface="Symbol" pitchFamily="18" charset="2"/>
              </a:rPr>
              <a:t>-zależna alergia pokarmowa dotyczy 5 % </a:t>
            </a:r>
            <a:r>
              <a:rPr lang="pl-PL" altLang="pl-PL" sz="2000" b="1" kern="0" dirty="0"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pl-PL" altLang="pl-PL" sz="2000" b="1" kern="0" dirty="0">
                <a:latin typeface="Calibri" panose="020F0502020204030204" pitchFamily="34" charset="0"/>
                <a:sym typeface="Symbol" pitchFamily="18" charset="2"/>
              </a:rPr>
            </a:br>
            <a:r>
              <a:rPr lang="pl-PL" altLang="pl-PL" sz="2000" b="1" kern="0" dirty="0">
                <a:latin typeface="Calibri" panose="020F0502020204030204" pitchFamily="34" charset="0"/>
                <a:sym typeface="Symbol" pitchFamily="18" charset="2"/>
              </a:rPr>
              <a:t>  </a:t>
            </a:r>
            <a:r>
              <a:rPr lang="pl-PL" altLang="pl-PL" sz="2000" b="1" kern="0" dirty="0">
                <a:latin typeface="Calibri" panose="020F0502020204030204" pitchFamily="34" charset="0"/>
              </a:rPr>
              <a:t>populacji ludzi dorosłych oraz 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8 %</a:t>
            </a:r>
            <a:r>
              <a:rPr lang="pl-PL" altLang="pl-PL" sz="2000" b="1" kern="0" dirty="0">
                <a:latin typeface="Calibri" panose="020F0502020204030204" pitchFamily="34" charset="0"/>
              </a:rPr>
              <a:t/>
            </a:r>
            <a:br>
              <a:rPr lang="pl-PL" altLang="pl-PL" sz="2000" b="1" kern="0" dirty="0">
                <a:latin typeface="Calibri" panose="020F0502020204030204" pitchFamily="34" charset="0"/>
              </a:rPr>
            </a:br>
            <a:r>
              <a:rPr lang="pl-PL" altLang="pl-PL" sz="2000" b="1" kern="0" dirty="0">
                <a:latin typeface="Calibri" panose="020F0502020204030204" pitchFamily="34" charset="0"/>
              </a:rPr>
              <a:t>  dzieci i 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młodzieży</a:t>
            </a:r>
          </a:p>
          <a:p>
            <a:pPr marL="176213"/>
            <a:r>
              <a:rPr lang="pl-PL" altLang="pl-PL" sz="2000" b="1" kern="0" dirty="0">
                <a:latin typeface="Calibri" panose="020F0502020204030204" pitchFamily="34" charset="0"/>
              </a:rPr>
              <a:t/>
            </a:r>
            <a:br>
              <a:rPr lang="pl-PL" altLang="pl-PL" sz="2000" b="1" kern="0" dirty="0">
                <a:latin typeface="Calibri" panose="020F0502020204030204" pitchFamily="34" charset="0"/>
              </a:rPr>
            </a:br>
            <a:r>
              <a:rPr lang="pl-PL" altLang="pl-PL" sz="2000" b="1" kern="0" dirty="0">
                <a:latin typeface="Calibri" panose="020F0502020204030204" pitchFamily="34" charset="0"/>
                <a:sym typeface="Symbol" pitchFamily="18" charset="2"/>
              </a:rPr>
              <a:t>• 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wśród </a:t>
            </a:r>
            <a:r>
              <a:rPr lang="pl-PL" altLang="pl-PL" sz="2000" b="1" kern="0" dirty="0">
                <a:latin typeface="Calibri" panose="020F0502020204030204" pitchFamily="34" charset="0"/>
              </a:rPr>
              <a:t>chorych obciążonych atopią 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wskaźnik </a:t>
            </a:r>
            <a:r>
              <a:rPr lang="pl-PL" altLang="pl-PL" sz="2000" b="1" kern="0" dirty="0">
                <a:latin typeface="Calibri" panose="020F0502020204030204" pitchFamily="34" charset="0"/>
              </a:rPr>
              <a:t>ten jest znacznie wyższy i sięga ~10 - 30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%,  </a:t>
            </a:r>
            <a:r>
              <a:rPr lang="pl-PL" altLang="pl-PL" sz="2000" b="1" kern="0" dirty="0">
                <a:latin typeface="Calibri" panose="020F0502020204030204" pitchFamily="34" charset="0"/>
              </a:rPr>
              <a:t>(10-17% chorych z alergią górnych dróg 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oddechowych,  </a:t>
            </a:r>
            <a:r>
              <a:rPr lang="pl-PL" altLang="pl-PL" sz="2000" b="1" kern="0" dirty="0">
                <a:latin typeface="Calibri" panose="020F0502020204030204" pitchFamily="34" charset="0"/>
              </a:rPr>
              <a:t>8-27% chorych z astmą oskrzelową</a:t>
            </a:r>
            <a:r>
              <a:rPr lang="pl-PL" altLang="pl-PL" sz="2000" b="1" kern="0" dirty="0" smtClean="0">
                <a:latin typeface="Calibri" panose="020F0502020204030204" pitchFamily="34" charset="0"/>
              </a:rPr>
              <a:t>, </a:t>
            </a:r>
            <a:r>
              <a:rPr lang="pl-PL" altLang="pl-PL" sz="2000" b="1" kern="0" dirty="0">
                <a:latin typeface="Calibri" panose="020F0502020204030204" pitchFamily="34" charset="0"/>
              </a:rPr>
              <a:t>10-30% chorych z atopowym zapaleniem skóry)</a:t>
            </a:r>
            <a:endParaRPr lang="pl-PL" sz="2000" b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09120"/>
            <a:ext cx="2667308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Znalezione obrazy dla zapytania food allergy in the US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343275" cy="5419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39387" y="5085184"/>
            <a:ext cx="19123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 smtClean="0"/>
              <a:t>Sicherer</a:t>
            </a:r>
            <a:r>
              <a:rPr lang="pl-PL" sz="1000" dirty="0" smtClean="0"/>
              <a:t> SH  &amp; </a:t>
            </a:r>
            <a:r>
              <a:rPr lang="pl-PL" sz="1000" dirty="0" err="1" smtClean="0"/>
              <a:t>Sampson</a:t>
            </a:r>
            <a:r>
              <a:rPr lang="pl-PL" sz="1000" dirty="0" smtClean="0"/>
              <a:t> HA 2014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92573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7568" y="1700808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Pierwszy </a:t>
            </a:r>
            <a:r>
              <a:rPr lang="pl-PL" b="1" dirty="0"/>
              <a:t>w Polsce suplement opracowany we współpracy z Polską Akademią Nauk.</a:t>
            </a:r>
            <a:r>
              <a:rPr lang="pl-PL" dirty="0"/>
              <a:t>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Jedyny </a:t>
            </a:r>
            <a:r>
              <a:rPr lang="pl-PL" dirty="0"/>
              <a:t>produkt dostępny na rynku łączący wysokiej jakości koncentrat białkowy z </a:t>
            </a:r>
            <a:r>
              <a:rPr lang="pl-PL" dirty="0" smtClean="0"/>
              <a:t>bakteriami</a:t>
            </a:r>
          </a:p>
          <a:p>
            <a:r>
              <a:rPr lang="pl-PL" dirty="0" smtClean="0"/>
              <a:t>o właściwościach </a:t>
            </a:r>
            <a:r>
              <a:rPr lang="pl-PL" dirty="0" err="1" smtClean="0"/>
              <a:t>probiotycznych</a:t>
            </a:r>
            <a:r>
              <a:rPr lang="pl-PL" dirty="0" smtClean="0"/>
              <a:t>. </a:t>
            </a:r>
            <a:br>
              <a:rPr lang="pl-PL" dirty="0" smtClean="0"/>
            </a:br>
            <a:endParaRPr lang="pl-PL" dirty="0" smtClean="0"/>
          </a:p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latin typeface="Arial"/>
                <a:cs typeface="Arial"/>
              </a:rPr>
              <a:t>► </a:t>
            </a:r>
            <a:r>
              <a:rPr lang="pl-PL" dirty="0" smtClean="0"/>
              <a:t>nie zawiera substancji konserwujących </a:t>
            </a:r>
          </a:p>
          <a:p>
            <a:r>
              <a:rPr lang="pl-PL" dirty="0">
                <a:latin typeface="Arial"/>
                <a:cs typeface="Arial"/>
              </a:rPr>
              <a:t>► </a:t>
            </a:r>
            <a:r>
              <a:rPr lang="pl-PL" dirty="0" smtClean="0"/>
              <a:t>nie </a:t>
            </a:r>
            <a:r>
              <a:rPr lang="pl-PL" dirty="0"/>
              <a:t>zawiera glutenu</a:t>
            </a:r>
          </a:p>
          <a:p>
            <a:r>
              <a:rPr lang="pl-PL" dirty="0">
                <a:latin typeface="Arial"/>
                <a:cs typeface="Arial"/>
              </a:rPr>
              <a:t>► </a:t>
            </a:r>
            <a:r>
              <a:rPr lang="pl-PL" dirty="0" smtClean="0"/>
              <a:t>nie </a:t>
            </a:r>
            <a:r>
              <a:rPr lang="pl-PL" dirty="0"/>
              <a:t>zawiera substancji </a:t>
            </a:r>
            <a:r>
              <a:rPr lang="pl-PL" dirty="0" smtClean="0"/>
              <a:t>słodzących</a:t>
            </a:r>
          </a:p>
          <a:p>
            <a:endParaRPr lang="pl-PL" dirty="0"/>
          </a:p>
        </p:txBody>
      </p:sp>
      <p:pic>
        <p:nvPicPr>
          <p:cNvPr id="6146" name="Picture 2" descr="Znalezione obrazy dla zapytania PROteinBIOTIC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22" y="1142069"/>
            <a:ext cx="5124506" cy="43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39552" y="76470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err="1">
                <a:solidFill>
                  <a:srgbClr val="FF0000"/>
                </a:solidFill>
              </a:rPr>
              <a:t>PROteinBIOTIC</a:t>
            </a:r>
            <a:r>
              <a:rPr lang="pl-PL" sz="2800" b="1" dirty="0">
                <a:solidFill>
                  <a:srgbClr val="FF0000"/>
                </a:solidFill>
              </a:rPr>
              <a:t> - </a:t>
            </a:r>
            <a:r>
              <a:rPr lang="pl-PL" sz="2800" b="1" dirty="0" err="1">
                <a:solidFill>
                  <a:srgbClr val="FF0000"/>
                </a:solidFill>
              </a:rPr>
              <a:t>Probiotyczny</a:t>
            </a:r>
            <a:r>
              <a:rPr lang="pl-PL" sz="2800" b="1" dirty="0">
                <a:solidFill>
                  <a:srgbClr val="FF0000"/>
                </a:solidFill>
              </a:rPr>
              <a:t> koktajl </a:t>
            </a:r>
            <a:r>
              <a:rPr lang="pl-PL" sz="2800" b="1" dirty="0" smtClean="0">
                <a:solidFill>
                  <a:srgbClr val="FF0000"/>
                </a:solidFill>
              </a:rPr>
              <a:t>białkowy 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37662" y="5356220"/>
            <a:ext cx="8138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Bardzo wysokie stężenie bakterii </a:t>
            </a:r>
            <a:r>
              <a:rPr lang="pl-PL" b="1" dirty="0" err="1"/>
              <a:t>probiotycznych</a:t>
            </a:r>
            <a:r>
              <a:rPr lang="pl-PL" b="1" dirty="0"/>
              <a:t> w 1 gramie produktu – ponad 200 milionów jednostek tworzących kolonie, w porcji ponad 5 miliardów jednostek tworzących kolonie.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9336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77640" y="188640"/>
            <a:ext cx="820891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r>
              <a:rPr lang="pl-PL" sz="2800" b="1" dirty="0" smtClean="0">
                <a:solidFill>
                  <a:srgbClr val="FF0000"/>
                </a:solidFill>
              </a:rPr>
              <a:t>Działanie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>
                <a:latin typeface="Arial"/>
                <a:cs typeface="Arial"/>
              </a:rPr>
              <a:t>► </a:t>
            </a:r>
            <a:r>
              <a:rPr lang="pl-PL" dirty="0" smtClean="0"/>
              <a:t>reguluje </a:t>
            </a:r>
            <a:r>
              <a:rPr lang="pl-PL" dirty="0"/>
              <a:t>procesy przemiany materii</a:t>
            </a:r>
          </a:p>
          <a:p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podnosi </a:t>
            </a:r>
            <a:r>
              <a:rPr lang="pl-PL" dirty="0"/>
              <a:t>naturalną odporność organizmu</a:t>
            </a:r>
          </a:p>
          <a:p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zwiększa </a:t>
            </a:r>
            <a:r>
              <a:rPr lang="pl-PL" dirty="0"/>
              <a:t>przyswajanie składników pokarmowych, w tym witamin</a:t>
            </a:r>
          </a:p>
          <a:p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reguluje </a:t>
            </a:r>
            <a:r>
              <a:rPr lang="pl-PL" dirty="0"/>
              <a:t>perystaltykę jelit i eliminuje problemy gastryczne</a:t>
            </a:r>
          </a:p>
          <a:p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stabilizuje </a:t>
            </a:r>
            <a:r>
              <a:rPr lang="pl-PL" dirty="0"/>
              <a:t>naturalną mikroflorę jelitową</a:t>
            </a:r>
          </a:p>
          <a:p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eliminuje </a:t>
            </a:r>
            <a:r>
              <a:rPr lang="pl-PL" dirty="0"/>
              <a:t>uczucie zmęczenia</a:t>
            </a:r>
          </a:p>
          <a:p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zmniejsza </a:t>
            </a:r>
            <a:r>
              <a:rPr lang="pl-PL" dirty="0"/>
              <a:t>łaknienie</a:t>
            </a:r>
          </a:p>
          <a:p>
            <a:endParaRPr lang="pl-PL" dirty="0" smtClean="0"/>
          </a:p>
          <a:p>
            <a:r>
              <a:rPr lang="pl-PL" sz="2800" b="1" dirty="0" smtClean="0">
                <a:solidFill>
                  <a:srgbClr val="FF0000"/>
                </a:solidFill>
              </a:rPr>
              <a:t>Rekomendowany </a:t>
            </a:r>
            <a:r>
              <a:rPr lang="pl-PL" sz="2800" b="1" dirty="0">
                <a:solidFill>
                  <a:srgbClr val="FF0000"/>
                </a:solidFill>
              </a:rPr>
              <a:t>dla: </a:t>
            </a:r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osób </a:t>
            </a:r>
            <a:r>
              <a:rPr lang="pl-PL" dirty="0"/>
              <a:t>w trakcie i po kuracjach antybiotykowych</a:t>
            </a:r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dla </a:t>
            </a:r>
            <a:r>
              <a:rPr lang="pl-PL" dirty="0"/>
              <a:t>kobiet w ciąży</a:t>
            </a:r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osób </a:t>
            </a:r>
            <a:r>
              <a:rPr lang="pl-PL" dirty="0"/>
              <a:t>starszych mających problemy z obniżoną odpornością i problemami </a:t>
            </a:r>
            <a:r>
              <a:rPr lang="pl-PL" dirty="0" smtClean="0"/>
              <a:t>	gastrycznymi</a:t>
            </a:r>
            <a:endParaRPr lang="pl-PL" dirty="0"/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osób </a:t>
            </a:r>
            <a:r>
              <a:rPr lang="pl-PL" dirty="0"/>
              <a:t>wykonujących intensywną pracę intelektualną</a:t>
            </a:r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osób </a:t>
            </a:r>
            <a:r>
              <a:rPr lang="pl-PL" dirty="0"/>
              <a:t>uprawiających sporty wydolnościowe, np. bieganie, pływanie, cross-</a:t>
            </a:r>
            <a:r>
              <a:rPr lang="pl-PL" dirty="0" err="1"/>
              <a:t>fit</a:t>
            </a:r>
            <a:endParaRPr lang="pl-PL" dirty="0"/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osób </a:t>
            </a:r>
            <a:r>
              <a:rPr lang="pl-PL" dirty="0"/>
              <a:t>z obniżoną odpornością i wydolnością organizmu spowodowaną </a:t>
            </a:r>
            <a:endParaRPr lang="pl-PL" dirty="0" smtClean="0"/>
          </a:p>
          <a:p>
            <a:pPr lvl="1"/>
            <a:r>
              <a:rPr lang="pl-PL" dirty="0" smtClean="0"/>
              <a:t>	długotrwałym </a:t>
            </a:r>
            <a:r>
              <a:rPr lang="pl-PL" dirty="0"/>
              <a:t>leczeniem, np. chemioterapia, radioterapia </a:t>
            </a:r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osób </a:t>
            </a:r>
            <a:r>
              <a:rPr lang="pl-PL" dirty="0"/>
              <a:t>z nietolerancją laktozy i/lub skazą białkową</a:t>
            </a:r>
          </a:p>
          <a:p>
            <a:pPr lvl="1"/>
            <a:r>
              <a:rPr lang="pl-PL" b="1" dirty="0">
                <a:latin typeface="Arial"/>
                <a:cs typeface="Arial"/>
              </a:rPr>
              <a:t>► </a:t>
            </a:r>
            <a:r>
              <a:rPr lang="pl-PL" dirty="0" smtClean="0"/>
              <a:t>wszystkich </a:t>
            </a:r>
            <a:r>
              <a:rPr lang="pl-PL" dirty="0"/>
              <a:t>chcących poprawić ogólną kondycję organizmu</a:t>
            </a:r>
            <a:endParaRPr lang="pl-PL" dirty="0">
              <a:effectLst/>
            </a:endParaRPr>
          </a:p>
        </p:txBody>
      </p:sp>
      <p:pic>
        <p:nvPicPr>
          <p:cNvPr id="7170" name="Picture 2" descr="Znalezione obrazy dla zapytania PROteinBIOTI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69" y="980728"/>
            <a:ext cx="38756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46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Голубые цветы угол, изолированные на белом — стоковое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7919"/>
            <a:ext cx="628650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411760" y="2060848"/>
            <a:ext cx="6149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1" dirty="0" smtClean="0"/>
              <a:t>Serdecznie dziękuję za uwagę</a:t>
            </a:r>
            <a:endParaRPr lang="pl-PL" sz="3600" b="1" i="1" dirty="0"/>
          </a:p>
        </p:txBody>
      </p:sp>
    </p:spTree>
    <p:extLst>
      <p:ext uri="{BB962C8B-B14F-4D97-AF65-F5344CB8AC3E}">
        <p14:creationId xmlns:p14="http://schemas.microsoft.com/office/powerpoint/2010/main" val="1961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11560" y="404664"/>
            <a:ext cx="828092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Potencjalne przyczyny alergii pokarmowej</a:t>
            </a:r>
          </a:p>
          <a:p>
            <a:endParaRPr lang="pl-PL" dirty="0" smtClean="0"/>
          </a:p>
          <a:p>
            <a:r>
              <a:rPr lang="pl-PL" sz="2000" b="1" dirty="0" smtClean="0">
                <a:solidFill>
                  <a:srgbClr val="0070C0"/>
                </a:solidFill>
              </a:rPr>
              <a:t>Czynniki związane z pokarmem</a:t>
            </a:r>
            <a:r>
              <a:rPr lang="pl-PL" dirty="0"/>
              <a:t/>
            </a:r>
            <a:br>
              <a:rPr lang="pl-PL" dirty="0"/>
            </a:br>
            <a:r>
              <a:rPr lang="pl-PL" sz="2000" dirty="0" smtClean="0">
                <a:latin typeface="Arial"/>
                <a:cs typeface="Arial"/>
              </a:rPr>
              <a:t>► </a:t>
            </a:r>
            <a:r>
              <a:rPr lang="pl-PL" sz="2000" dirty="0" smtClean="0"/>
              <a:t>Czynniki </a:t>
            </a:r>
            <a:r>
              <a:rPr lang="pl-PL" sz="2000" dirty="0"/>
              <a:t>niszczące barierę nabłonkową (alkohol, toksyny, nieznane</a:t>
            </a:r>
            <a:br>
              <a:rPr lang="pl-PL" sz="2000" dirty="0"/>
            </a:br>
            <a:r>
              <a:rPr lang="pl-PL" sz="2000" dirty="0" smtClean="0"/>
              <a:t>	składniki</a:t>
            </a:r>
            <a:r>
              <a:rPr lang="pl-PL" sz="2000" dirty="0"/>
              <a:t>, detergenty)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Rodzaj </a:t>
            </a:r>
            <a:r>
              <a:rPr lang="pl-PL" sz="2000" dirty="0"/>
              <a:t>alergenów i dawka ekspozycji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Typ </a:t>
            </a:r>
            <a:r>
              <a:rPr lang="pl-PL" sz="2000" dirty="0"/>
              <a:t>adiuwantów w alergenach i ich dawka, </a:t>
            </a:r>
            <a:r>
              <a:rPr lang="pl-PL" sz="2000" dirty="0" smtClean="0"/>
              <a:t>drobnoustroje, produkty </a:t>
            </a:r>
            <a:r>
              <a:rPr lang="pl-PL" sz="2000" dirty="0"/>
              <a:t>i </a:t>
            </a:r>
            <a:r>
              <a:rPr lang="pl-PL" sz="2000" dirty="0" smtClean="0"/>
              <a:t>	zanieczyszczenie </a:t>
            </a:r>
            <a:r>
              <a:rPr lang="pl-PL" sz="2000" dirty="0"/>
              <a:t>mikroorganizmami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Droga </a:t>
            </a:r>
            <a:r>
              <a:rPr lang="pl-PL" sz="2000" dirty="0"/>
              <a:t>narażenia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Efekty </a:t>
            </a:r>
            <a:r>
              <a:rPr lang="pl-PL" sz="2000" dirty="0"/>
              <a:t>matrycy żywnościowej, takie jak zagregowane lub powtarzalne </a:t>
            </a:r>
            <a:r>
              <a:rPr lang="pl-PL" sz="2000" dirty="0" smtClean="0"/>
              <a:t>	białka, lipidy </a:t>
            </a:r>
            <a:r>
              <a:rPr lang="pl-PL" sz="2000" dirty="0"/>
              <a:t>i </a:t>
            </a:r>
            <a:r>
              <a:rPr lang="pl-PL" sz="2000" dirty="0" err="1"/>
              <a:t>glikozylowane</a:t>
            </a:r>
            <a:r>
              <a:rPr lang="pl-PL" sz="2000" dirty="0"/>
              <a:t> cukry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Temperatura obróbki surowca i rodzaj procesów technologicznych.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 smtClean="0"/>
          </a:p>
          <a:p>
            <a:r>
              <a:rPr lang="pl-PL" sz="2000" b="1" dirty="0" smtClean="0">
                <a:solidFill>
                  <a:srgbClr val="0070C0"/>
                </a:solidFill>
              </a:rPr>
              <a:t>Czynniki </a:t>
            </a:r>
            <a:r>
              <a:rPr lang="pl-PL" sz="2000" b="1" dirty="0">
                <a:solidFill>
                  <a:srgbClr val="0070C0"/>
                </a:solidFill>
              </a:rPr>
              <a:t>indywidualne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Wiek </a:t>
            </a:r>
            <a:r>
              <a:rPr lang="pl-PL" sz="2000" dirty="0"/>
              <a:t>i status odpornościowy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err="1" smtClean="0"/>
              <a:t>Mikrobiom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Wady </a:t>
            </a:r>
            <a:r>
              <a:rPr lang="pl-PL" sz="2000" dirty="0"/>
              <a:t>bariery (mutacje </a:t>
            </a:r>
            <a:r>
              <a:rPr lang="pl-PL" sz="2000" dirty="0" err="1"/>
              <a:t>filagryny</a:t>
            </a:r>
            <a:r>
              <a:rPr lang="pl-PL" sz="2000" dirty="0"/>
              <a:t>)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/>
              <a:t>Niektóre </a:t>
            </a:r>
            <a:r>
              <a:rPr lang="pl-PL" sz="2000" dirty="0"/>
              <a:t>leki (leki zobojętniające sok żołądkowy)</a:t>
            </a:r>
            <a:br>
              <a:rPr lang="pl-PL" sz="2000" dirty="0"/>
            </a:br>
            <a:r>
              <a:rPr lang="pl-PL" sz="2000" dirty="0">
                <a:latin typeface="Arial"/>
                <a:cs typeface="Arial"/>
              </a:rPr>
              <a:t>► </a:t>
            </a:r>
            <a:r>
              <a:rPr lang="pl-PL" sz="2000" dirty="0" smtClean="0">
                <a:latin typeface="Arial"/>
                <a:cs typeface="Arial"/>
              </a:rPr>
              <a:t>C</a:t>
            </a:r>
            <a:r>
              <a:rPr lang="pl-PL" sz="2000" dirty="0" smtClean="0"/>
              <a:t>horoby towarzyszące</a:t>
            </a:r>
            <a:endParaRPr lang="pl-PL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380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med.nutramigen.eu/sites/hcp-poland/files/Prevalence-Graph-Poli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765175"/>
            <a:ext cx="6934200" cy="507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372225" y="6262688"/>
            <a:ext cx="18986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 dirty="0">
                <a:latin typeface="+mn-lt"/>
              </a:rPr>
              <a:t>Wahn,1998; Herz, 2005</a:t>
            </a:r>
          </a:p>
        </p:txBody>
      </p:sp>
    </p:spTree>
    <p:extLst>
      <p:ext uri="{BB962C8B-B14F-4D97-AF65-F5344CB8AC3E}">
        <p14:creationId xmlns:p14="http://schemas.microsoft.com/office/powerpoint/2010/main" val="270850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57" y="548680"/>
            <a:ext cx="5869887" cy="563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381328"/>
            <a:ext cx="220980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835696" y="692696"/>
            <a:ext cx="9361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/>
              <a:t>ś</a:t>
            </a:r>
            <a:r>
              <a:rPr lang="pl-PL" b="1" dirty="0" smtClean="0"/>
              <a:t>wiatło jelita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835696" y="4293096"/>
            <a:ext cx="14401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b="1" dirty="0"/>
              <a:t>b</a:t>
            </a:r>
            <a:r>
              <a:rPr lang="pl-PL" sz="1600" b="1" dirty="0" smtClean="0"/>
              <a:t>laszka właściwa jelita</a:t>
            </a:r>
            <a:endParaRPr lang="pl-PL" sz="16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63688" y="5826750"/>
            <a:ext cx="1764196" cy="338554"/>
          </a:xfrm>
          <a:prstGeom prst="rect">
            <a:avLst/>
          </a:prstGeom>
          <a:solidFill>
            <a:srgbClr val="ECE0EB"/>
          </a:solidFill>
        </p:spPr>
        <p:txBody>
          <a:bodyPr wrap="square" rtlCol="0">
            <a:spAutoFit/>
          </a:bodyPr>
          <a:lstStyle/>
          <a:p>
            <a:r>
              <a:rPr lang="pl-PL" sz="1600" b="1" dirty="0"/>
              <a:t>w</a:t>
            </a:r>
            <a:r>
              <a:rPr lang="pl-PL" sz="1600" b="1" dirty="0" smtClean="0"/>
              <a:t>ęzeł limfatyczny</a:t>
            </a:r>
            <a:endParaRPr lang="pl-PL" sz="1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851920" y="461863"/>
            <a:ext cx="1944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  UCZULENIE</a:t>
            </a:r>
            <a:endParaRPr lang="pl-PL" sz="2400" b="1" dirty="0"/>
          </a:p>
        </p:txBody>
      </p:sp>
      <p:sp>
        <p:nvSpPr>
          <p:cNvPr id="2" name="pole tekstowe 1"/>
          <p:cNvSpPr txBox="1"/>
          <p:nvPr/>
        </p:nvSpPr>
        <p:spPr>
          <a:xfrm>
            <a:off x="1114381" y="226664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</a:t>
            </a:r>
            <a:r>
              <a:rPr lang="pl-PL" dirty="0" smtClean="0"/>
              <a:t>ytokiny prozapalne</a:t>
            </a:r>
            <a:endParaRPr lang="pl-PL" dirty="0"/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2105726" y="2492896"/>
            <a:ext cx="1602178" cy="64807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33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304800"/>
            <a:ext cx="8458200" cy="6297613"/>
            <a:chOff x="192" y="195"/>
            <a:chExt cx="5328" cy="3967"/>
          </a:xfrm>
        </p:grpSpPr>
        <p:pic>
          <p:nvPicPr>
            <p:cNvPr id="3" name="Picture 5" descr="antigen-present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0"/>
              <a:ext cx="5232" cy="3922"/>
            </a:xfrm>
            <a:prstGeom prst="rect">
              <a:avLst/>
            </a:prstGeom>
            <a:noFill/>
            <a:ln w="9525">
              <a:solidFill>
                <a:srgbClr val="6666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720" y="292"/>
              <a:ext cx="1056" cy="33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Miejsce wiązania antygenu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92" y="2880"/>
              <a:ext cx="1920" cy="372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600" b="1"/>
                <a:t>Główny kompleks zgodności tkankowej (MHC)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872" y="195"/>
              <a:ext cx="3264" cy="3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66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800" b="1"/>
                <a:t>PREZENTACJA ANTYGENU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1920" y="672"/>
              <a:ext cx="1248" cy="179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200" b="1"/>
                <a:t>Komórka dendrytyczna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600" y="576"/>
              <a:ext cx="576" cy="179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200" b="1"/>
                <a:t>Antygen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224" y="624"/>
              <a:ext cx="1296" cy="3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1. Antygen wnika do komórki APC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24" y="1008"/>
              <a:ext cx="1296" cy="33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2. Hydroliza antygenu na peptydy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4176" y="1488"/>
              <a:ext cx="1344" cy="46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3. Związanie antygenu z MHC w retikulum endoplazmatycznym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3792" y="2276"/>
              <a:ext cx="1728" cy="46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4. Kompleks antygen –MHC ulega glikozylacji w aparacie Golgiego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4176" y="3312"/>
              <a:ext cx="1296" cy="466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5. Prezentacja kompleksu na powierzchni komórki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400" y="1872"/>
              <a:ext cx="288" cy="19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ER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2256" y="2736"/>
              <a:ext cx="816" cy="33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1400" b="1"/>
                <a:t>Aparat Golgiego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68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179513" y="258761"/>
            <a:ext cx="8748588" cy="11858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309563" y="258763"/>
            <a:ext cx="8834437" cy="6330950"/>
            <a:chOff x="195" y="163"/>
            <a:chExt cx="5565" cy="3988"/>
          </a:xfrm>
        </p:grpSpPr>
        <p:sp>
          <p:nvSpPr>
            <p:cNvPr id="27651" name="Text Box 5"/>
            <p:cNvSpPr txBox="1">
              <a:spLocks noChangeArrowheads="1"/>
            </p:cNvSpPr>
            <p:nvPr/>
          </p:nvSpPr>
          <p:spPr bwMode="auto">
            <a:xfrm>
              <a:off x="195" y="163"/>
              <a:ext cx="5398" cy="3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160 różnych surowców pokarmowych jest w stanie wzbudzić </a:t>
              </a:r>
              <a:endParaRPr lang="pl-PL" altLang="pl-PL" sz="2400" b="1" dirty="0" smtClean="0"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 smtClean="0">
                  <a:latin typeface="Calibri" panose="020F0502020204030204" pitchFamily="34" charset="0"/>
                  <a:cs typeface="Arial" panose="020B0604020202020204" pitchFamily="34" charset="0"/>
                </a:rPr>
                <a:t>alergię </a:t>
              </a: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pokarmową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8 z nich jest odpowiedzialnych za 90% przypadków uczuleń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2000" dirty="0">
                <a:latin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Mleko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Jaja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Ryby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Skorupiaki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Orzechy nadrzewne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Orzeszki ziemne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 Pszenica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latin typeface="Calibri" panose="020F0502020204030204" pitchFamily="34" charset="0"/>
                  <a:cs typeface="Arial" panose="020B0604020202020204" pitchFamily="34" charset="0"/>
                </a:rPr>
                <a:t>Soja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pl-PL" altLang="pl-PL" sz="2000" dirty="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652" name="Picture 6" descr="mil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1160"/>
              <a:ext cx="962" cy="1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3" name="Picture 7" descr="shrimp_small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" y="3018"/>
              <a:ext cx="1043" cy="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4" name="Picture 8" descr="eg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" y="2337"/>
              <a:ext cx="1179" cy="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" y="2418"/>
              <a:ext cx="1152" cy="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656" name="Picture 10" descr="soy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" y="1163"/>
              <a:ext cx="816" cy="8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7" name="Picture 11" descr="cod_fis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" y="2729"/>
              <a:ext cx="998" cy="7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8" name="Picture 12" descr="wea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018"/>
              <a:ext cx="1204" cy="9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9" name="Picture 13" descr="mixed-nut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1708"/>
              <a:ext cx="1179" cy="8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0" name="Picture 14"/>
            <p:cNvPicPr>
              <a:picLocks noChangeAspect="1" noChangeArrowheads="1"/>
            </p:cNvPicPr>
            <p:nvPr/>
          </p:nvPicPr>
          <p:blipFill>
            <a:blip r:embed="rId11">
              <a:lum bright="-48000"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3518"/>
              <a:ext cx="3243" cy="633"/>
            </a:xfrm>
            <a:prstGeom prst="rect">
              <a:avLst/>
            </a:prstGeom>
            <a:noFill/>
            <a:ln w="2857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56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5"/>
          <p:cNvGrpSpPr>
            <a:grpSpLocks/>
          </p:cNvGrpSpPr>
          <p:nvPr/>
        </p:nvGrpSpPr>
        <p:grpSpPr bwMode="auto">
          <a:xfrm>
            <a:off x="179512" y="476672"/>
            <a:ext cx="8804275" cy="6229350"/>
            <a:chOff x="68" y="164"/>
            <a:chExt cx="5546" cy="3924"/>
          </a:xfrm>
        </p:grpSpPr>
        <p:sp>
          <p:nvSpPr>
            <p:cNvPr id="28675" name="Text Box 16"/>
            <p:cNvSpPr txBox="1">
              <a:spLocks noChangeArrowheads="1"/>
            </p:cNvSpPr>
            <p:nvPr/>
          </p:nvSpPr>
          <p:spPr bwMode="auto">
            <a:xfrm>
              <a:off x="295" y="3838"/>
              <a:ext cx="38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Siarczyny </a:t>
              </a:r>
              <a:r>
                <a:rPr lang="en-US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10 mg </a:t>
              </a: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/</a:t>
              </a:r>
              <a:r>
                <a:rPr lang="en-US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kg </a:t>
              </a: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lub /l</a:t>
              </a:r>
            </a:p>
          </p:txBody>
        </p:sp>
        <p:pic>
          <p:nvPicPr>
            <p:cNvPr id="28676" name="Picture 17" descr="seler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64"/>
              <a:ext cx="900" cy="13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7" name="Picture 18" descr="Lupinus luteus (łubin żółty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2296"/>
              <a:ext cx="1500" cy="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8" name="Picture 19" descr="36889_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66" b="21333"/>
            <a:stretch>
              <a:fillRect/>
            </a:stretch>
          </p:blipFill>
          <p:spPr bwMode="auto">
            <a:xfrm>
              <a:off x="2925" y="2750"/>
              <a:ext cx="750" cy="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9" name="Picture 20" descr="seza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55"/>
              <a:ext cx="1210" cy="9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0" name="Picture 21" descr="253372112638348630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320"/>
              <a:ext cx="1633" cy="1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22" descr="mustard_cu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10"/>
              <a:ext cx="1502" cy="1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23"/>
            <p:cNvSpPr txBox="1">
              <a:spLocks noChangeArrowheads="1"/>
            </p:cNvSpPr>
            <p:nvPr/>
          </p:nvSpPr>
          <p:spPr bwMode="auto">
            <a:xfrm>
              <a:off x="1293" y="992"/>
              <a:ext cx="95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000" b="1" dirty="0">
                  <a:latin typeface="Calibri" panose="020F0502020204030204" pitchFamily="34" charset="0"/>
                  <a:cs typeface="Arial" panose="020B0604020202020204" pitchFamily="34" charset="0"/>
                </a:rPr>
                <a:t>seler</a:t>
              </a:r>
            </a:p>
          </p:txBody>
        </p:sp>
        <p:sp>
          <p:nvSpPr>
            <p:cNvPr id="28683" name="Text Box 24"/>
            <p:cNvSpPr txBox="1">
              <a:spLocks noChangeArrowheads="1"/>
            </p:cNvSpPr>
            <p:nvPr/>
          </p:nvSpPr>
          <p:spPr bwMode="auto">
            <a:xfrm>
              <a:off x="3742" y="1389"/>
              <a:ext cx="81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gorczyca</a:t>
              </a:r>
            </a:p>
          </p:txBody>
        </p:sp>
        <p:sp>
          <p:nvSpPr>
            <p:cNvPr id="28684" name="Text Box 25"/>
            <p:cNvSpPr txBox="1">
              <a:spLocks noChangeArrowheads="1"/>
            </p:cNvSpPr>
            <p:nvPr/>
          </p:nvSpPr>
          <p:spPr bwMode="auto">
            <a:xfrm>
              <a:off x="2381" y="1207"/>
              <a:ext cx="7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sezam</a:t>
              </a:r>
            </a:p>
          </p:txBody>
        </p:sp>
        <p:sp>
          <p:nvSpPr>
            <p:cNvPr id="28685" name="Text Box 26"/>
            <p:cNvSpPr txBox="1">
              <a:spLocks noChangeArrowheads="1"/>
            </p:cNvSpPr>
            <p:nvPr/>
          </p:nvSpPr>
          <p:spPr bwMode="auto">
            <a:xfrm>
              <a:off x="2699" y="3294"/>
              <a:ext cx="6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łubin</a:t>
              </a:r>
            </a:p>
          </p:txBody>
        </p:sp>
        <p:sp>
          <p:nvSpPr>
            <p:cNvPr id="28686" name="Text Box 27"/>
            <p:cNvSpPr txBox="1">
              <a:spLocks noChangeArrowheads="1"/>
            </p:cNvSpPr>
            <p:nvPr/>
          </p:nvSpPr>
          <p:spPr bwMode="auto">
            <a:xfrm>
              <a:off x="4694" y="3588"/>
              <a:ext cx="7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l-PL" altLang="pl-PL" sz="2000" b="1">
                  <a:latin typeface="Calibri" panose="020F0502020204030204" pitchFamily="34" charset="0"/>
                  <a:cs typeface="Arial" panose="020B0604020202020204" pitchFamily="34" charset="0"/>
                </a:rPr>
                <a:t>mięczaki</a:t>
              </a:r>
            </a:p>
          </p:txBody>
        </p:sp>
        <p:pic>
          <p:nvPicPr>
            <p:cNvPr id="28687" name="Picture 2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117"/>
              <a:ext cx="1056" cy="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688" name="Picture 29" descr="The structure of the sulfite anion">
              <a:hlinkClick r:id="rId9" tooltip="The structure of the sulfite anion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840"/>
              <a:ext cx="1996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30"/>
            <p:cNvPicPr>
              <a:picLocks noChangeAspect="1" noChangeArrowheads="1"/>
            </p:cNvPicPr>
            <p:nvPr/>
          </p:nvPicPr>
          <p:blipFill>
            <a:blip r:embed="rId11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1582"/>
              <a:ext cx="2903" cy="623"/>
            </a:xfrm>
            <a:prstGeom prst="rect">
              <a:avLst/>
            </a:prstGeom>
            <a:noFill/>
            <a:ln w="28575">
              <a:solidFill>
                <a:srgbClr val="0066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60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8052</TotalTime>
  <Words>1462</Words>
  <Application>Microsoft Office PowerPoint</Application>
  <PresentationFormat>Pokaz na ekranie (4:3)</PresentationFormat>
  <Paragraphs>354</Paragraphs>
  <Slides>32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4" baseType="lpstr">
      <vt:lpstr>Motyw pakietu Office</vt:lpstr>
      <vt:lpstr>Obraz - mapa bitowa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Koagregacja B. longum KN4 i E. coli s20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Start</dc:creator>
  <cp:lastModifiedBy>Start</cp:lastModifiedBy>
  <cp:revision>88</cp:revision>
  <dcterms:created xsi:type="dcterms:W3CDTF">2018-07-13T11:15:20Z</dcterms:created>
  <dcterms:modified xsi:type="dcterms:W3CDTF">2019-02-23T10:59:28Z</dcterms:modified>
</cp:coreProperties>
</file>